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0"/>
  </p:notesMasterIdLst>
  <p:sldIdLst>
    <p:sldId id="351" r:id="rId2"/>
    <p:sldId id="352" r:id="rId3"/>
    <p:sldId id="353" r:id="rId4"/>
    <p:sldId id="354" r:id="rId5"/>
    <p:sldId id="637" r:id="rId6"/>
    <p:sldId id="355" r:id="rId7"/>
    <p:sldId id="356" r:id="rId8"/>
    <p:sldId id="357" r:id="rId9"/>
    <p:sldId id="358" r:id="rId10"/>
    <p:sldId id="359" r:id="rId11"/>
    <p:sldId id="360" r:id="rId12"/>
    <p:sldId id="361" r:id="rId13"/>
    <p:sldId id="362" r:id="rId14"/>
    <p:sldId id="363" r:id="rId15"/>
    <p:sldId id="365" r:id="rId16"/>
    <p:sldId id="366" r:id="rId17"/>
    <p:sldId id="367" r:id="rId18"/>
    <p:sldId id="395" r:id="rId19"/>
    <p:sldId id="396" r:id="rId20"/>
    <p:sldId id="368" r:id="rId21"/>
    <p:sldId id="369" r:id="rId22"/>
    <p:sldId id="370" r:id="rId23"/>
    <p:sldId id="371" r:id="rId24"/>
    <p:sldId id="372" r:id="rId25"/>
    <p:sldId id="373" r:id="rId26"/>
    <p:sldId id="374" r:id="rId27"/>
    <p:sldId id="375" r:id="rId28"/>
    <p:sldId id="377" r:id="rId29"/>
    <p:sldId id="585" r:id="rId30"/>
    <p:sldId id="376" r:id="rId31"/>
    <p:sldId id="623" r:id="rId32"/>
    <p:sldId id="624" r:id="rId33"/>
    <p:sldId id="378" r:id="rId34"/>
    <p:sldId id="379" r:id="rId35"/>
    <p:sldId id="380" r:id="rId36"/>
    <p:sldId id="381" r:id="rId37"/>
    <p:sldId id="382" r:id="rId38"/>
    <p:sldId id="383" r:id="rId39"/>
    <p:sldId id="384" r:id="rId40"/>
    <p:sldId id="625" r:id="rId41"/>
    <p:sldId id="626" r:id="rId42"/>
    <p:sldId id="302" r:id="rId43"/>
    <p:sldId id="301" r:id="rId44"/>
    <p:sldId id="583" r:id="rId45"/>
    <p:sldId id="534" r:id="rId46"/>
    <p:sldId id="558" r:id="rId47"/>
    <p:sldId id="422" r:id="rId48"/>
    <p:sldId id="318" r:id="rId49"/>
    <p:sldId id="557" r:id="rId50"/>
    <p:sldId id="559" r:id="rId51"/>
    <p:sldId id="304" r:id="rId52"/>
    <p:sldId id="436" r:id="rId53"/>
    <p:sldId id="319" r:id="rId54"/>
    <p:sldId id="556" r:id="rId55"/>
    <p:sldId id="560" r:id="rId56"/>
    <p:sldId id="423" r:id="rId57"/>
    <p:sldId id="437" r:id="rId58"/>
    <p:sldId id="438" r:id="rId59"/>
    <p:sldId id="320" r:id="rId60"/>
    <p:sldId id="565" r:id="rId61"/>
    <p:sldId id="397" r:id="rId62"/>
    <p:sldId id="398" r:id="rId63"/>
    <p:sldId id="399" r:id="rId64"/>
    <p:sldId id="400" r:id="rId65"/>
    <p:sldId id="401" r:id="rId66"/>
    <p:sldId id="403" r:id="rId67"/>
    <p:sldId id="404" r:id="rId68"/>
    <p:sldId id="405" r:id="rId69"/>
    <p:sldId id="589" r:id="rId70"/>
    <p:sldId id="407" r:id="rId71"/>
    <p:sldId id="408" r:id="rId72"/>
    <p:sldId id="568" r:id="rId73"/>
    <p:sldId id="569" r:id="rId74"/>
    <p:sldId id="386" r:id="rId75"/>
    <p:sldId id="387" r:id="rId76"/>
    <p:sldId id="388" r:id="rId77"/>
    <p:sldId id="389" r:id="rId78"/>
    <p:sldId id="563" r:id="rId79"/>
    <p:sldId id="390" r:id="rId80"/>
    <p:sldId id="391" r:id="rId81"/>
    <p:sldId id="392" r:id="rId82"/>
    <p:sldId id="393" r:id="rId83"/>
    <p:sldId id="570" r:id="rId84"/>
    <p:sldId id="594" r:id="rId85"/>
    <p:sldId id="595" r:id="rId86"/>
    <p:sldId id="596" r:id="rId87"/>
    <p:sldId id="597" r:id="rId88"/>
    <p:sldId id="598" r:id="rId89"/>
    <p:sldId id="599" r:id="rId90"/>
    <p:sldId id="600" r:id="rId91"/>
    <p:sldId id="601" r:id="rId92"/>
    <p:sldId id="602" r:id="rId93"/>
    <p:sldId id="603" r:id="rId94"/>
    <p:sldId id="604" r:id="rId95"/>
    <p:sldId id="605" r:id="rId96"/>
    <p:sldId id="606" r:id="rId97"/>
    <p:sldId id="607" r:id="rId98"/>
    <p:sldId id="608" r:id="rId99"/>
    <p:sldId id="609" r:id="rId100"/>
    <p:sldId id="610" r:id="rId101"/>
    <p:sldId id="564" r:id="rId102"/>
    <p:sldId id="431" r:id="rId103"/>
    <p:sldId id="432" r:id="rId104"/>
    <p:sldId id="451" r:id="rId105"/>
    <p:sldId id="433" r:id="rId106"/>
    <p:sldId id="435" r:id="rId107"/>
    <p:sldId id="434" r:id="rId108"/>
    <p:sldId id="394" r:id="rId109"/>
    <p:sldId id="611" r:id="rId110"/>
    <p:sldId id="612" r:id="rId111"/>
    <p:sldId id="613" r:id="rId112"/>
    <p:sldId id="614" r:id="rId113"/>
    <p:sldId id="615" r:id="rId114"/>
    <p:sldId id="616" r:id="rId115"/>
    <p:sldId id="617" r:id="rId116"/>
    <p:sldId id="618" r:id="rId117"/>
    <p:sldId id="619" r:id="rId118"/>
    <p:sldId id="620" r:id="rId119"/>
    <p:sldId id="621" r:id="rId120"/>
    <p:sldId id="622" r:id="rId121"/>
    <p:sldId id="590" r:id="rId122"/>
    <p:sldId id="317" r:id="rId123"/>
    <p:sldId id="323" r:id="rId124"/>
    <p:sldId id="326" r:id="rId125"/>
    <p:sldId id="442" r:id="rId126"/>
    <p:sldId id="443" r:id="rId127"/>
    <p:sldId id="444" r:id="rId128"/>
    <p:sldId id="446" r:id="rId129"/>
    <p:sldId id="535" r:id="rId130"/>
    <p:sldId id="536" r:id="rId131"/>
    <p:sldId id="503" r:id="rId132"/>
    <p:sldId id="332" r:id="rId133"/>
    <p:sldId id="334" r:id="rId134"/>
    <p:sldId id="571" r:id="rId135"/>
    <p:sldId id="572" r:id="rId136"/>
    <p:sldId id="445" r:id="rId137"/>
    <p:sldId id="447" r:id="rId138"/>
    <p:sldId id="537" r:id="rId139"/>
    <p:sldId id="448" r:id="rId140"/>
    <p:sldId id="450" r:id="rId141"/>
    <p:sldId id="449" r:id="rId142"/>
    <p:sldId id="538" r:id="rId143"/>
    <p:sldId id="573" r:id="rId144"/>
    <p:sldId id="574" r:id="rId145"/>
    <p:sldId id="502" r:id="rId146"/>
    <p:sldId id="327" r:id="rId147"/>
    <p:sldId id="329" r:id="rId148"/>
    <p:sldId id="330" r:id="rId149"/>
    <p:sldId id="577" r:id="rId150"/>
    <p:sldId id="328" r:id="rId151"/>
    <p:sldId id="420" r:id="rId152"/>
    <p:sldId id="575" r:id="rId153"/>
    <p:sldId id="576" r:id="rId154"/>
    <p:sldId id="507" r:id="rId155"/>
    <p:sldId id="333" r:id="rId156"/>
    <p:sldId id="335" r:id="rId157"/>
    <p:sldId id="591" r:id="rId158"/>
    <p:sldId id="339" r:id="rId159"/>
    <p:sldId id="337" r:id="rId160"/>
    <p:sldId id="505" r:id="rId161"/>
    <p:sldId id="506" r:id="rId162"/>
    <p:sldId id="509" r:id="rId163"/>
    <p:sldId id="348" r:id="rId164"/>
    <p:sldId id="349" r:id="rId165"/>
    <p:sldId id="421" r:id="rId166"/>
    <p:sldId id="526" r:id="rId167"/>
    <p:sldId id="525" r:id="rId168"/>
    <p:sldId id="510" r:id="rId169"/>
    <p:sldId id="409" r:id="rId170"/>
    <p:sldId id="412" r:id="rId171"/>
    <p:sldId id="410" r:id="rId172"/>
    <p:sldId id="413" r:id="rId173"/>
    <p:sldId id="414" r:id="rId174"/>
    <p:sldId id="415" r:id="rId175"/>
    <p:sldId id="417" r:id="rId176"/>
    <p:sldId id="416" r:id="rId177"/>
    <p:sldId id="419" r:id="rId178"/>
    <p:sldId id="464" r:id="rId179"/>
    <p:sldId id="411" r:id="rId180"/>
    <p:sldId id="511" r:id="rId181"/>
    <p:sldId id="452" r:id="rId182"/>
    <p:sldId id="460" r:id="rId183"/>
    <p:sldId id="461" r:id="rId184"/>
    <p:sldId id="462" r:id="rId185"/>
    <p:sldId id="463" r:id="rId186"/>
    <p:sldId id="513" r:id="rId187"/>
    <p:sldId id="454" r:id="rId188"/>
    <p:sldId id="540" r:id="rId189"/>
    <p:sldId id="539" r:id="rId190"/>
    <p:sldId id="466" r:id="rId191"/>
    <p:sldId id="467" r:id="rId192"/>
    <p:sldId id="593" r:id="rId193"/>
    <p:sldId id="468" r:id="rId194"/>
    <p:sldId id="469" r:id="rId195"/>
    <p:sldId id="470" r:id="rId196"/>
    <p:sldId id="471" r:id="rId197"/>
    <p:sldId id="475" r:id="rId198"/>
    <p:sldId id="476" r:id="rId199"/>
    <p:sldId id="472" r:id="rId200"/>
    <p:sldId id="457" r:id="rId201"/>
    <p:sldId id="474" r:id="rId202"/>
    <p:sldId id="638" r:id="rId203"/>
    <p:sldId id="639" r:id="rId204"/>
    <p:sldId id="640" r:id="rId205"/>
    <p:sldId id="641" r:id="rId206"/>
    <p:sldId id="642" r:id="rId207"/>
    <p:sldId id="643" r:id="rId208"/>
    <p:sldId id="644" r:id="rId209"/>
    <p:sldId id="645" r:id="rId210"/>
    <p:sldId id="646" r:id="rId211"/>
    <p:sldId id="647" r:id="rId212"/>
    <p:sldId id="648" r:id="rId213"/>
    <p:sldId id="649" r:id="rId214"/>
    <p:sldId id="650" r:id="rId215"/>
    <p:sldId id="651" r:id="rId216"/>
    <p:sldId id="652" r:id="rId217"/>
    <p:sldId id="653" r:id="rId218"/>
    <p:sldId id="654" r:id="rId219"/>
    <p:sldId id="655" r:id="rId220"/>
    <p:sldId id="656" r:id="rId221"/>
    <p:sldId id="657" r:id="rId222"/>
    <p:sldId id="658" r:id="rId223"/>
    <p:sldId id="659" r:id="rId224"/>
    <p:sldId id="660" r:id="rId225"/>
    <p:sldId id="661" r:id="rId226"/>
    <p:sldId id="662" r:id="rId227"/>
    <p:sldId id="514" r:id="rId228"/>
    <p:sldId id="473" r:id="rId229"/>
    <p:sldId id="541" r:id="rId230"/>
    <p:sldId id="477" r:id="rId231"/>
    <p:sldId id="555" r:id="rId232"/>
    <p:sldId id="515" r:id="rId233"/>
    <p:sldId id="455" r:id="rId234"/>
    <p:sldId id="542" r:id="rId235"/>
    <p:sldId id="478" r:id="rId236"/>
    <p:sldId id="543" r:id="rId237"/>
    <p:sldId id="480" r:id="rId238"/>
    <p:sldId id="479" r:id="rId239"/>
    <p:sldId id="545" r:id="rId240"/>
    <p:sldId id="544" r:id="rId241"/>
    <p:sldId id="516" r:id="rId242"/>
    <p:sldId id="546" r:id="rId243"/>
    <p:sldId id="550" r:id="rId244"/>
    <p:sldId id="586" r:id="rId245"/>
    <p:sldId id="547" r:id="rId246"/>
    <p:sldId id="481" r:id="rId247"/>
    <p:sldId id="551" r:id="rId248"/>
    <p:sldId id="587" r:id="rId249"/>
    <p:sldId id="482" r:id="rId250"/>
    <p:sldId id="580" r:id="rId251"/>
    <p:sldId id="582" r:id="rId252"/>
    <p:sldId id="552" r:id="rId253"/>
    <p:sldId id="517" r:id="rId254"/>
    <p:sldId id="458" r:id="rId255"/>
    <p:sldId id="548" r:id="rId256"/>
    <p:sldId id="549" r:id="rId257"/>
    <p:sldId id="518" r:id="rId258"/>
    <p:sldId id="483" r:id="rId259"/>
    <p:sldId id="527" r:id="rId260"/>
    <p:sldId id="528" r:id="rId261"/>
    <p:sldId id="529" r:id="rId262"/>
    <p:sldId id="519" r:id="rId263"/>
    <p:sldId id="459" r:id="rId264"/>
    <p:sldId id="484" r:id="rId265"/>
    <p:sldId id="486" r:id="rId266"/>
    <p:sldId id="584" r:id="rId267"/>
    <p:sldId id="628" r:id="rId268"/>
    <p:sldId id="629" r:id="rId269"/>
    <p:sldId id="630" r:id="rId270"/>
    <p:sldId id="631" r:id="rId271"/>
    <p:sldId id="632" r:id="rId272"/>
    <p:sldId id="633" r:id="rId273"/>
    <p:sldId id="627" r:id="rId274"/>
    <p:sldId id="635" r:id="rId275"/>
    <p:sldId id="636" r:id="rId276"/>
    <p:sldId id="634" r:id="rId277"/>
    <p:sldId id="429" r:id="rId278"/>
    <p:sldId id="430" r:id="rId279"/>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odule" id="{0BE81D76-F7E5-4C8D-9A28-7E52E94A73B4}">
          <p14:sldIdLst>
            <p14:sldId id="351"/>
            <p14:sldId id="352"/>
            <p14:sldId id="353"/>
            <p14:sldId id="354"/>
            <p14:sldId id="637"/>
            <p14:sldId id="355"/>
            <p14:sldId id="356"/>
            <p14:sldId id="357"/>
            <p14:sldId id="358"/>
            <p14:sldId id="359"/>
            <p14:sldId id="360"/>
            <p14:sldId id="361"/>
            <p14:sldId id="362"/>
            <p14:sldId id="363"/>
            <p14:sldId id="365"/>
            <p14:sldId id="366"/>
            <p14:sldId id="367"/>
            <p14:sldId id="395"/>
            <p14:sldId id="396"/>
            <p14:sldId id="368"/>
            <p14:sldId id="369"/>
            <p14:sldId id="370"/>
            <p14:sldId id="371"/>
            <p14:sldId id="372"/>
            <p14:sldId id="373"/>
            <p14:sldId id="374"/>
            <p14:sldId id="375"/>
            <p14:sldId id="377"/>
            <p14:sldId id="585"/>
            <p14:sldId id="376"/>
            <p14:sldId id="623"/>
            <p14:sldId id="624"/>
            <p14:sldId id="378"/>
            <p14:sldId id="379"/>
            <p14:sldId id="380"/>
            <p14:sldId id="381"/>
            <p14:sldId id="382"/>
            <p14:sldId id="383"/>
            <p14:sldId id="384"/>
            <p14:sldId id="625"/>
            <p14:sldId id="626"/>
            <p14:sldId id="302"/>
            <p14:sldId id="301"/>
            <p14:sldId id="583"/>
            <p14:sldId id="534"/>
            <p14:sldId id="558"/>
            <p14:sldId id="422"/>
            <p14:sldId id="318"/>
            <p14:sldId id="557"/>
            <p14:sldId id="559"/>
            <p14:sldId id="304"/>
            <p14:sldId id="436"/>
            <p14:sldId id="319"/>
            <p14:sldId id="556"/>
            <p14:sldId id="560"/>
            <p14:sldId id="423"/>
            <p14:sldId id="437"/>
            <p14:sldId id="438"/>
            <p14:sldId id="320"/>
            <p14:sldId id="565"/>
            <p14:sldId id="397"/>
            <p14:sldId id="398"/>
            <p14:sldId id="399"/>
            <p14:sldId id="400"/>
            <p14:sldId id="401"/>
            <p14:sldId id="403"/>
            <p14:sldId id="404"/>
            <p14:sldId id="405"/>
            <p14:sldId id="589"/>
            <p14:sldId id="407"/>
            <p14:sldId id="408"/>
            <p14:sldId id="568"/>
            <p14:sldId id="569"/>
            <p14:sldId id="386"/>
            <p14:sldId id="387"/>
            <p14:sldId id="388"/>
            <p14:sldId id="389"/>
            <p14:sldId id="563"/>
            <p14:sldId id="390"/>
            <p14:sldId id="391"/>
            <p14:sldId id="392"/>
            <p14:sldId id="393"/>
            <p14:sldId id="570"/>
            <p14:sldId id="594"/>
            <p14:sldId id="595"/>
            <p14:sldId id="596"/>
            <p14:sldId id="597"/>
            <p14:sldId id="598"/>
            <p14:sldId id="599"/>
            <p14:sldId id="600"/>
            <p14:sldId id="601"/>
            <p14:sldId id="602"/>
            <p14:sldId id="603"/>
            <p14:sldId id="604"/>
            <p14:sldId id="605"/>
            <p14:sldId id="606"/>
            <p14:sldId id="607"/>
            <p14:sldId id="608"/>
            <p14:sldId id="609"/>
            <p14:sldId id="610"/>
            <p14:sldId id="564"/>
            <p14:sldId id="431"/>
            <p14:sldId id="432"/>
            <p14:sldId id="451"/>
            <p14:sldId id="433"/>
            <p14:sldId id="435"/>
            <p14:sldId id="434"/>
            <p14:sldId id="394"/>
            <p14:sldId id="611"/>
            <p14:sldId id="612"/>
            <p14:sldId id="613"/>
            <p14:sldId id="614"/>
            <p14:sldId id="615"/>
            <p14:sldId id="616"/>
            <p14:sldId id="617"/>
            <p14:sldId id="618"/>
            <p14:sldId id="619"/>
            <p14:sldId id="620"/>
            <p14:sldId id="621"/>
            <p14:sldId id="622"/>
            <p14:sldId id="590"/>
            <p14:sldId id="317"/>
            <p14:sldId id="323"/>
            <p14:sldId id="326"/>
            <p14:sldId id="442"/>
            <p14:sldId id="443"/>
            <p14:sldId id="444"/>
            <p14:sldId id="446"/>
            <p14:sldId id="535"/>
            <p14:sldId id="536"/>
            <p14:sldId id="503"/>
            <p14:sldId id="332"/>
            <p14:sldId id="334"/>
            <p14:sldId id="571"/>
            <p14:sldId id="572"/>
            <p14:sldId id="445"/>
            <p14:sldId id="447"/>
            <p14:sldId id="537"/>
            <p14:sldId id="448"/>
            <p14:sldId id="450"/>
            <p14:sldId id="449"/>
            <p14:sldId id="538"/>
            <p14:sldId id="573"/>
            <p14:sldId id="574"/>
            <p14:sldId id="502"/>
            <p14:sldId id="327"/>
            <p14:sldId id="329"/>
            <p14:sldId id="330"/>
            <p14:sldId id="577"/>
            <p14:sldId id="328"/>
            <p14:sldId id="420"/>
            <p14:sldId id="575"/>
            <p14:sldId id="576"/>
            <p14:sldId id="507"/>
            <p14:sldId id="333"/>
            <p14:sldId id="335"/>
            <p14:sldId id="591"/>
            <p14:sldId id="339"/>
            <p14:sldId id="337"/>
            <p14:sldId id="505"/>
            <p14:sldId id="506"/>
            <p14:sldId id="509"/>
            <p14:sldId id="348"/>
            <p14:sldId id="349"/>
            <p14:sldId id="421"/>
            <p14:sldId id="526"/>
            <p14:sldId id="525"/>
            <p14:sldId id="510"/>
            <p14:sldId id="409"/>
            <p14:sldId id="412"/>
            <p14:sldId id="410"/>
            <p14:sldId id="413"/>
            <p14:sldId id="414"/>
            <p14:sldId id="415"/>
            <p14:sldId id="417"/>
            <p14:sldId id="416"/>
            <p14:sldId id="419"/>
            <p14:sldId id="464"/>
            <p14:sldId id="411"/>
            <p14:sldId id="511"/>
            <p14:sldId id="452"/>
            <p14:sldId id="460"/>
            <p14:sldId id="461"/>
            <p14:sldId id="462"/>
            <p14:sldId id="463"/>
            <p14:sldId id="513"/>
            <p14:sldId id="454"/>
            <p14:sldId id="540"/>
            <p14:sldId id="539"/>
            <p14:sldId id="466"/>
            <p14:sldId id="467"/>
            <p14:sldId id="593"/>
            <p14:sldId id="468"/>
            <p14:sldId id="469"/>
            <p14:sldId id="470"/>
            <p14:sldId id="471"/>
            <p14:sldId id="475"/>
            <p14:sldId id="476"/>
            <p14:sldId id="472"/>
            <p14:sldId id="457"/>
            <p14:sldId id="474"/>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514"/>
            <p14:sldId id="473"/>
            <p14:sldId id="541"/>
            <p14:sldId id="477"/>
            <p14:sldId id="555"/>
            <p14:sldId id="515"/>
            <p14:sldId id="455"/>
            <p14:sldId id="542"/>
            <p14:sldId id="478"/>
            <p14:sldId id="543"/>
            <p14:sldId id="480"/>
            <p14:sldId id="479"/>
            <p14:sldId id="545"/>
            <p14:sldId id="544"/>
            <p14:sldId id="516"/>
            <p14:sldId id="546"/>
            <p14:sldId id="550"/>
            <p14:sldId id="586"/>
            <p14:sldId id="547"/>
            <p14:sldId id="481"/>
            <p14:sldId id="551"/>
            <p14:sldId id="587"/>
            <p14:sldId id="482"/>
            <p14:sldId id="580"/>
            <p14:sldId id="582"/>
            <p14:sldId id="552"/>
            <p14:sldId id="517"/>
            <p14:sldId id="458"/>
            <p14:sldId id="548"/>
            <p14:sldId id="549"/>
            <p14:sldId id="518"/>
            <p14:sldId id="483"/>
            <p14:sldId id="527"/>
            <p14:sldId id="528"/>
            <p14:sldId id="529"/>
            <p14:sldId id="519"/>
            <p14:sldId id="459"/>
            <p14:sldId id="484"/>
            <p14:sldId id="486"/>
            <p14:sldId id="584"/>
            <p14:sldId id="628"/>
            <p14:sldId id="629"/>
            <p14:sldId id="630"/>
            <p14:sldId id="631"/>
            <p14:sldId id="632"/>
            <p14:sldId id="633"/>
            <p14:sldId id="627"/>
            <p14:sldId id="635"/>
            <p14:sldId id="636"/>
            <p14:sldId id="634"/>
            <p14:sldId id="429"/>
            <p14:sldId id="4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A174"/>
    <a:srgbClr val="0000FF"/>
    <a:srgbClr val="000000"/>
    <a:srgbClr val="080808"/>
    <a:srgbClr val="008000"/>
    <a:srgbClr val="31383D"/>
    <a:srgbClr val="B6A17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9" autoAdjust="0"/>
    <p:restoredTop sz="71577" autoAdjust="0"/>
  </p:normalViewPr>
  <p:slideViewPr>
    <p:cSldViewPr>
      <p:cViewPr varScale="1">
        <p:scale>
          <a:sx n="83" d="100"/>
          <a:sy n="83" d="100"/>
        </p:scale>
        <p:origin x="130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notesMaster" Target="notesMasters/notesMaster1.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8CB7B-247C-4200-B18C-8D634F9D9735}" type="doc">
      <dgm:prSet loTypeId="urn:microsoft.com/office/officeart/2005/8/layout/process2" loCatId="process" qsTypeId="urn:microsoft.com/office/officeart/2005/8/quickstyle/simple1" qsCatId="simple" csTypeId="urn:microsoft.com/office/officeart/2005/8/colors/accent1_2" csCatId="accent1" phldr="1"/>
      <dgm:spPr/>
    </dgm:pt>
    <dgm:pt modelId="{F5FCA459-41E4-41FD-9B95-FC9435F4E8FC}">
      <dgm:prSet phldrT="[Text]"/>
      <dgm:spPr/>
      <dgm:t>
        <a:bodyPr/>
        <a:lstStyle/>
        <a:p>
          <a:r>
            <a:rPr lang="en-GB" dirty="0" smtClean="0"/>
            <a:t>Do Something</a:t>
          </a:r>
          <a:endParaRPr lang="en-US" dirty="0"/>
        </a:p>
      </dgm:t>
    </dgm:pt>
    <dgm:pt modelId="{744963B0-196A-46E5-8C2A-9A488C0A3D31}" type="parTrans" cxnId="{3575E80E-772A-4E1D-8DFE-3F6E5B97E534}">
      <dgm:prSet/>
      <dgm:spPr/>
      <dgm:t>
        <a:bodyPr/>
        <a:lstStyle/>
        <a:p>
          <a:endParaRPr lang="en-US"/>
        </a:p>
      </dgm:t>
    </dgm:pt>
    <dgm:pt modelId="{1F9B8025-7285-46BF-B3DA-7A6D9F5D69D5}" type="sibTrans" cxnId="{3575E80E-772A-4E1D-8DFE-3F6E5B97E534}">
      <dgm:prSet/>
      <dgm:spPr/>
      <dgm:t>
        <a:bodyPr/>
        <a:lstStyle/>
        <a:p>
          <a:endParaRPr lang="en-US"/>
        </a:p>
      </dgm:t>
    </dgm:pt>
    <dgm:pt modelId="{3E518059-FE73-4200-AC2D-BD4E9EB2C847}">
      <dgm:prSet phldrT="[Text]"/>
      <dgm:spPr/>
      <dgm:t>
        <a:bodyPr/>
        <a:lstStyle/>
        <a:p>
          <a:r>
            <a:rPr lang="en-GB" dirty="0" smtClean="0"/>
            <a:t>Do Something</a:t>
          </a:r>
          <a:endParaRPr lang="en-US" dirty="0"/>
        </a:p>
      </dgm:t>
    </dgm:pt>
    <dgm:pt modelId="{C219A68F-EAEF-4414-AAA2-7DA362873B38}" type="parTrans" cxnId="{D381E517-E1A5-4462-AD2F-21DB8C6E325C}">
      <dgm:prSet/>
      <dgm:spPr/>
      <dgm:t>
        <a:bodyPr/>
        <a:lstStyle/>
        <a:p>
          <a:endParaRPr lang="en-US"/>
        </a:p>
      </dgm:t>
    </dgm:pt>
    <dgm:pt modelId="{F826FE68-88FE-4A31-A16F-53B01398E8FA}" type="sibTrans" cxnId="{D381E517-E1A5-4462-AD2F-21DB8C6E325C}">
      <dgm:prSet/>
      <dgm:spPr/>
      <dgm:t>
        <a:bodyPr/>
        <a:lstStyle/>
        <a:p>
          <a:endParaRPr lang="en-US"/>
        </a:p>
      </dgm:t>
    </dgm:pt>
    <dgm:pt modelId="{F121ED9E-1A1F-4D0F-943C-6D5EC75E9B19}">
      <dgm:prSet phldrT="[Text]"/>
      <dgm:spPr/>
      <dgm:t>
        <a:bodyPr/>
        <a:lstStyle/>
        <a:p>
          <a:r>
            <a:rPr lang="en-GB" dirty="0" smtClean="0"/>
            <a:t>Do Something</a:t>
          </a:r>
          <a:endParaRPr lang="en-US" dirty="0"/>
        </a:p>
      </dgm:t>
    </dgm:pt>
    <dgm:pt modelId="{4ABA18B8-597C-4D41-9600-778DFD3DE14B}" type="parTrans" cxnId="{3C15E42B-EB69-4681-AE10-389C6118B652}">
      <dgm:prSet/>
      <dgm:spPr/>
      <dgm:t>
        <a:bodyPr/>
        <a:lstStyle/>
        <a:p>
          <a:endParaRPr lang="en-US"/>
        </a:p>
      </dgm:t>
    </dgm:pt>
    <dgm:pt modelId="{B162B4E1-3053-4D69-ACD6-F8F650477060}" type="sibTrans" cxnId="{3C15E42B-EB69-4681-AE10-389C6118B652}">
      <dgm:prSet/>
      <dgm:spPr/>
      <dgm:t>
        <a:bodyPr/>
        <a:lstStyle/>
        <a:p>
          <a:endParaRPr lang="en-US"/>
        </a:p>
      </dgm:t>
    </dgm:pt>
    <dgm:pt modelId="{9A966981-B7F2-4B9D-8A88-64E67132E007}">
      <dgm:prSet phldrT="[Text]"/>
      <dgm:spPr/>
      <dgm:t>
        <a:bodyPr/>
        <a:lstStyle/>
        <a:p>
          <a:r>
            <a:rPr lang="en-GB" dirty="0" smtClean="0"/>
            <a:t>Do Something</a:t>
          </a:r>
          <a:endParaRPr lang="en-US" dirty="0"/>
        </a:p>
      </dgm:t>
    </dgm:pt>
    <dgm:pt modelId="{9385722E-AB5C-4C8D-9DAF-67487DFE1159}" type="parTrans" cxnId="{0193D0C7-FF75-4DB0-B085-07327735F797}">
      <dgm:prSet/>
      <dgm:spPr/>
      <dgm:t>
        <a:bodyPr/>
        <a:lstStyle/>
        <a:p>
          <a:endParaRPr lang="en-US"/>
        </a:p>
      </dgm:t>
    </dgm:pt>
    <dgm:pt modelId="{986D7809-AE77-4191-96BF-5F7C3D500DCF}" type="sibTrans" cxnId="{0193D0C7-FF75-4DB0-B085-07327735F797}">
      <dgm:prSet/>
      <dgm:spPr/>
      <dgm:t>
        <a:bodyPr/>
        <a:lstStyle/>
        <a:p>
          <a:endParaRPr lang="en-US"/>
        </a:p>
      </dgm:t>
    </dgm:pt>
    <dgm:pt modelId="{66C2ACF5-098D-4D0A-A849-813A142D451E}">
      <dgm:prSet phldrT="[Text]"/>
      <dgm:spPr/>
      <dgm:t>
        <a:bodyPr/>
        <a:lstStyle/>
        <a:p>
          <a:r>
            <a:rPr lang="en-GB" dirty="0" smtClean="0"/>
            <a:t>Finish</a:t>
          </a:r>
          <a:endParaRPr lang="en-US" dirty="0"/>
        </a:p>
      </dgm:t>
    </dgm:pt>
    <dgm:pt modelId="{9B4AC320-DE23-467A-B8DE-2CECF31F240D}" type="parTrans" cxnId="{232571FB-A2AC-4DBD-A79F-A3B290702B4A}">
      <dgm:prSet/>
      <dgm:spPr/>
      <dgm:t>
        <a:bodyPr/>
        <a:lstStyle/>
        <a:p>
          <a:endParaRPr lang="en-US"/>
        </a:p>
      </dgm:t>
    </dgm:pt>
    <dgm:pt modelId="{D8BBCC2F-DA8E-4C7D-81D2-E204E184B92E}" type="sibTrans" cxnId="{232571FB-A2AC-4DBD-A79F-A3B290702B4A}">
      <dgm:prSet/>
      <dgm:spPr/>
      <dgm:t>
        <a:bodyPr/>
        <a:lstStyle/>
        <a:p>
          <a:endParaRPr lang="en-US"/>
        </a:p>
      </dgm:t>
    </dgm:pt>
    <dgm:pt modelId="{688FD120-B18D-42D5-8D84-F33AD8D87EFA}">
      <dgm:prSet phldrT="[Text]"/>
      <dgm:spPr/>
      <dgm:t>
        <a:bodyPr/>
        <a:lstStyle/>
        <a:p>
          <a:r>
            <a:rPr lang="en-GB" dirty="0" smtClean="0"/>
            <a:t>Start</a:t>
          </a:r>
          <a:endParaRPr lang="en-US" dirty="0"/>
        </a:p>
      </dgm:t>
    </dgm:pt>
    <dgm:pt modelId="{03296E15-FF23-4385-A8CC-244B7AF154B6}" type="parTrans" cxnId="{F9B35C6B-5BCD-401F-8A30-D9FE8849B4F8}">
      <dgm:prSet/>
      <dgm:spPr/>
      <dgm:t>
        <a:bodyPr/>
        <a:lstStyle/>
        <a:p>
          <a:endParaRPr lang="en-US"/>
        </a:p>
      </dgm:t>
    </dgm:pt>
    <dgm:pt modelId="{0EA64D6E-0E7C-4CE2-99F5-AD8069551B7E}" type="sibTrans" cxnId="{F9B35C6B-5BCD-401F-8A30-D9FE8849B4F8}">
      <dgm:prSet/>
      <dgm:spPr/>
      <dgm:t>
        <a:bodyPr/>
        <a:lstStyle/>
        <a:p>
          <a:endParaRPr lang="en-US"/>
        </a:p>
      </dgm:t>
    </dgm:pt>
    <dgm:pt modelId="{32A5E9B2-B695-47FE-A246-C93096F2B27B}" type="pres">
      <dgm:prSet presAssocID="{7AD8CB7B-247C-4200-B18C-8D634F9D9735}" presName="linearFlow" presStyleCnt="0">
        <dgm:presLayoutVars>
          <dgm:resizeHandles val="exact"/>
        </dgm:presLayoutVars>
      </dgm:prSet>
      <dgm:spPr/>
    </dgm:pt>
    <dgm:pt modelId="{517E2B6A-6088-4E38-8C14-9D4C8D8E0C45}" type="pres">
      <dgm:prSet presAssocID="{688FD120-B18D-42D5-8D84-F33AD8D87EFA}" presName="node" presStyleLbl="node1" presStyleIdx="0" presStyleCnt="6">
        <dgm:presLayoutVars>
          <dgm:bulletEnabled val="1"/>
        </dgm:presLayoutVars>
      </dgm:prSet>
      <dgm:spPr/>
      <dgm:t>
        <a:bodyPr/>
        <a:lstStyle/>
        <a:p>
          <a:endParaRPr lang="en-US"/>
        </a:p>
      </dgm:t>
    </dgm:pt>
    <dgm:pt modelId="{EBD957B8-5044-4437-8E69-192C1B73A0D1}" type="pres">
      <dgm:prSet presAssocID="{0EA64D6E-0E7C-4CE2-99F5-AD8069551B7E}" presName="sibTrans" presStyleLbl="sibTrans2D1" presStyleIdx="0" presStyleCnt="5"/>
      <dgm:spPr/>
      <dgm:t>
        <a:bodyPr/>
        <a:lstStyle/>
        <a:p>
          <a:endParaRPr lang="en-US"/>
        </a:p>
      </dgm:t>
    </dgm:pt>
    <dgm:pt modelId="{19323214-B009-412D-A6B4-F9E2D80228D7}" type="pres">
      <dgm:prSet presAssocID="{0EA64D6E-0E7C-4CE2-99F5-AD8069551B7E}" presName="connectorText" presStyleLbl="sibTrans2D1" presStyleIdx="0" presStyleCnt="5"/>
      <dgm:spPr/>
      <dgm:t>
        <a:bodyPr/>
        <a:lstStyle/>
        <a:p>
          <a:endParaRPr lang="en-US"/>
        </a:p>
      </dgm:t>
    </dgm:pt>
    <dgm:pt modelId="{394229BB-DC0E-43C1-AE25-86A595FF7AEE}" type="pres">
      <dgm:prSet presAssocID="{F5FCA459-41E4-41FD-9B95-FC9435F4E8FC}" presName="node" presStyleLbl="node1" presStyleIdx="1" presStyleCnt="6">
        <dgm:presLayoutVars>
          <dgm:bulletEnabled val="1"/>
        </dgm:presLayoutVars>
      </dgm:prSet>
      <dgm:spPr/>
      <dgm:t>
        <a:bodyPr/>
        <a:lstStyle/>
        <a:p>
          <a:endParaRPr lang="en-US"/>
        </a:p>
      </dgm:t>
    </dgm:pt>
    <dgm:pt modelId="{E9CCAF9B-4428-49D5-A531-3E4ED9DD8D36}" type="pres">
      <dgm:prSet presAssocID="{1F9B8025-7285-46BF-B3DA-7A6D9F5D69D5}" presName="sibTrans" presStyleLbl="sibTrans2D1" presStyleIdx="1" presStyleCnt="5"/>
      <dgm:spPr/>
      <dgm:t>
        <a:bodyPr/>
        <a:lstStyle/>
        <a:p>
          <a:endParaRPr lang="en-US"/>
        </a:p>
      </dgm:t>
    </dgm:pt>
    <dgm:pt modelId="{947C49DA-FE80-4263-859A-2BD214FF0140}" type="pres">
      <dgm:prSet presAssocID="{1F9B8025-7285-46BF-B3DA-7A6D9F5D69D5}" presName="connectorText" presStyleLbl="sibTrans2D1" presStyleIdx="1" presStyleCnt="5"/>
      <dgm:spPr/>
      <dgm:t>
        <a:bodyPr/>
        <a:lstStyle/>
        <a:p>
          <a:endParaRPr lang="en-US"/>
        </a:p>
      </dgm:t>
    </dgm:pt>
    <dgm:pt modelId="{A74C78E4-8832-4C13-934B-AA751647A1C6}" type="pres">
      <dgm:prSet presAssocID="{3E518059-FE73-4200-AC2D-BD4E9EB2C847}" presName="node" presStyleLbl="node1" presStyleIdx="2" presStyleCnt="6">
        <dgm:presLayoutVars>
          <dgm:bulletEnabled val="1"/>
        </dgm:presLayoutVars>
      </dgm:prSet>
      <dgm:spPr/>
      <dgm:t>
        <a:bodyPr/>
        <a:lstStyle/>
        <a:p>
          <a:endParaRPr lang="en-US"/>
        </a:p>
      </dgm:t>
    </dgm:pt>
    <dgm:pt modelId="{5D7DAF9D-6DD3-4180-A544-BA7A5F0447DD}" type="pres">
      <dgm:prSet presAssocID="{F826FE68-88FE-4A31-A16F-53B01398E8FA}" presName="sibTrans" presStyleLbl="sibTrans2D1" presStyleIdx="2" presStyleCnt="5"/>
      <dgm:spPr/>
      <dgm:t>
        <a:bodyPr/>
        <a:lstStyle/>
        <a:p>
          <a:endParaRPr lang="en-US"/>
        </a:p>
      </dgm:t>
    </dgm:pt>
    <dgm:pt modelId="{89B30D8F-240F-432E-8C84-3FB9330E886A}" type="pres">
      <dgm:prSet presAssocID="{F826FE68-88FE-4A31-A16F-53B01398E8FA}" presName="connectorText" presStyleLbl="sibTrans2D1" presStyleIdx="2" presStyleCnt="5"/>
      <dgm:spPr/>
      <dgm:t>
        <a:bodyPr/>
        <a:lstStyle/>
        <a:p>
          <a:endParaRPr lang="en-US"/>
        </a:p>
      </dgm:t>
    </dgm:pt>
    <dgm:pt modelId="{ADB7B8A9-F6E1-4FED-A7A6-24EC1EFB1EAB}" type="pres">
      <dgm:prSet presAssocID="{F121ED9E-1A1F-4D0F-943C-6D5EC75E9B19}" presName="node" presStyleLbl="node1" presStyleIdx="3" presStyleCnt="6">
        <dgm:presLayoutVars>
          <dgm:bulletEnabled val="1"/>
        </dgm:presLayoutVars>
      </dgm:prSet>
      <dgm:spPr/>
      <dgm:t>
        <a:bodyPr/>
        <a:lstStyle/>
        <a:p>
          <a:endParaRPr lang="en-US"/>
        </a:p>
      </dgm:t>
    </dgm:pt>
    <dgm:pt modelId="{7E8A4308-E336-4422-BC13-C1C779D43AAF}" type="pres">
      <dgm:prSet presAssocID="{B162B4E1-3053-4D69-ACD6-F8F650477060}" presName="sibTrans" presStyleLbl="sibTrans2D1" presStyleIdx="3" presStyleCnt="5"/>
      <dgm:spPr/>
      <dgm:t>
        <a:bodyPr/>
        <a:lstStyle/>
        <a:p>
          <a:endParaRPr lang="en-US"/>
        </a:p>
      </dgm:t>
    </dgm:pt>
    <dgm:pt modelId="{6893E4EF-49EC-4E7F-A262-15C6CDD813C8}" type="pres">
      <dgm:prSet presAssocID="{B162B4E1-3053-4D69-ACD6-F8F650477060}" presName="connectorText" presStyleLbl="sibTrans2D1" presStyleIdx="3" presStyleCnt="5"/>
      <dgm:spPr/>
      <dgm:t>
        <a:bodyPr/>
        <a:lstStyle/>
        <a:p>
          <a:endParaRPr lang="en-US"/>
        </a:p>
      </dgm:t>
    </dgm:pt>
    <dgm:pt modelId="{DD84BFB4-0252-4197-A95E-14458D33A13B}" type="pres">
      <dgm:prSet presAssocID="{9A966981-B7F2-4B9D-8A88-64E67132E007}" presName="node" presStyleLbl="node1" presStyleIdx="4" presStyleCnt="6">
        <dgm:presLayoutVars>
          <dgm:bulletEnabled val="1"/>
        </dgm:presLayoutVars>
      </dgm:prSet>
      <dgm:spPr/>
      <dgm:t>
        <a:bodyPr/>
        <a:lstStyle/>
        <a:p>
          <a:endParaRPr lang="en-US"/>
        </a:p>
      </dgm:t>
    </dgm:pt>
    <dgm:pt modelId="{CBA859AF-B4D2-4B6C-9BE6-10B45B364C82}" type="pres">
      <dgm:prSet presAssocID="{986D7809-AE77-4191-96BF-5F7C3D500DCF}" presName="sibTrans" presStyleLbl="sibTrans2D1" presStyleIdx="4" presStyleCnt="5"/>
      <dgm:spPr/>
      <dgm:t>
        <a:bodyPr/>
        <a:lstStyle/>
        <a:p>
          <a:endParaRPr lang="en-US"/>
        </a:p>
      </dgm:t>
    </dgm:pt>
    <dgm:pt modelId="{3C87C990-EFF2-450C-A7CD-4D24FE84CA1E}" type="pres">
      <dgm:prSet presAssocID="{986D7809-AE77-4191-96BF-5F7C3D500DCF}" presName="connectorText" presStyleLbl="sibTrans2D1" presStyleIdx="4" presStyleCnt="5"/>
      <dgm:spPr/>
      <dgm:t>
        <a:bodyPr/>
        <a:lstStyle/>
        <a:p>
          <a:endParaRPr lang="en-US"/>
        </a:p>
      </dgm:t>
    </dgm:pt>
    <dgm:pt modelId="{59035E21-6807-4867-98C2-36089ED27B58}" type="pres">
      <dgm:prSet presAssocID="{66C2ACF5-098D-4D0A-A849-813A142D451E}" presName="node" presStyleLbl="node1" presStyleIdx="5" presStyleCnt="6">
        <dgm:presLayoutVars>
          <dgm:bulletEnabled val="1"/>
        </dgm:presLayoutVars>
      </dgm:prSet>
      <dgm:spPr/>
      <dgm:t>
        <a:bodyPr/>
        <a:lstStyle/>
        <a:p>
          <a:endParaRPr lang="en-US"/>
        </a:p>
      </dgm:t>
    </dgm:pt>
  </dgm:ptLst>
  <dgm:cxnLst>
    <dgm:cxn modelId="{0F5843CD-2FD7-47C5-B826-0F535DDE794A}" type="presOf" srcId="{0EA64D6E-0E7C-4CE2-99F5-AD8069551B7E}" destId="{EBD957B8-5044-4437-8E69-192C1B73A0D1}" srcOrd="0" destOrd="0" presId="urn:microsoft.com/office/officeart/2005/8/layout/process2"/>
    <dgm:cxn modelId="{806178BE-B211-4E86-9491-5ACE840F9927}" type="presOf" srcId="{F121ED9E-1A1F-4D0F-943C-6D5EC75E9B19}" destId="{ADB7B8A9-F6E1-4FED-A7A6-24EC1EFB1EAB}" srcOrd="0" destOrd="0" presId="urn:microsoft.com/office/officeart/2005/8/layout/process2"/>
    <dgm:cxn modelId="{35591546-C94C-437D-AFE9-20AAD52156A2}" type="presOf" srcId="{986D7809-AE77-4191-96BF-5F7C3D500DCF}" destId="{CBA859AF-B4D2-4B6C-9BE6-10B45B364C82}" srcOrd="0" destOrd="0" presId="urn:microsoft.com/office/officeart/2005/8/layout/process2"/>
    <dgm:cxn modelId="{6E7B27D3-DA0D-4C4D-8361-F7A50586644E}" type="presOf" srcId="{F826FE68-88FE-4A31-A16F-53B01398E8FA}" destId="{5D7DAF9D-6DD3-4180-A544-BA7A5F0447DD}" srcOrd="0" destOrd="0" presId="urn:microsoft.com/office/officeart/2005/8/layout/process2"/>
    <dgm:cxn modelId="{041C7343-8BD3-41FE-A851-8E5A22766360}" type="presOf" srcId="{3E518059-FE73-4200-AC2D-BD4E9EB2C847}" destId="{A74C78E4-8832-4C13-934B-AA751647A1C6}" srcOrd="0" destOrd="0" presId="urn:microsoft.com/office/officeart/2005/8/layout/process2"/>
    <dgm:cxn modelId="{A579BADF-3CE3-4A4E-93AA-7EC11E801F63}" type="presOf" srcId="{1F9B8025-7285-46BF-B3DA-7A6D9F5D69D5}" destId="{947C49DA-FE80-4263-859A-2BD214FF0140}" srcOrd="1" destOrd="0" presId="urn:microsoft.com/office/officeart/2005/8/layout/process2"/>
    <dgm:cxn modelId="{BBEFFD94-C69D-4F30-B569-AF74E5E03DBA}" type="presOf" srcId="{66C2ACF5-098D-4D0A-A849-813A142D451E}" destId="{59035E21-6807-4867-98C2-36089ED27B58}" srcOrd="0" destOrd="0" presId="urn:microsoft.com/office/officeart/2005/8/layout/process2"/>
    <dgm:cxn modelId="{80842BCA-6FB9-4C2F-9EA4-24EE19168D6B}" type="presOf" srcId="{9A966981-B7F2-4B9D-8A88-64E67132E007}" destId="{DD84BFB4-0252-4197-A95E-14458D33A13B}" srcOrd="0" destOrd="0" presId="urn:microsoft.com/office/officeart/2005/8/layout/process2"/>
    <dgm:cxn modelId="{3C15E42B-EB69-4681-AE10-389C6118B652}" srcId="{7AD8CB7B-247C-4200-B18C-8D634F9D9735}" destId="{F121ED9E-1A1F-4D0F-943C-6D5EC75E9B19}" srcOrd="3" destOrd="0" parTransId="{4ABA18B8-597C-4D41-9600-778DFD3DE14B}" sibTransId="{B162B4E1-3053-4D69-ACD6-F8F650477060}"/>
    <dgm:cxn modelId="{DE6BA53B-98C1-44AC-A943-7C98E22299A6}" type="presOf" srcId="{F826FE68-88FE-4A31-A16F-53B01398E8FA}" destId="{89B30D8F-240F-432E-8C84-3FB9330E886A}" srcOrd="1" destOrd="0" presId="urn:microsoft.com/office/officeart/2005/8/layout/process2"/>
    <dgm:cxn modelId="{2C61A0AD-A50A-4182-9866-4AEACA2BD3B6}" type="presOf" srcId="{688FD120-B18D-42D5-8D84-F33AD8D87EFA}" destId="{517E2B6A-6088-4E38-8C14-9D4C8D8E0C45}" srcOrd="0" destOrd="0" presId="urn:microsoft.com/office/officeart/2005/8/layout/process2"/>
    <dgm:cxn modelId="{0193D0C7-FF75-4DB0-B085-07327735F797}" srcId="{7AD8CB7B-247C-4200-B18C-8D634F9D9735}" destId="{9A966981-B7F2-4B9D-8A88-64E67132E007}" srcOrd="4" destOrd="0" parTransId="{9385722E-AB5C-4C8D-9DAF-67487DFE1159}" sibTransId="{986D7809-AE77-4191-96BF-5F7C3D500DCF}"/>
    <dgm:cxn modelId="{232571FB-A2AC-4DBD-A79F-A3B290702B4A}" srcId="{7AD8CB7B-247C-4200-B18C-8D634F9D9735}" destId="{66C2ACF5-098D-4D0A-A849-813A142D451E}" srcOrd="5" destOrd="0" parTransId="{9B4AC320-DE23-467A-B8DE-2CECF31F240D}" sibTransId="{D8BBCC2F-DA8E-4C7D-81D2-E204E184B92E}"/>
    <dgm:cxn modelId="{411C9529-2F52-4A1E-A122-3B6E80021FB1}" type="presOf" srcId="{0EA64D6E-0E7C-4CE2-99F5-AD8069551B7E}" destId="{19323214-B009-412D-A6B4-F9E2D80228D7}" srcOrd="1" destOrd="0" presId="urn:microsoft.com/office/officeart/2005/8/layout/process2"/>
    <dgm:cxn modelId="{F9B35C6B-5BCD-401F-8A30-D9FE8849B4F8}" srcId="{7AD8CB7B-247C-4200-B18C-8D634F9D9735}" destId="{688FD120-B18D-42D5-8D84-F33AD8D87EFA}" srcOrd="0" destOrd="0" parTransId="{03296E15-FF23-4385-A8CC-244B7AF154B6}" sibTransId="{0EA64D6E-0E7C-4CE2-99F5-AD8069551B7E}"/>
    <dgm:cxn modelId="{3575E80E-772A-4E1D-8DFE-3F6E5B97E534}" srcId="{7AD8CB7B-247C-4200-B18C-8D634F9D9735}" destId="{F5FCA459-41E4-41FD-9B95-FC9435F4E8FC}" srcOrd="1" destOrd="0" parTransId="{744963B0-196A-46E5-8C2A-9A488C0A3D31}" sibTransId="{1F9B8025-7285-46BF-B3DA-7A6D9F5D69D5}"/>
    <dgm:cxn modelId="{2AF6EF71-1D50-4747-8F2E-2309F594808F}" type="presOf" srcId="{B162B4E1-3053-4D69-ACD6-F8F650477060}" destId="{6893E4EF-49EC-4E7F-A262-15C6CDD813C8}" srcOrd="1" destOrd="0" presId="urn:microsoft.com/office/officeart/2005/8/layout/process2"/>
    <dgm:cxn modelId="{D381E517-E1A5-4462-AD2F-21DB8C6E325C}" srcId="{7AD8CB7B-247C-4200-B18C-8D634F9D9735}" destId="{3E518059-FE73-4200-AC2D-BD4E9EB2C847}" srcOrd="2" destOrd="0" parTransId="{C219A68F-EAEF-4414-AAA2-7DA362873B38}" sibTransId="{F826FE68-88FE-4A31-A16F-53B01398E8FA}"/>
    <dgm:cxn modelId="{505BB94E-A5BA-4544-BB78-40FFAA87F466}" type="presOf" srcId="{1F9B8025-7285-46BF-B3DA-7A6D9F5D69D5}" destId="{E9CCAF9B-4428-49D5-A531-3E4ED9DD8D36}" srcOrd="0" destOrd="0" presId="urn:microsoft.com/office/officeart/2005/8/layout/process2"/>
    <dgm:cxn modelId="{B24F75D9-351E-47AE-BE8F-8EAB41693781}" type="presOf" srcId="{986D7809-AE77-4191-96BF-5F7C3D500DCF}" destId="{3C87C990-EFF2-450C-A7CD-4D24FE84CA1E}" srcOrd="1" destOrd="0" presId="urn:microsoft.com/office/officeart/2005/8/layout/process2"/>
    <dgm:cxn modelId="{90605925-DDE0-44F8-9D08-1B57773B0DC6}" type="presOf" srcId="{B162B4E1-3053-4D69-ACD6-F8F650477060}" destId="{7E8A4308-E336-4422-BC13-C1C779D43AAF}" srcOrd="0" destOrd="0" presId="urn:microsoft.com/office/officeart/2005/8/layout/process2"/>
    <dgm:cxn modelId="{99C650F3-6848-4FED-BE1D-7D3CD10DF7F6}" type="presOf" srcId="{7AD8CB7B-247C-4200-B18C-8D634F9D9735}" destId="{32A5E9B2-B695-47FE-A246-C93096F2B27B}" srcOrd="0" destOrd="0" presId="urn:microsoft.com/office/officeart/2005/8/layout/process2"/>
    <dgm:cxn modelId="{9E55C214-DC40-4D5E-A38C-A949BBF8557C}" type="presOf" srcId="{F5FCA459-41E4-41FD-9B95-FC9435F4E8FC}" destId="{394229BB-DC0E-43C1-AE25-86A595FF7AEE}" srcOrd="0" destOrd="0" presId="urn:microsoft.com/office/officeart/2005/8/layout/process2"/>
    <dgm:cxn modelId="{F510E3C9-CD4F-4C85-ACF9-35436CCF40B2}" type="presParOf" srcId="{32A5E9B2-B695-47FE-A246-C93096F2B27B}" destId="{517E2B6A-6088-4E38-8C14-9D4C8D8E0C45}" srcOrd="0" destOrd="0" presId="urn:microsoft.com/office/officeart/2005/8/layout/process2"/>
    <dgm:cxn modelId="{3F43F4D0-6815-49E2-9392-001FBF97F6B2}" type="presParOf" srcId="{32A5E9B2-B695-47FE-A246-C93096F2B27B}" destId="{EBD957B8-5044-4437-8E69-192C1B73A0D1}" srcOrd="1" destOrd="0" presId="urn:microsoft.com/office/officeart/2005/8/layout/process2"/>
    <dgm:cxn modelId="{35D8159B-B22C-4727-9499-6C732DCD39B1}" type="presParOf" srcId="{EBD957B8-5044-4437-8E69-192C1B73A0D1}" destId="{19323214-B009-412D-A6B4-F9E2D80228D7}" srcOrd="0" destOrd="0" presId="urn:microsoft.com/office/officeart/2005/8/layout/process2"/>
    <dgm:cxn modelId="{9FE1002E-DD30-4C94-98AA-2CCBE706C335}" type="presParOf" srcId="{32A5E9B2-B695-47FE-A246-C93096F2B27B}" destId="{394229BB-DC0E-43C1-AE25-86A595FF7AEE}" srcOrd="2" destOrd="0" presId="urn:microsoft.com/office/officeart/2005/8/layout/process2"/>
    <dgm:cxn modelId="{304B9AD8-C5DE-425C-AA5D-636C6CF787D8}" type="presParOf" srcId="{32A5E9B2-B695-47FE-A246-C93096F2B27B}" destId="{E9CCAF9B-4428-49D5-A531-3E4ED9DD8D36}" srcOrd="3" destOrd="0" presId="urn:microsoft.com/office/officeart/2005/8/layout/process2"/>
    <dgm:cxn modelId="{4EA70E69-A859-4806-93C2-A50F33522666}" type="presParOf" srcId="{E9CCAF9B-4428-49D5-A531-3E4ED9DD8D36}" destId="{947C49DA-FE80-4263-859A-2BD214FF0140}" srcOrd="0" destOrd="0" presId="urn:microsoft.com/office/officeart/2005/8/layout/process2"/>
    <dgm:cxn modelId="{3A528C4E-267F-40F5-A11F-7621F5B8D1F8}" type="presParOf" srcId="{32A5E9B2-B695-47FE-A246-C93096F2B27B}" destId="{A74C78E4-8832-4C13-934B-AA751647A1C6}" srcOrd="4" destOrd="0" presId="urn:microsoft.com/office/officeart/2005/8/layout/process2"/>
    <dgm:cxn modelId="{C0EA1176-C5F5-4F7E-9E36-79804E4A7CCF}" type="presParOf" srcId="{32A5E9B2-B695-47FE-A246-C93096F2B27B}" destId="{5D7DAF9D-6DD3-4180-A544-BA7A5F0447DD}" srcOrd="5" destOrd="0" presId="urn:microsoft.com/office/officeart/2005/8/layout/process2"/>
    <dgm:cxn modelId="{C42D264B-515A-4F27-8F14-C82C85C3B4ED}" type="presParOf" srcId="{5D7DAF9D-6DD3-4180-A544-BA7A5F0447DD}" destId="{89B30D8F-240F-432E-8C84-3FB9330E886A}" srcOrd="0" destOrd="0" presId="urn:microsoft.com/office/officeart/2005/8/layout/process2"/>
    <dgm:cxn modelId="{CEE3C18D-ED48-48F0-A1FC-B1E0F55EE5C0}" type="presParOf" srcId="{32A5E9B2-B695-47FE-A246-C93096F2B27B}" destId="{ADB7B8A9-F6E1-4FED-A7A6-24EC1EFB1EAB}" srcOrd="6" destOrd="0" presId="urn:microsoft.com/office/officeart/2005/8/layout/process2"/>
    <dgm:cxn modelId="{D5237EA9-2F11-412C-AB2E-6629F6A92176}" type="presParOf" srcId="{32A5E9B2-B695-47FE-A246-C93096F2B27B}" destId="{7E8A4308-E336-4422-BC13-C1C779D43AAF}" srcOrd="7" destOrd="0" presId="urn:microsoft.com/office/officeart/2005/8/layout/process2"/>
    <dgm:cxn modelId="{4A234D9A-B606-4E77-82CB-94FFE4F7B20D}" type="presParOf" srcId="{7E8A4308-E336-4422-BC13-C1C779D43AAF}" destId="{6893E4EF-49EC-4E7F-A262-15C6CDD813C8}" srcOrd="0" destOrd="0" presId="urn:microsoft.com/office/officeart/2005/8/layout/process2"/>
    <dgm:cxn modelId="{1DFE2148-7707-4234-9B57-0EE084EEE9BA}" type="presParOf" srcId="{32A5E9B2-B695-47FE-A246-C93096F2B27B}" destId="{DD84BFB4-0252-4197-A95E-14458D33A13B}" srcOrd="8" destOrd="0" presId="urn:microsoft.com/office/officeart/2005/8/layout/process2"/>
    <dgm:cxn modelId="{1FAAA2CD-6132-4223-B452-DA61EC094908}" type="presParOf" srcId="{32A5E9B2-B695-47FE-A246-C93096F2B27B}" destId="{CBA859AF-B4D2-4B6C-9BE6-10B45B364C82}" srcOrd="9" destOrd="0" presId="urn:microsoft.com/office/officeart/2005/8/layout/process2"/>
    <dgm:cxn modelId="{1B61DBDA-579B-42B2-B56F-A3C1C1A1B248}" type="presParOf" srcId="{CBA859AF-B4D2-4B6C-9BE6-10B45B364C82}" destId="{3C87C990-EFF2-450C-A7CD-4D24FE84CA1E}" srcOrd="0" destOrd="0" presId="urn:microsoft.com/office/officeart/2005/8/layout/process2"/>
    <dgm:cxn modelId="{625DA1D7-44E5-4D81-BEEA-C101FDF36FF2}" type="presParOf" srcId="{32A5E9B2-B695-47FE-A246-C93096F2B27B}" destId="{59035E21-6807-4867-98C2-36089ED27B5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02CE8-B2B7-4421-AFC7-A1C98217505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9D080B94-58F4-4831-A2EB-727E56B84E9A}">
      <dgm:prSet phldrT="[Text]"/>
      <dgm:spPr/>
      <dgm:t>
        <a:bodyPr/>
        <a:lstStyle/>
        <a:p>
          <a:r>
            <a:rPr lang="en-GB" dirty="0" smtClean="0"/>
            <a:t>Paul</a:t>
          </a:r>
          <a:endParaRPr lang="en-GB" dirty="0"/>
        </a:p>
      </dgm:t>
    </dgm:pt>
    <dgm:pt modelId="{A59BAAA4-C224-486F-8C2B-B8CA65EF5AC2}" type="parTrans" cxnId="{302C1126-ADB0-4C69-8C34-F401043DDE51}">
      <dgm:prSet/>
      <dgm:spPr/>
      <dgm:t>
        <a:bodyPr/>
        <a:lstStyle/>
        <a:p>
          <a:endParaRPr lang="en-GB"/>
        </a:p>
      </dgm:t>
    </dgm:pt>
    <dgm:pt modelId="{317BD064-E1A8-40DE-8BD2-0269C50AA595}" type="sibTrans" cxnId="{302C1126-ADB0-4C69-8C34-F401043DDE51}">
      <dgm:prSet/>
      <dgm:spPr/>
      <dgm:t>
        <a:bodyPr/>
        <a:lstStyle/>
        <a:p>
          <a:endParaRPr lang="en-GB"/>
        </a:p>
      </dgm:t>
    </dgm:pt>
    <dgm:pt modelId="{30F4ADF2-5352-43D4-833F-202D672AF4B5}">
      <dgm:prSet phldrT="[Text]"/>
      <dgm:spPr/>
      <dgm:t>
        <a:bodyPr/>
        <a:lstStyle/>
        <a:p>
          <a:r>
            <a:rPr lang="en-GB" smtClean="0"/>
            <a:t>hello_world.py</a:t>
          </a:r>
          <a:endParaRPr lang="en-GB" dirty="0"/>
        </a:p>
      </dgm:t>
    </dgm:pt>
    <dgm:pt modelId="{68332B8F-2E35-4E4C-B5BE-138EBE81C98B}" type="parTrans" cxnId="{2BB2C9B4-D691-4C29-8832-0A899E64966C}">
      <dgm:prSet/>
      <dgm:spPr/>
      <dgm:t>
        <a:bodyPr/>
        <a:lstStyle/>
        <a:p>
          <a:endParaRPr lang="en-GB"/>
        </a:p>
      </dgm:t>
    </dgm:pt>
    <dgm:pt modelId="{0AD0A85F-8026-45D5-9132-7FC92291E5BC}" type="sibTrans" cxnId="{2BB2C9B4-D691-4C29-8832-0A899E64966C}">
      <dgm:prSet/>
      <dgm:spPr/>
      <dgm:t>
        <a:bodyPr/>
        <a:lstStyle/>
        <a:p>
          <a:endParaRPr lang="en-GB"/>
        </a:p>
      </dgm:t>
    </dgm:pt>
    <dgm:pt modelId="{C7208E33-3418-45CA-868E-EE9DD3DE2571}">
      <dgm:prSet phldrT="[Text]"/>
      <dgm:spPr/>
      <dgm:t>
        <a:bodyPr/>
        <a:lstStyle/>
        <a:p>
          <a:r>
            <a:rPr lang="en-GB" smtClean="0"/>
            <a:t>hello_world.py</a:t>
          </a:r>
          <a:endParaRPr lang="en-GB" dirty="0"/>
        </a:p>
      </dgm:t>
    </dgm:pt>
    <dgm:pt modelId="{F1ED7857-4C99-487F-9AB0-6A001DA6E78E}" type="parTrans" cxnId="{FDE9EBF0-919B-4F71-BB11-D910EE8BCFCC}">
      <dgm:prSet/>
      <dgm:spPr/>
      <dgm:t>
        <a:bodyPr/>
        <a:lstStyle/>
        <a:p>
          <a:endParaRPr lang="en-GB"/>
        </a:p>
      </dgm:t>
    </dgm:pt>
    <dgm:pt modelId="{84E480BB-001F-4050-83A1-1008BC904104}" type="sibTrans" cxnId="{FDE9EBF0-919B-4F71-BB11-D910EE8BCFCC}">
      <dgm:prSet/>
      <dgm:spPr/>
      <dgm:t>
        <a:bodyPr/>
        <a:lstStyle/>
        <a:p>
          <a:endParaRPr lang="en-GB"/>
        </a:p>
      </dgm:t>
    </dgm:pt>
    <dgm:pt modelId="{1FDCC480-C6C3-4FAD-948D-A1DC58D39CB9}">
      <dgm:prSet phldrT="[Text]"/>
      <dgm:spPr/>
      <dgm:t>
        <a:bodyPr/>
        <a:lstStyle/>
        <a:p>
          <a:r>
            <a:rPr lang="en-GB" dirty="0" smtClean="0"/>
            <a:t>Keith</a:t>
          </a:r>
          <a:endParaRPr lang="en-GB" dirty="0"/>
        </a:p>
      </dgm:t>
    </dgm:pt>
    <dgm:pt modelId="{CF2AE004-109B-4B98-A00C-1EC26AA9780E}" type="parTrans" cxnId="{E4C6844D-EC47-4DD0-BC73-2E46B532380F}">
      <dgm:prSet/>
      <dgm:spPr/>
      <dgm:t>
        <a:bodyPr/>
        <a:lstStyle/>
        <a:p>
          <a:endParaRPr lang="en-GB"/>
        </a:p>
      </dgm:t>
    </dgm:pt>
    <dgm:pt modelId="{B2A3204E-3B8E-460A-8726-62E48400C895}" type="sibTrans" cxnId="{E4C6844D-EC47-4DD0-BC73-2E46B532380F}">
      <dgm:prSet/>
      <dgm:spPr/>
      <dgm:t>
        <a:bodyPr/>
        <a:lstStyle/>
        <a:p>
          <a:endParaRPr lang="en-GB"/>
        </a:p>
      </dgm:t>
    </dgm:pt>
    <dgm:pt modelId="{97F4950C-66F4-45CD-9BD1-AD8C82DB6B31}">
      <dgm:prSet phldrT="[Text]"/>
      <dgm:spPr/>
      <dgm:t>
        <a:bodyPr/>
        <a:lstStyle/>
        <a:p>
          <a:r>
            <a:rPr lang="en-GB" smtClean="0"/>
            <a:t>hello_world.py</a:t>
          </a:r>
          <a:endParaRPr lang="en-GB" dirty="0"/>
        </a:p>
      </dgm:t>
    </dgm:pt>
    <dgm:pt modelId="{C9C48CF0-10FD-4A79-85B2-74696DF52620}" type="parTrans" cxnId="{7DDAFB2B-9CC6-494F-8626-74DBE5000C61}">
      <dgm:prSet/>
      <dgm:spPr/>
      <dgm:t>
        <a:bodyPr/>
        <a:lstStyle/>
        <a:p>
          <a:endParaRPr lang="en-GB"/>
        </a:p>
      </dgm:t>
    </dgm:pt>
    <dgm:pt modelId="{18F68565-4DD8-4CD9-B481-6C6E7F3162E4}" type="sibTrans" cxnId="{7DDAFB2B-9CC6-494F-8626-74DBE5000C61}">
      <dgm:prSet/>
      <dgm:spPr/>
      <dgm:t>
        <a:bodyPr/>
        <a:lstStyle/>
        <a:p>
          <a:endParaRPr lang="en-GB"/>
        </a:p>
      </dgm:t>
    </dgm:pt>
    <dgm:pt modelId="{8AA65402-7075-43C8-A734-DC9A370DF84B}">
      <dgm:prSet phldrT="[Text]"/>
      <dgm:spPr/>
      <dgm:t>
        <a:bodyPr/>
        <a:lstStyle/>
        <a:p>
          <a:r>
            <a:rPr lang="en-GB" dirty="0" smtClean="0"/>
            <a:t>Adam</a:t>
          </a:r>
          <a:endParaRPr lang="en-GB" dirty="0"/>
        </a:p>
      </dgm:t>
    </dgm:pt>
    <dgm:pt modelId="{580211D8-28E5-471C-9CDA-66FC47D34E35}" type="parTrans" cxnId="{4F4FF066-3B41-43B2-8934-D4E6525FAEF0}">
      <dgm:prSet/>
      <dgm:spPr/>
      <dgm:t>
        <a:bodyPr/>
        <a:lstStyle/>
        <a:p>
          <a:endParaRPr lang="en-GB"/>
        </a:p>
      </dgm:t>
    </dgm:pt>
    <dgm:pt modelId="{0F1EB207-A1B5-4C14-9C81-B355206D96D7}" type="sibTrans" cxnId="{4F4FF066-3B41-43B2-8934-D4E6525FAEF0}">
      <dgm:prSet/>
      <dgm:spPr/>
      <dgm:t>
        <a:bodyPr/>
        <a:lstStyle/>
        <a:p>
          <a:endParaRPr lang="en-GB"/>
        </a:p>
      </dgm:t>
    </dgm:pt>
    <dgm:pt modelId="{27EE2B5C-8139-4ADF-A8C4-8FAD7FCE69EB}">
      <dgm:prSet phldrT="[Text]"/>
      <dgm:spPr/>
      <dgm:t>
        <a:bodyPr/>
        <a:lstStyle/>
        <a:p>
          <a:r>
            <a:rPr lang="en-GB" dirty="0" smtClean="0"/>
            <a:t>hello_world.py</a:t>
          </a:r>
          <a:endParaRPr lang="en-GB" dirty="0"/>
        </a:p>
      </dgm:t>
    </dgm:pt>
    <dgm:pt modelId="{BE11CDAA-06F8-4281-AA36-307226B77DA8}" type="parTrans" cxnId="{A469DACD-77A2-49EF-8AA2-857FFDF9B863}">
      <dgm:prSet/>
      <dgm:spPr/>
      <dgm:t>
        <a:bodyPr/>
        <a:lstStyle/>
        <a:p>
          <a:endParaRPr lang="en-GB"/>
        </a:p>
      </dgm:t>
    </dgm:pt>
    <dgm:pt modelId="{C32B44BD-D019-4981-98DF-2A172FC47D19}" type="sibTrans" cxnId="{A469DACD-77A2-49EF-8AA2-857FFDF9B863}">
      <dgm:prSet/>
      <dgm:spPr/>
      <dgm:t>
        <a:bodyPr/>
        <a:lstStyle/>
        <a:p>
          <a:endParaRPr lang="en-GB"/>
        </a:p>
      </dgm:t>
    </dgm:pt>
    <dgm:pt modelId="{8F3AB960-DC8E-499F-954A-8B59C5DFAAE5}">
      <dgm:prSet phldrT="[Text]"/>
      <dgm:spPr/>
      <dgm:t>
        <a:bodyPr/>
        <a:lstStyle/>
        <a:p>
          <a:r>
            <a:rPr lang="en-GB" dirty="0" err="1" smtClean="0"/>
            <a:t>Steph</a:t>
          </a:r>
          <a:endParaRPr lang="en-GB" dirty="0"/>
        </a:p>
      </dgm:t>
    </dgm:pt>
    <dgm:pt modelId="{1846F31C-723E-4B27-B888-05F36B066415}" type="parTrans" cxnId="{3CCB8318-FFB5-49F0-A011-182352AD6D0D}">
      <dgm:prSet/>
      <dgm:spPr/>
      <dgm:t>
        <a:bodyPr/>
        <a:lstStyle/>
        <a:p>
          <a:endParaRPr lang="en-GB"/>
        </a:p>
      </dgm:t>
    </dgm:pt>
    <dgm:pt modelId="{00F339F1-FD4F-49AE-ACC1-76C31B3FAA53}" type="sibTrans" cxnId="{3CCB8318-FFB5-49F0-A011-182352AD6D0D}">
      <dgm:prSet/>
      <dgm:spPr/>
      <dgm:t>
        <a:bodyPr/>
        <a:lstStyle/>
        <a:p>
          <a:endParaRPr lang="en-GB"/>
        </a:p>
      </dgm:t>
    </dgm:pt>
    <dgm:pt modelId="{D0F52E73-78E3-4E7E-8EBA-5B8B1FD0E603}">
      <dgm:prSet phldrT="[Text]"/>
      <dgm:spPr/>
      <dgm:t>
        <a:bodyPr/>
        <a:lstStyle/>
        <a:p>
          <a:r>
            <a:rPr lang="en-GB" dirty="0" smtClean="0"/>
            <a:t>hello_world.py</a:t>
          </a:r>
          <a:endParaRPr lang="en-GB" dirty="0"/>
        </a:p>
      </dgm:t>
    </dgm:pt>
    <dgm:pt modelId="{1FDA4E6B-3E96-4262-8C0C-0E49050BAEFB}" type="parTrans" cxnId="{CDE9CAA7-3041-45F1-99F8-AC2886E5A7D8}">
      <dgm:prSet/>
      <dgm:spPr/>
      <dgm:t>
        <a:bodyPr/>
        <a:lstStyle/>
        <a:p>
          <a:endParaRPr lang="en-GB"/>
        </a:p>
      </dgm:t>
    </dgm:pt>
    <dgm:pt modelId="{75B66C65-F8F4-4875-968A-6568DD1A81DD}" type="sibTrans" cxnId="{CDE9CAA7-3041-45F1-99F8-AC2886E5A7D8}">
      <dgm:prSet/>
      <dgm:spPr/>
      <dgm:t>
        <a:bodyPr/>
        <a:lstStyle/>
        <a:p>
          <a:endParaRPr lang="en-GB"/>
        </a:p>
      </dgm:t>
    </dgm:pt>
    <dgm:pt modelId="{A36A0FE9-637B-4D27-B4AD-44BE0A205625}">
      <dgm:prSet phldrT="[Text]"/>
      <dgm:spPr/>
      <dgm:t>
        <a:bodyPr/>
        <a:lstStyle/>
        <a:p>
          <a:r>
            <a:rPr lang="en-GB" dirty="0" smtClean="0"/>
            <a:t>Gemma</a:t>
          </a:r>
          <a:endParaRPr lang="en-GB" dirty="0"/>
        </a:p>
      </dgm:t>
    </dgm:pt>
    <dgm:pt modelId="{2F97431F-D7D5-4D1C-A5AB-14FBD591D683}" type="parTrans" cxnId="{0AB249D6-8882-4E9D-BB4E-BF601E5D249B}">
      <dgm:prSet/>
      <dgm:spPr/>
      <dgm:t>
        <a:bodyPr/>
        <a:lstStyle/>
        <a:p>
          <a:endParaRPr lang="en-GB"/>
        </a:p>
      </dgm:t>
    </dgm:pt>
    <dgm:pt modelId="{AB1EEA25-45AD-46A8-88E6-30874BFB687E}" type="sibTrans" cxnId="{0AB249D6-8882-4E9D-BB4E-BF601E5D249B}">
      <dgm:prSet/>
      <dgm:spPr/>
      <dgm:t>
        <a:bodyPr/>
        <a:lstStyle/>
        <a:p>
          <a:endParaRPr lang="en-GB"/>
        </a:p>
      </dgm:t>
    </dgm:pt>
    <dgm:pt modelId="{031E0AD9-DC6B-47E3-B481-EC4D81EB5C03}">
      <dgm:prSet phldrT="[Text]"/>
      <dgm:spPr/>
      <dgm:t>
        <a:bodyPr/>
        <a:lstStyle/>
        <a:p>
          <a:r>
            <a:rPr lang="en-GB" dirty="0" smtClean="0"/>
            <a:t>hello_world.py</a:t>
          </a:r>
          <a:endParaRPr lang="en-GB" dirty="0"/>
        </a:p>
      </dgm:t>
    </dgm:pt>
    <dgm:pt modelId="{FB60F5BD-83AB-4C47-A6B5-7B3C6737D9D6}" type="parTrans" cxnId="{5E5E7368-C444-485E-93AC-690B045F59BB}">
      <dgm:prSet/>
      <dgm:spPr/>
      <dgm:t>
        <a:bodyPr/>
        <a:lstStyle/>
        <a:p>
          <a:endParaRPr lang="en-GB"/>
        </a:p>
      </dgm:t>
    </dgm:pt>
    <dgm:pt modelId="{7B9820F0-710D-4215-A3F4-384243CC271B}" type="sibTrans" cxnId="{5E5E7368-C444-485E-93AC-690B045F59BB}">
      <dgm:prSet/>
      <dgm:spPr/>
      <dgm:t>
        <a:bodyPr/>
        <a:lstStyle/>
        <a:p>
          <a:endParaRPr lang="en-GB"/>
        </a:p>
      </dgm:t>
    </dgm:pt>
    <dgm:pt modelId="{10B66526-EF9E-48B9-AB47-FAA08E6965AD}">
      <dgm:prSet phldrT="[Text]"/>
      <dgm:spPr/>
      <dgm:t>
        <a:bodyPr/>
        <a:lstStyle/>
        <a:p>
          <a:r>
            <a:rPr lang="en-GB" dirty="0" smtClean="0"/>
            <a:t>Dave</a:t>
          </a:r>
          <a:endParaRPr lang="en-GB" dirty="0"/>
        </a:p>
      </dgm:t>
    </dgm:pt>
    <dgm:pt modelId="{A855FBD6-283C-4619-BA9C-F74B8BA7D87D}" type="sibTrans" cxnId="{351380E7-9A5B-496C-9762-298214CDCF99}">
      <dgm:prSet/>
      <dgm:spPr/>
      <dgm:t>
        <a:bodyPr/>
        <a:lstStyle/>
        <a:p>
          <a:endParaRPr lang="en-GB"/>
        </a:p>
      </dgm:t>
    </dgm:pt>
    <dgm:pt modelId="{3CAE321F-A903-4FE8-879B-0A65290D92F4}" type="parTrans" cxnId="{351380E7-9A5B-496C-9762-298214CDCF99}">
      <dgm:prSet/>
      <dgm:spPr/>
      <dgm:t>
        <a:bodyPr/>
        <a:lstStyle/>
        <a:p>
          <a:endParaRPr lang="en-GB"/>
        </a:p>
      </dgm:t>
    </dgm:pt>
    <dgm:pt modelId="{A0F54A72-1367-4254-980F-2C6528E2F354}" type="pres">
      <dgm:prSet presAssocID="{ED402CE8-B2B7-4421-AFC7-A1C982175058}" presName="Name0" presStyleCnt="0">
        <dgm:presLayoutVars>
          <dgm:dir/>
          <dgm:animLvl val="lvl"/>
          <dgm:resizeHandles/>
        </dgm:presLayoutVars>
      </dgm:prSet>
      <dgm:spPr/>
      <dgm:t>
        <a:bodyPr/>
        <a:lstStyle/>
        <a:p>
          <a:endParaRPr lang="en-GB"/>
        </a:p>
      </dgm:t>
    </dgm:pt>
    <dgm:pt modelId="{D2258638-F746-4B88-B76B-96573814F8BB}" type="pres">
      <dgm:prSet presAssocID="{9D080B94-58F4-4831-A2EB-727E56B84E9A}" presName="linNode" presStyleCnt="0"/>
      <dgm:spPr/>
    </dgm:pt>
    <dgm:pt modelId="{7B39393B-4150-4293-A8A2-4FC894453974}" type="pres">
      <dgm:prSet presAssocID="{9D080B94-58F4-4831-A2EB-727E56B84E9A}" presName="parentShp" presStyleLbl="node1" presStyleIdx="0" presStyleCnt="6">
        <dgm:presLayoutVars>
          <dgm:bulletEnabled val="1"/>
        </dgm:presLayoutVars>
      </dgm:prSet>
      <dgm:spPr/>
      <dgm:t>
        <a:bodyPr/>
        <a:lstStyle/>
        <a:p>
          <a:endParaRPr lang="en-GB"/>
        </a:p>
      </dgm:t>
    </dgm:pt>
    <dgm:pt modelId="{43012BE1-D99B-4DD3-956E-180CB6F09A6F}" type="pres">
      <dgm:prSet presAssocID="{9D080B94-58F4-4831-A2EB-727E56B84E9A}" presName="childShp" presStyleLbl="bgAccFollowNode1" presStyleIdx="0" presStyleCnt="6">
        <dgm:presLayoutVars>
          <dgm:bulletEnabled val="1"/>
        </dgm:presLayoutVars>
      </dgm:prSet>
      <dgm:spPr/>
      <dgm:t>
        <a:bodyPr/>
        <a:lstStyle/>
        <a:p>
          <a:endParaRPr lang="en-GB"/>
        </a:p>
      </dgm:t>
    </dgm:pt>
    <dgm:pt modelId="{471D4B8C-DDE6-42E5-BA90-22053E90AEF4}" type="pres">
      <dgm:prSet presAssocID="{317BD064-E1A8-40DE-8BD2-0269C50AA595}" presName="spacing" presStyleCnt="0"/>
      <dgm:spPr/>
    </dgm:pt>
    <dgm:pt modelId="{1BA0A952-8A7B-4689-B778-A7965C7BC703}" type="pres">
      <dgm:prSet presAssocID="{10B66526-EF9E-48B9-AB47-FAA08E6965AD}" presName="linNode" presStyleCnt="0"/>
      <dgm:spPr/>
    </dgm:pt>
    <dgm:pt modelId="{4AA4173A-9118-4456-8FAB-81F00C7C1519}" type="pres">
      <dgm:prSet presAssocID="{10B66526-EF9E-48B9-AB47-FAA08E6965AD}" presName="parentShp" presStyleLbl="node1" presStyleIdx="1" presStyleCnt="6">
        <dgm:presLayoutVars>
          <dgm:bulletEnabled val="1"/>
        </dgm:presLayoutVars>
      </dgm:prSet>
      <dgm:spPr/>
      <dgm:t>
        <a:bodyPr/>
        <a:lstStyle/>
        <a:p>
          <a:endParaRPr lang="en-GB"/>
        </a:p>
      </dgm:t>
    </dgm:pt>
    <dgm:pt modelId="{1A3620AD-3E0A-4DF7-A8DC-D9A2345E0C54}" type="pres">
      <dgm:prSet presAssocID="{10B66526-EF9E-48B9-AB47-FAA08E6965AD}" presName="childShp" presStyleLbl="bgAccFollowNode1" presStyleIdx="1" presStyleCnt="6">
        <dgm:presLayoutVars>
          <dgm:bulletEnabled val="1"/>
        </dgm:presLayoutVars>
      </dgm:prSet>
      <dgm:spPr/>
      <dgm:t>
        <a:bodyPr/>
        <a:lstStyle/>
        <a:p>
          <a:endParaRPr lang="en-GB"/>
        </a:p>
      </dgm:t>
    </dgm:pt>
    <dgm:pt modelId="{373F8638-84E3-4E65-9A82-1253406205D5}" type="pres">
      <dgm:prSet presAssocID="{A855FBD6-283C-4619-BA9C-F74B8BA7D87D}" presName="spacing" presStyleCnt="0"/>
      <dgm:spPr/>
    </dgm:pt>
    <dgm:pt modelId="{19407B91-4DD0-452C-B5F8-A38AF8D36B41}" type="pres">
      <dgm:prSet presAssocID="{1FDCC480-C6C3-4FAD-948D-A1DC58D39CB9}" presName="linNode" presStyleCnt="0"/>
      <dgm:spPr/>
    </dgm:pt>
    <dgm:pt modelId="{E1B4676C-065E-4321-A6A5-7849B457939F}" type="pres">
      <dgm:prSet presAssocID="{1FDCC480-C6C3-4FAD-948D-A1DC58D39CB9}" presName="parentShp" presStyleLbl="node1" presStyleIdx="2" presStyleCnt="6">
        <dgm:presLayoutVars>
          <dgm:bulletEnabled val="1"/>
        </dgm:presLayoutVars>
      </dgm:prSet>
      <dgm:spPr/>
      <dgm:t>
        <a:bodyPr/>
        <a:lstStyle/>
        <a:p>
          <a:endParaRPr lang="en-GB"/>
        </a:p>
      </dgm:t>
    </dgm:pt>
    <dgm:pt modelId="{8F6AC609-823E-47A1-B85E-2B2CD766A5A6}" type="pres">
      <dgm:prSet presAssocID="{1FDCC480-C6C3-4FAD-948D-A1DC58D39CB9}" presName="childShp" presStyleLbl="bgAccFollowNode1" presStyleIdx="2" presStyleCnt="6">
        <dgm:presLayoutVars>
          <dgm:bulletEnabled val="1"/>
        </dgm:presLayoutVars>
      </dgm:prSet>
      <dgm:spPr/>
      <dgm:t>
        <a:bodyPr/>
        <a:lstStyle/>
        <a:p>
          <a:endParaRPr lang="en-GB"/>
        </a:p>
      </dgm:t>
    </dgm:pt>
    <dgm:pt modelId="{33A05D8F-BAA8-422E-AF3C-B5C8493EE3C1}" type="pres">
      <dgm:prSet presAssocID="{B2A3204E-3B8E-460A-8726-62E48400C895}" presName="spacing" presStyleCnt="0"/>
      <dgm:spPr/>
    </dgm:pt>
    <dgm:pt modelId="{4249EF3E-5440-49A7-9BD5-6D66CB08234E}" type="pres">
      <dgm:prSet presAssocID="{8AA65402-7075-43C8-A734-DC9A370DF84B}" presName="linNode" presStyleCnt="0"/>
      <dgm:spPr/>
    </dgm:pt>
    <dgm:pt modelId="{EAD36046-FB79-4ED5-B188-5C5992BECDCA}" type="pres">
      <dgm:prSet presAssocID="{8AA65402-7075-43C8-A734-DC9A370DF84B}" presName="parentShp" presStyleLbl="node1" presStyleIdx="3" presStyleCnt="6">
        <dgm:presLayoutVars>
          <dgm:bulletEnabled val="1"/>
        </dgm:presLayoutVars>
      </dgm:prSet>
      <dgm:spPr/>
      <dgm:t>
        <a:bodyPr/>
        <a:lstStyle/>
        <a:p>
          <a:endParaRPr lang="en-GB"/>
        </a:p>
      </dgm:t>
    </dgm:pt>
    <dgm:pt modelId="{F8A138D2-AD02-4248-8474-73695DFC33FF}" type="pres">
      <dgm:prSet presAssocID="{8AA65402-7075-43C8-A734-DC9A370DF84B}" presName="childShp" presStyleLbl="bgAccFollowNode1" presStyleIdx="3" presStyleCnt="6">
        <dgm:presLayoutVars>
          <dgm:bulletEnabled val="1"/>
        </dgm:presLayoutVars>
      </dgm:prSet>
      <dgm:spPr/>
      <dgm:t>
        <a:bodyPr/>
        <a:lstStyle/>
        <a:p>
          <a:endParaRPr lang="en-GB"/>
        </a:p>
      </dgm:t>
    </dgm:pt>
    <dgm:pt modelId="{D1264173-EEC7-47B2-8DDC-5212753E084B}" type="pres">
      <dgm:prSet presAssocID="{0F1EB207-A1B5-4C14-9C81-B355206D96D7}" presName="spacing" presStyleCnt="0"/>
      <dgm:spPr/>
    </dgm:pt>
    <dgm:pt modelId="{CD1737C4-F46B-49BB-B23C-AB067DB4B35B}" type="pres">
      <dgm:prSet presAssocID="{8F3AB960-DC8E-499F-954A-8B59C5DFAAE5}" presName="linNode" presStyleCnt="0"/>
      <dgm:spPr/>
    </dgm:pt>
    <dgm:pt modelId="{D9E709BA-69D4-4ADA-A523-27C6097BC2A0}" type="pres">
      <dgm:prSet presAssocID="{8F3AB960-DC8E-499F-954A-8B59C5DFAAE5}" presName="parentShp" presStyleLbl="node1" presStyleIdx="4" presStyleCnt="6">
        <dgm:presLayoutVars>
          <dgm:bulletEnabled val="1"/>
        </dgm:presLayoutVars>
      </dgm:prSet>
      <dgm:spPr/>
      <dgm:t>
        <a:bodyPr/>
        <a:lstStyle/>
        <a:p>
          <a:endParaRPr lang="en-GB"/>
        </a:p>
      </dgm:t>
    </dgm:pt>
    <dgm:pt modelId="{923B4B4A-5F35-4C2B-BCA3-8623F4A0F46A}" type="pres">
      <dgm:prSet presAssocID="{8F3AB960-DC8E-499F-954A-8B59C5DFAAE5}" presName="childShp" presStyleLbl="bgAccFollowNode1" presStyleIdx="4" presStyleCnt="6">
        <dgm:presLayoutVars>
          <dgm:bulletEnabled val="1"/>
        </dgm:presLayoutVars>
      </dgm:prSet>
      <dgm:spPr/>
      <dgm:t>
        <a:bodyPr/>
        <a:lstStyle/>
        <a:p>
          <a:endParaRPr lang="en-GB"/>
        </a:p>
      </dgm:t>
    </dgm:pt>
    <dgm:pt modelId="{469A77AB-660B-45DD-AA8F-FEF0721B7403}" type="pres">
      <dgm:prSet presAssocID="{00F339F1-FD4F-49AE-ACC1-76C31B3FAA53}" presName="spacing" presStyleCnt="0"/>
      <dgm:spPr/>
    </dgm:pt>
    <dgm:pt modelId="{A54EF1E9-4189-482F-B725-0C2A67F57390}" type="pres">
      <dgm:prSet presAssocID="{A36A0FE9-637B-4D27-B4AD-44BE0A205625}" presName="linNode" presStyleCnt="0"/>
      <dgm:spPr/>
    </dgm:pt>
    <dgm:pt modelId="{E355A593-14FE-4B1F-976C-1C1780FBF242}" type="pres">
      <dgm:prSet presAssocID="{A36A0FE9-637B-4D27-B4AD-44BE0A205625}" presName="parentShp" presStyleLbl="node1" presStyleIdx="5" presStyleCnt="6">
        <dgm:presLayoutVars>
          <dgm:bulletEnabled val="1"/>
        </dgm:presLayoutVars>
      </dgm:prSet>
      <dgm:spPr/>
      <dgm:t>
        <a:bodyPr/>
        <a:lstStyle/>
        <a:p>
          <a:endParaRPr lang="en-GB"/>
        </a:p>
      </dgm:t>
    </dgm:pt>
    <dgm:pt modelId="{938A37A5-03A6-4FBE-8332-364896561769}" type="pres">
      <dgm:prSet presAssocID="{A36A0FE9-637B-4D27-B4AD-44BE0A205625}" presName="childShp" presStyleLbl="bgAccFollowNode1" presStyleIdx="5" presStyleCnt="6">
        <dgm:presLayoutVars>
          <dgm:bulletEnabled val="1"/>
        </dgm:presLayoutVars>
      </dgm:prSet>
      <dgm:spPr/>
      <dgm:t>
        <a:bodyPr/>
        <a:lstStyle/>
        <a:p>
          <a:endParaRPr lang="en-GB"/>
        </a:p>
      </dgm:t>
    </dgm:pt>
  </dgm:ptLst>
  <dgm:cxnLst>
    <dgm:cxn modelId="{CDE9CAA7-3041-45F1-99F8-AC2886E5A7D8}" srcId="{8F3AB960-DC8E-499F-954A-8B59C5DFAAE5}" destId="{D0F52E73-78E3-4E7E-8EBA-5B8B1FD0E603}" srcOrd="0" destOrd="0" parTransId="{1FDA4E6B-3E96-4262-8C0C-0E49050BAEFB}" sibTransId="{75B66C65-F8F4-4875-968A-6568DD1A81DD}"/>
    <dgm:cxn modelId="{DDE6408D-CD04-4751-B120-8C822093CF86}" type="presOf" srcId="{8AA65402-7075-43C8-A734-DC9A370DF84B}" destId="{EAD36046-FB79-4ED5-B188-5C5992BECDCA}" srcOrd="0" destOrd="0" presId="urn:microsoft.com/office/officeart/2005/8/layout/vList6"/>
    <dgm:cxn modelId="{0D4C1D77-928F-4134-96E6-2812B26FF721}" type="presOf" srcId="{9D080B94-58F4-4831-A2EB-727E56B84E9A}" destId="{7B39393B-4150-4293-A8A2-4FC894453974}" srcOrd="0" destOrd="0" presId="urn:microsoft.com/office/officeart/2005/8/layout/vList6"/>
    <dgm:cxn modelId="{41F0F9D7-3061-48F6-A897-37FFBF03FAA0}" type="presOf" srcId="{ED402CE8-B2B7-4421-AFC7-A1C982175058}" destId="{A0F54A72-1367-4254-980F-2C6528E2F354}" srcOrd="0" destOrd="0" presId="urn:microsoft.com/office/officeart/2005/8/layout/vList6"/>
    <dgm:cxn modelId="{5ED5C3E8-EC8B-4DD7-853C-FF136495C584}" type="presOf" srcId="{30F4ADF2-5352-43D4-833F-202D672AF4B5}" destId="{43012BE1-D99B-4DD3-956E-180CB6F09A6F}" srcOrd="0" destOrd="0" presId="urn:microsoft.com/office/officeart/2005/8/layout/vList6"/>
    <dgm:cxn modelId="{39502C28-0A0B-421A-8679-51574CC81162}" type="presOf" srcId="{10B66526-EF9E-48B9-AB47-FAA08E6965AD}" destId="{4AA4173A-9118-4456-8FAB-81F00C7C1519}" srcOrd="0" destOrd="0" presId="urn:microsoft.com/office/officeart/2005/8/layout/vList6"/>
    <dgm:cxn modelId="{FDE9EBF0-919B-4F71-BB11-D910EE8BCFCC}" srcId="{10B66526-EF9E-48B9-AB47-FAA08E6965AD}" destId="{C7208E33-3418-45CA-868E-EE9DD3DE2571}" srcOrd="0" destOrd="0" parTransId="{F1ED7857-4C99-487F-9AB0-6A001DA6E78E}" sibTransId="{84E480BB-001F-4050-83A1-1008BC904104}"/>
    <dgm:cxn modelId="{9166B6E8-473D-4828-B869-8FB447FDC241}" type="presOf" srcId="{031E0AD9-DC6B-47E3-B481-EC4D81EB5C03}" destId="{938A37A5-03A6-4FBE-8332-364896561769}" srcOrd="0" destOrd="0" presId="urn:microsoft.com/office/officeart/2005/8/layout/vList6"/>
    <dgm:cxn modelId="{C7238194-52F9-41F3-931B-6CB0251C0831}" type="presOf" srcId="{D0F52E73-78E3-4E7E-8EBA-5B8B1FD0E603}" destId="{923B4B4A-5F35-4C2B-BCA3-8623F4A0F46A}" srcOrd="0" destOrd="0" presId="urn:microsoft.com/office/officeart/2005/8/layout/vList6"/>
    <dgm:cxn modelId="{3CCB8318-FFB5-49F0-A011-182352AD6D0D}" srcId="{ED402CE8-B2B7-4421-AFC7-A1C982175058}" destId="{8F3AB960-DC8E-499F-954A-8B59C5DFAAE5}" srcOrd="4" destOrd="0" parTransId="{1846F31C-723E-4B27-B888-05F36B066415}" sibTransId="{00F339F1-FD4F-49AE-ACC1-76C31B3FAA53}"/>
    <dgm:cxn modelId="{A469DACD-77A2-49EF-8AA2-857FFDF9B863}" srcId="{8AA65402-7075-43C8-A734-DC9A370DF84B}" destId="{27EE2B5C-8139-4ADF-A8C4-8FAD7FCE69EB}" srcOrd="0" destOrd="0" parTransId="{BE11CDAA-06F8-4281-AA36-307226B77DA8}" sibTransId="{C32B44BD-D019-4981-98DF-2A172FC47D19}"/>
    <dgm:cxn modelId="{C17E29C2-C143-4269-8958-5E6FA4ACE881}" type="presOf" srcId="{1FDCC480-C6C3-4FAD-948D-A1DC58D39CB9}" destId="{E1B4676C-065E-4321-A6A5-7849B457939F}" srcOrd="0" destOrd="0" presId="urn:microsoft.com/office/officeart/2005/8/layout/vList6"/>
    <dgm:cxn modelId="{B7C983A0-0826-4934-8AA7-396EE9288594}" type="presOf" srcId="{C7208E33-3418-45CA-868E-EE9DD3DE2571}" destId="{1A3620AD-3E0A-4DF7-A8DC-D9A2345E0C54}" srcOrd="0" destOrd="0" presId="urn:microsoft.com/office/officeart/2005/8/layout/vList6"/>
    <dgm:cxn modelId="{605EAE3C-E084-4D1E-8D35-45230A6974A4}" type="presOf" srcId="{27EE2B5C-8139-4ADF-A8C4-8FAD7FCE69EB}" destId="{F8A138D2-AD02-4248-8474-73695DFC33FF}" srcOrd="0" destOrd="0" presId="urn:microsoft.com/office/officeart/2005/8/layout/vList6"/>
    <dgm:cxn modelId="{E4C6844D-EC47-4DD0-BC73-2E46B532380F}" srcId="{ED402CE8-B2B7-4421-AFC7-A1C982175058}" destId="{1FDCC480-C6C3-4FAD-948D-A1DC58D39CB9}" srcOrd="2" destOrd="0" parTransId="{CF2AE004-109B-4B98-A00C-1EC26AA9780E}" sibTransId="{B2A3204E-3B8E-460A-8726-62E48400C895}"/>
    <dgm:cxn modelId="{4F4FF066-3B41-43B2-8934-D4E6525FAEF0}" srcId="{ED402CE8-B2B7-4421-AFC7-A1C982175058}" destId="{8AA65402-7075-43C8-A734-DC9A370DF84B}" srcOrd="3" destOrd="0" parTransId="{580211D8-28E5-471C-9CDA-66FC47D34E35}" sibTransId="{0F1EB207-A1B5-4C14-9C81-B355206D96D7}"/>
    <dgm:cxn modelId="{293469B2-57AD-4170-8E67-C83B67933227}" type="presOf" srcId="{97F4950C-66F4-45CD-9BD1-AD8C82DB6B31}" destId="{8F6AC609-823E-47A1-B85E-2B2CD766A5A6}" srcOrd="0" destOrd="0" presId="urn:microsoft.com/office/officeart/2005/8/layout/vList6"/>
    <dgm:cxn modelId="{97E47547-7ADE-47E3-8E73-E6341129BCF9}" type="presOf" srcId="{A36A0FE9-637B-4D27-B4AD-44BE0A205625}" destId="{E355A593-14FE-4B1F-976C-1C1780FBF242}" srcOrd="0" destOrd="0" presId="urn:microsoft.com/office/officeart/2005/8/layout/vList6"/>
    <dgm:cxn modelId="{5E5E7368-C444-485E-93AC-690B045F59BB}" srcId="{A36A0FE9-637B-4D27-B4AD-44BE0A205625}" destId="{031E0AD9-DC6B-47E3-B481-EC4D81EB5C03}" srcOrd="0" destOrd="0" parTransId="{FB60F5BD-83AB-4C47-A6B5-7B3C6737D9D6}" sibTransId="{7B9820F0-710D-4215-A3F4-384243CC271B}"/>
    <dgm:cxn modelId="{351380E7-9A5B-496C-9762-298214CDCF99}" srcId="{ED402CE8-B2B7-4421-AFC7-A1C982175058}" destId="{10B66526-EF9E-48B9-AB47-FAA08E6965AD}" srcOrd="1" destOrd="0" parTransId="{3CAE321F-A903-4FE8-879B-0A65290D92F4}" sibTransId="{A855FBD6-283C-4619-BA9C-F74B8BA7D87D}"/>
    <dgm:cxn modelId="{302C1126-ADB0-4C69-8C34-F401043DDE51}" srcId="{ED402CE8-B2B7-4421-AFC7-A1C982175058}" destId="{9D080B94-58F4-4831-A2EB-727E56B84E9A}" srcOrd="0" destOrd="0" parTransId="{A59BAAA4-C224-486F-8C2B-B8CA65EF5AC2}" sibTransId="{317BD064-E1A8-40DE-8BD2-0269C50AA595}"/>
    <dgm:cxn modelId="{0AB249D6-8882-4E9D-BB4E-BF601E5D249B}" srcId="{ED402CE8-B2B7-4421-AFC7-A1C982175058}" destId="{A36A0FE9-637B-4D27-B4AD-44BE0A205625}" srcOrd="5" destOrd="0" parTransId="{2F97431F-D7D5-4D1C-A5AB-14FBD591D683}" sibTransId="{AB1EEA25-45AD-46A8-88E6-30874BFB687E}"/>
    <dgm:cxn modelId="{2BB2C9B4-D691-4C29-8832-0A899E64966C}" srcId="{9D080B94-58F4-4831-A2EB-727E56B84E9A}" destId="{30F4ADF2-5352-43D4-833F-202D672AF4B5}" srcOrd="0" destOrd="0" parTransId="{68332B8F-2E35-4E4C-B5BE-138EBE81C98B}" sibTransId="{0AD0A85F-8026-45D5-9132-7FC92291E5BC}"/>
    <dgm:cxn modelId="{7DDAFB2B-9CC6-494F-8626-74DBE5000C61}" srcId="{1FDCC480-C6C3-4FAD-948D-A1DC58D39CB9}" destId="{97F4950C-66F4-45CD-9BD1-AD8C82DB6B31}" srcOrd="0" destOrd="0" parTransId="{C9C48CF0-10FD-4A79-85B2-74696DF52620}" sibTransId="{18F68565-4DD8-4CD9-B481-6C6E7F3162E4}"/>
    <dgm:cxn modelId="{28E4C8FB-9AEC-4076-9B79-651677445895}" type="presOf" srcId="{8F3AB960-DC8E-499F-954A-8B59C5DFAAE5}" destId="{D9E709BA-69D4-4ADA-A523-27C6097BC2A0}" srcOrd="0" destOrd="0" presId="urn:microsoft.com/office/officeart/2005/8/layout/vList6"/>
    <dgm:cxn modelId="{C546F290-8D40-4FE0-9CD2-147C5A0DBAC7}" type="presParOf" srcId="{A0F54A72-1367-4254-980F-2C6528E2F354}" destId="{D2258638-F746-4B88-B76B-96573814F8BB}" srcOrd="0" destOrd="0" presId="urn:microsoft.com/office/officeart/2005/8/layout/vList6"/>
    <dgm:cxn modelId="{D2BC11D5-95A1-4ED9-8D16-1E8856A3B589}" type="presParOf" srcId="{D2258638-F746-4B88-B76B-96573814F8BB}" destId="{7B39393B-4150-4293-A8A2-4FC894453974}" srcOrd="0" destOrd="0" presId="urn:microsoft.com/office/officeart/2005/8/layout/vList6"/>
    <dgm:cxn modelId="{C2068E05-EDCB-4463-ACDD-BE4522A0BFB5}" type="presParOf" srcId="{D2258638-F746-4B88-B76B-96573814F8BB}" destId="{43012BE1-D99B-4DD3-956E-180CB6F09A6F}" srcOrd="1" destOrd="0" presId="urn:microsoft.com/office/officeart/2005/8/layout/vList6"/>
    <dgm:cxn modelId="{04E8E4F0-4E11-4376-B974-650847611A55}" type="presParOf" srcId="{A0F54A72-1367-4254-980F-2C6528E2F354}" destId="{471D4B8C-DDE6-42E5-BA90-22053E90AEF4}" srcOrd="1" destOrd="0" presId="urn:microsoft.com/office/officeart/2005/8/layout/vList6"/>
    <dgm:cxn modelId="{F98D0473-5AF6-429A-B0D3-493CD4D9EF7D}" type="presParOf" srcId="{A0F54A72-1367-4254-980F-2C6528E2F354}" destId="{1BA0A952-8A7B-4689-B778-A7965C7BC703}" srcOrd="2" destOrd="0" presId="urn:microsoft.com/office/officeart/2005/8/layout/vList6"/>
    <dgm:cxn modelId="{D7FDB267-B7C1-447D-A643-62CC43D84170}" type="presParOf" srcId="{1BA0A952-8A7B-4689-B778-A7965C7BC703}" destId="{4AA4173A-9118-4456-8FAB-81F00C7C1519}" srcOrd="0" destOrd="0" presId="urn:microsoft.com/office/officeart/2005/8/layout/vList6"/>
    <dgm:cxn modelId="{16651082-F707-4478-AE5D-FB39FF19DCF3}" type="presParOf" srcId="{1BA0A952-8A7B-4689-B778-A7965C7BC703}" destId="{1A3620AD-3E0A-4DF7-A8DC-D9A2345E0C54}" srcOrd="1" destOrd="0" presId="urn:microsoft.com/office/officeart/2005/8/layout/vList6"/>
    <dgm:cxn modelId="{BF18E0F2-B3FB-4B82-95FA-E0F5A69228B9}" type="presParOf" srcId="{A0F54A72-1367-4254-980F-2C6528E2F354}" destId="{373F8638-84E3-4E65-9A82-1253406205D5}" srcOrd="3" destOrd="0" presId="urn:microsoft.com/office/officeart/2005/8/layout/vList6"/>
    <dgm:cxn modelId="{952D7BFD-ACA7-4F8F-9627-992048AC7EEA}" type="presParOf" srcId="{A0F54A72-1367-4254-980F-2C6528E2F354}" destId="{19407B91-4DD0-452C-B5F8-A38AF8D36B41}" srcOrd="4" destOrd="0" presId="urn:microsoft.com/office/officeart/2005/8/layout/vList6"/>
    <dgm:cxn modelId="{E4652596-A41A-4533-89AB-F3959B5A71BB}" type="presParOf" srcId="{19407B91-4DD0-452C-B5F8-A38AF8D36B41}" destId="{E1B4676C-065E-4321-A6A5-7849B457939F}" srcOrd="0" destOrd="0" presId="urn:microsoft.com/office/officeart/2005/8/layout/vList6"/>
    <dgm:cxn modelId="{A0DD200D-22CC-4157-BED4-A40319DBCB3D}" type="presParOf" srcId="{19407B91-4DD0-452C-B5F8-A38AF8D36B41}" destId="{8F6AC609-823E-47A1-B85E-2B2CD766A5A6}" srcOrd="1" destOrd="0" presId="urn:microsoft.com/office/officeart/2005/8/layout/vList6"/>
    <dgm:cxn modelId="{968D6226-C5E5-439E-8EA8-EFCDB133377A}" type="presParOf" srcId="{A0F54A72-1367-4254-980F-2C6528E2F354}" destId="{33A05D8F-BAA8-422E-AF3C-B5C8493EE3C1}" srcOrd="5" destOrd="0" presId="urn:microsoft.com/office/officeart/2005/8/layout/vList6"/>
    <dgm:cxn modelId="{EE6C3C20-70F3-4480-AF91-5B2BBB3DBE58}" type="presParOf" srcId="{A0F54A72-1367-4254-980F-2C6528E2F354}" destId="{4249EF3E-5440-49A7-9BD5-6D66CB08234E}" srcOrd="6" destOrd="0" presId="urn:microsoft.com/office/officeart/2005/8/layout/vList6"/>
    <dgm:cxn modelId="{F9CB3548-D01C-472F-934E-72D0E79BF350}" type="presParOf" srcId="{4249EF3E-5440-49A7-9BD5-6D66CB08234E}" destId="{EAD36046-FB79-4ED5-B188-5C5992BECDCA}" srcOrd="0" destOrd="0" presId="urn:microsoft.com/office/officeart/2005/8/layout/vList6"/>
    <dgm:cxn modelId="{FDB94F5E-EA59-45DF-888C-E3E9EADF461E}" type="presParOf" srcId="{4249EF3E-5440-49A7-9BD5-6D66CB08234E}" destId="{F8A138D2-AD02-4248-8474-73695DFC33FF}" srcOrd="1" destOrd="0" presId="urn:microsoft.com/office/officeart/2005/8/layout/vList6"/>
    <dgm:cxn modelId="{8613759B-F042-453F-B912-022DE603F8C6}" type="presParOf" srcId="{A0F54A72-1367-4254-980F-2C6528E2F354}" destId="{D1264173-EEC7-47B2-8DDC-5212753E084B}" srcOrd="7" destOrd="0" presId="urn:microsoft.com/office/officeart/2005/8/layout/vList6"/>
    <dgm:cxn modelId="{29EEBA6D-87BC-4188-9AA0-49CE800A88FC}" type="presParOf" srcId="{A0F54A72-1367-4254-980F-2C6528E2F354}" destId="{CD1737C4-F46B-49BB-B23C-AB067DB4B35B}" srcOrd="8" destOrd="0" presId="urn:microsoft.com/office/officeart/2005/8/layout/vList6"/>
    <dgm:cxn modelId="{A525E2AF-E1E8-4C07-856F-51D23A0A9DDC}" type="presParOf" srcId="{CD1737C4-F46B-49BB-B23C-AB067DB4B35B}" destId="{D9E709BA-69D4-4ADA-A523-27C6097BC2A0}" srcOrd="0" destOrd="0" presId="urn:microsoft.com/office/officeart/2005/8/layout/vList6"/>
    <dgm:cxn modelId="{F62D708B-C01F-49AE-845D-72F3EFEDA2F2}" type="presParOf" srcId="{CD1737C4-F46B-49BB-B23C-AB067DB4B35B}" destId="{923B4B4A-5F35-4C2B-BCA3-8623F4A0F46A}" srcOrd="1" destOrd="0" presId="urn:microsoft.com/office/officeart/2005/8/layout/vList6"/>
    <dgm:cxn modelId="{03CCD566-DF39-4416-9FA2-94D9222E8EBA}" type="presParOf" srcId="{A0F54A72-1367-4254-980F-2C6528E2F354}" destId="{469A77AB-660B-45DD-AA8F-FEF0721B7403}" srcOrd="9" destOrd="0" presId="urn:microsoft.com/office/officeart/2005/8/layout/vList6"/>
    <dgm:cxn modelId="{FE94FAE4-2179-4713-BB07-5766B5490C0F}" type="presParOf" srcId="{A0F54A72-1367-4254-980F-2C6528E2F354}" destId="{A54EF1E9-4189-482F-B725-0C2A67F57390}" srcOrd="10" destOrd="0" presId="urn:microsoft.com/office/officeart/2005/8/layout/vList6"/>
    <dgm:cxn modelId="{47B7EE36-135A-4516-9471-31B4E4210BCF}" type="presParOf" srcId="{A54EF1E9-4189-482F-B725-0C2A67F57390}" destId="{E355A593-14FE-4B1F-976C-1C1780FBF242}" srcOrd="0" destOrd="0" presId="urn:microsoft.com/office/officeart/2005/8/layout/vList6"/>
    <dgm:cxn modelId="{5C1D83D7-07C1-4D47-ADFF-EB403B10E79A}" type="presParOf" srcId="{A54EF1E9-4189-482F-B725-0C2A67F57390}" destId="{938A37A5-03A6-4FBE-8332-36489656176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1E97B14-EBBC-4D63-9452-80CC20F4551D}" type="datetimeFigureOut">
              <a:rPr lang="en-GB" smtClean="0"/>
              <a:t>04/03/2016</a:t>
            </a:fld>
            <a:endParaRPr lang="en-GB"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2FD33D1-5F8B-45B7-9940-CBFFF9C06F51}" type="slidenum">
              <a:rPr lang="en-GB" smtClean="0"/>
              <a:t>‹#›</a:t>
            </a:fld>
            <a:endParaRPr lang="en-GB" dirty="0"/>
          </a:p>
        </p:txBody>
      </p:sp>
    </p:spTree>
    <p:extLst>
      <p:ext uri="{BB962C8B-B14F-4D97-AF65-F5344CB8AC3E}">
        <p14:creationId xmlns:p14="http://schemas.microsoft.com/office/powerpoint/2010/main" val="178438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a:t>
            </a:fld>
            <a:endParaRPr lang="en-GB" dirty="0"/>
          </a:p>
        </p:txBody>
      </p:sp>
    </p:spTree>
    <p:extLst>
      <p:ext uri="{BB962C8B-B14F-4D97-AF65-F5344CB8AC3E}">
        <p14:creationId xmlns:p14="http://schemas.microsoft.com/office/powerpoint/2010/main" val="345103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taken out</a:t>
            </a:r>
            <a:r>
              <a:rPr lang="en-US" baseline="0" dirty="0" smtClean="0"/>
              <a:t> of sequence, the directions may still work – for example, we don’t end up driving across the park in </a:t>
            </a:r>
            <a:r>
              <a:rPr lang="en-US" i="1" baseline="0" dirty="0" smtClean="0"/>
              <a:t>Grand Theft Auto </a:t>
            </a:r>
            <a:r>
              <a:rPr lang="en-US" i="0" baseline="0" dirty="0" smtClean="0"/>
              <a:t>fashion - but we will not arrive at our chosen destination.</a:t>
            </a:r>
          </a:p>
        </p:txBody>
      </p:sp>
      <p:sp>
        <p:nvSpPr>
          <p:cNvPr id="4" name="Slide Number Placeholder 3"/>
          <p:cNvSpPr>
            <a:spLocks noGrp="1"/>
          </p:cNvSpPr>
          <p:nvPr>
            <p:ph type="sldNum" sz="quarter" idx="10"/>
          </p:nvPr>
        </p:nvSpPr>
        <p:spPr/>
        <p:txBody>
          <a:bodyPr/>
          <a:lstStyle/>
          <a:p>
            <a:fld id="{D2FD33D1-5F8B-45B7-9940-CBFFF9C06F51}" type="slidenum">
              <a:rPr lang="en-GB" smtClean="0"/>
              <a:t>13</a:t>
            </a:fld>
            <a:endParaRPr lang="en-GB" dirty="0"/>
          </a:p>
        </p:txBody>
      </p:sp>
    </p:spTree>
    <p:extLst>
      <p:ext uri="{BB962C8B-B14F-4D97-AF65-F5344CB8AC3E}">
        <p14:creationId xmlns:p14="http://schemas.microsoft.com/office/powerpoint/2010/main" val="25319220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have a simple program that writes a string to a file, and then writes a reversed</a:t>
            </a:r>
            <a:r>
              <a:rPr lang="en-GB" baseline="0" dirty="0" smtClean="0"/>
              <a:t> version of the same string. The newline character is used to place each character of the string on a new line, and then the </a:t>
            </a:r>
            <a:r>
              <a:rPr lang="en-GB" b="1" baseline="0" dirty="0" smtClean="0"/>
              <a:t>range</a:t>
            </a:r>
            <a:r>
              <a:rPr lang="en-GB" b="0" baseline="0" dirty="0" smtClean="0"/>
              <a:t> function is used to read the string in reverse. Alternatively, we could have chosen to use the </a:t>
            </a:r>
            <a:r>
              <a:rPr lang="en-GB" b="1" baseline="0" dirty="0" err="1" smtClean="0"/>
              <a:t>str.reverse</a:t>
            </a:r>
            <a:r>
              <a:rPr lang="en-GB" b="1" baseline="0" dirty="0" smtClean="0"/>
              <a:t>()</a:t>
            </a:r>
            <a:r>
              <a:rPr lang="en-GB" b="0" baseline="0" dirty="0" smtClean="0"/>
              <a:t> method.</a:t>
            </a:r>
          </a:p>
          <a:p>
            <a:endParaRPr lang="en-GB" b="0" baseline="0" dirty="0" smtClean="0"/>
          </a:p>
          <a:p>
            <a:r>
              <a:rPr lang="en-GB" b="0" baseline="0" dirty="0" smtClean="0"/>
              <a:t>Finally, we close the file when are finished and the program exits.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117</a:t>
            </a:fld>
            <a:endParaRPr lang="en-GB" dirty="0">
              <a:solidFill>
                <a:prstClr val="black"/>
              </a:solidFill>
            </a:endParaRPr>
          </a:p>
        </p:txBody>
      </p:sp>
    </p:spTree>
    <p:extLst>
      <p:ext uri="{BB962C8B-B14F-4D97-AF65-F5344CB8AC3E}">
        <p14:creationId xmlns:p14="http://schemas.microsoft.com/office/powerpoint/2010/main" val="33845151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118</a:t>
            </a:fld>
            <a:endParaRPr lang="en-GB" dirty="0">
              <a:solidFill>
                <a:prstClr val="black"/>
              </a:solidFill>
            </a:endParaRPr>
          </a:p>
        </p:txBody>
      </p:sp>
    </p:spTree>
    <p:extLst>
      <p:ext uri="{BB962C8B-B14F-4D97-AF65-F5344CB8AC3E}">
        <p14:creationId xmlns:p14="http://schemas.microsoft.com/office/powerpoint/2010/main" val="37721456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use the techniques</a:t>
            </a:r>
            <a:r>
              <a:rPr lang="en-GB" baseline="0" dirty="0" smtClean="0"/>
              <a:t> we have learned to create a new file using a name provided by the user. By supplying the ‘w+’ write mode we are able to write to the file. We then use a </a:t>
            </a:r>
            <a:r>
              <a:rPr lang="en-GB" b="1" baseline="0" dirty="0" smtClean="0"/>
              <a:t>while</a:t>
            </a:r>
            <a:r>
              <a:rPr lang="en-GB" baseline="0" dirty="0" smtClean="0"/>
              <a:t> loop to capture successive lines of </a:t>
            </a:r>
            <a:r>
              <a:rPr lang="en-GB" baseline="0" dirty="0" err="1" smtClean="0"/>
              <a:t>inpuyt</a:t>
            </a:r>
            <a:r>
              <a:rPr lang="en-GB" baseline="0" dirty="0" smtClean="0"/>
              <a:t> from the user, then output them to the file. We must remember to recapture the input each time, or our program will enter an infinite loop.</a:t>
            </a:r>
          </a:p>
          <a:p>
            <a:r>
              <a:rPr lang="en-GB" baseline="0" dirty="0" smtClean="0"/>
              <a:t>We then reset our current position in the file before reading it back again. We could have closed the file and reopened it, which would have also reset the file pointer. Both solutions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120</a:t>
            </a:fld>
            <a:endParaRPr lang="en-GB" dirty="0">
              <a:solidFill>
                <a:prstClr val="black"/>
              </a:solidFill>
            </a:endParaRPr>
          </a:p>
        </p:txBody>
      </p:sp>
    </p:spTree>
    <p:extLst>
      <p:ext uri="{BB962C8B-B14F-4D97-AF65-F5344CB8AC3E}">
        <p14:creationId xmlns:p14="http://schemas.microsoft.com/office/powerpoint/2010/main" val="12649460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121</a:t>
            </a:fld>
            <a:endParaRPr lang="en-GB" dirty="0"/>
          </a:p>
        </p:txBody>
      </p:sp>
    </p:spTree>
    <p:extLst>
      <p:ext uri="{BB962C8B-B14F-4D97-AF65-F5344CB8AC3E}">
        <p14:creationId xmlns:p14="http://schemas.microsoft.com/office/powerpoint/2010/main" val="39567862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a:t>
            </a:r>
            <a:r>
              <a:rPr lang="en-GB" b="1" baseline="0" dirty="0" smtClean="0"/>
              <a:t> Operators</a:t>
            </a:r>
            <a:endParaRPr lang="en-GB" b="0" baseline="0" dirty="0" smtClean="0"/>
          </a:p>
          <a:p>
            <a:endParaRPr lang="en-GB" b="0" baseline="0" dirty="0" smtClean="0"/>
          </a:p>
          <a:p>
            <a:r>
              <a:rPr lang="en-GB" b="0" dirty="0" smtClean="0"/>
              <a:t>The</a:t>
            </a:r>
            <a:r>
              <a:rPr lang="en-GB" b="0" baseline="0" dirty="0" smtClean="0"/>
              <a:t> membership operators </a:t>
            </a:r>
            <a:r>
              <a:rPr lang="en-GB" b="1" baseline="0" dirty="0" smtClean="0"/>
              <a:t>in </a:t>
            </a:r>
            <a:r>
              <a:rPr lang="en-GB" b="0" baseline="0" dirty="0" smtClean="0"/>
              <a:t>and </a:t>
            </a:r>
            <a:r>
              <a:rPr lang="en-GB" b="1" baseline="0" dirty="0" smtClean="0"/>
              <a:t>not in</a:t>
            </a:r>
            <a:r>
              <a:rPr lang="en-GB" b="0" baseline="0" dirty="0" smtClean="0"/>
              <a:t> are used to determine whether the value on the left hand side of the operator is present in the collection on the right hand side. </a:t>
            </a:r>
          </a:p>
          <a:p>
            <a:endParaRPr lang="en-GB" b="0" baseline="0" dirty="0" smtClean="0"/>
          </a:p>
          <a:p>
            <a:r>
              <a:rPr lang="en-GB" b="1" baseline="0" dirty="0" smtClean="0"/>
              <a:t>Identity Operators</a:t>
            </a:r>
            <a:endParaRPr lang="en-GB" b="0" baseline="0" dirty="0" smtClean="0"/>
          </a:p>
          <a:p>
            <a:endParaRPr lang="en-GB" b="0" baseline="0" dirty="0" smtClean="0"/>
          </a:p>
          <a:p>
            <a:r>
              <a:rPr lang="en-GB" b="0" baseline="0" dirty="0" smtClean="0"/>
              <a:t>The identity operators </a:t>
            </a:r>
            <a:r>
              <a:rPr lang="en-GB" b="1" baseline="0" dirty="0" smtClean="0"/>
              <a:t>is </a:t>
            </a:r>
            <a:r>
              <a:rPr lang="en-GB" b="0" baseline="0" dirty="0" smtClean="0"/>
              <a:t>and </a:t>
            </a:r>
            <a:r>
              <a:rPr lang="en-GB" b="1" baseline="0" dirty="0" smtClean="0"/>
              <a:t>not is</a:t>
            </a:r>
            <a:r>
              <a:rPr lang="en-GB" b="0" baseline="0" dirty="0" smtClean="0"/>
              <a:t> are used to determine whether the value on the left </a:t>
            </a:r>
            <a:r>
              <a:rPr lang="en-GB" b="0" i="1" baseline="0" dirty="0" smtClean="0"/>
              <a:t>is the same object</a:t>
            </a:r>
            <a:r>
              <a:rPr lang="en-GB" b="0" i="0" baseline="0" dirty="0" smtClean="0"/>
              <a:t> as the value on the right. In the case of numbers, this is fairly obvious, but when we start using more complex entities such as classes we must remember that variables are </a:t>
            </a:r>
            <a:r>
              <a:rPr lang="en-GB" b="0" i="1" baseline="0" dirty="0" smtClean="0"/>
              <a:t>pointers</a:t>
            </a:r>
            <a:r>
              <a:rPr lang="en-GB" b="0" i="0" baseline="0" dirty="0" smtClean="0"/>
              <a:t> to areas in memory, and the </a:t>
            </a:r>
            <a:r>
              <a:rPr lang="en-GB" b="1" i="0" baseline="0" dirty="0" smtClean="0"/>
              <a:t>is</a:t>
            </a:r>
            <a:r>
              <a:rPr lang="en-GB" b="0" i="0" baseline="0" dirty="0" smtClean="0"/>
              <a:t> operator becomes more useful.</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122</a:t>
            </a:fld>
            <a:endParaRPr lang="en-GB" dirty="0"/>
          </a:p>
        </p:txBody>
      </p:sp>
    </p:spTree>
    <p:extLst>
      <p:ext uri="{BB962C8B-B14F-4D97-AF65-F5344CB8AC3E}">
        <p14:creationId xmlns:p14="http://schemas.microsoft.com/office/powerpoint/2010/main" val="4801536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 Operators</a:t>
            </a:r>
            <a:endParaRPr lang="en-GB" b="0" dirty="0" smtClean="0"/>
          </a:p>
          <a:p>
            <a:endParaRPr lang="en-GB" b="0" dirty="0" smtClean="0"/>
          </a:p>
          <a:p>
            <a:r>
              <a:rPr lang="en-GB" b="0" dirty="0" smtClean="0"/>
              <a:t>These operators follow logically from</a:t>
            </a:r>
            <a:r>
              <a:rPr lang="en-GB" b="0" baseline="0" dirty="0" smtClean="0"/>
              <a:t> flow control since we will often wish to operate on items in a collection. We can use them to both return a Boolean for use in an </a:t>
            </a:r>
            <a:r>
              <a:rPr lang="en-GB" b="1" baseline="0" dirty="0" smtClean="0"/>
              <a:t>if</a:t>
            </a:r>
            <a:r>
              <a:rPr lang="en-GB" b="0" baseline="0" dirty="0" smtClean="0"/>
              <a:t> expression or iterate over the values of a collection in a </a:t>
            </a:r>
            <a:r>
              <a:rPr lang="en-GB" b="1" baseline="0" dirty="0" smtClean="0"/>
              <a:t>for</a:t>
            </a:r>
            <a:r>
              <a:rPr lang="en-GB" b="0" baseline="0" dirty="0" smtClean="0"/>
              <a:t> loop.</a:t>
            </a:r>
          </a:p>
          <a:p>
            <a:endParaRPr lang="en-GB" b="0" baseline="0" dirty="0" smtClean="0"/>
          </a:p>
          <a:p>
            <a:r>
              <a:rPr lang="en-GB" b="0" baseline="0" dirty="0" smtClean="0"/>
              <a:t>In the example above, we can see that the program accepts a string from the user, and then returns a message if it matches any of the values in the defined list. It then goes on to loop through the members of the list, and then compare them to the contents of a </a:t>
            </a:r>
            <a:r>
              <a:rPr lang="en-GB" b="0" baseline="0" dirty="0" err="1" smtClean="0"/>
              <a:t>sublist</a:t>
            </a:r>
            <a:r>
              <a:rPr lang="en-GB" b="0" baseline="0" dirty="0" smtClean="0"/>
              <a:t> created on the fly in order to determine the correct message to output.</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123</a:t>
            </a:fld>
            <a:endParaRPr lang="en-GB" dirty="0"/>
          </a:p>
        </p:txBody>
      </p:sp>
    </p:spTree>
    <p:extLst>
      <p:ext uri="{BB962C8B-B14F-4D97-AF65-F5344CB8AC3E}">
        <p14:creationId xmlns:p14="http://schemas.microsoft.com/office/powerpoint/2010/main" val="28143196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Is Operator</a:t>
            </a:r>
            <a:endParaRPr lang="en-GB" b="0" dirty="0" smtClean="0"/>
          </a:p>
          <a:p>
            <a:endParaRPr lang="en-GB" b="0" dirty="0" smtClean="0"/>
          </a:p>
          <a:p>
            <a:r>
              <a:rPr lang="en-GB" b="0" dirty="0" smtClean="0"/>
              <a:t>The is operator may</a:t>
            </a:r>
            <a:r>
              <a:rPr lang="en-GB" b="0" baseline="0" dirty="0" smtClean="0"/>
              <a:t> be tricky conceptually for new programmers, as it concerns the comparison of variables rather than values. This operator compares two variables and determines whether they are </a:t>
            </a:r>
            <a:r>
              <a:rPr lang="en-GB" b="0" i="1" baseline="0" dirty="0" smtClean="0"/>
              <a:t>pointers to the same value</a:t>
            </a:r>
            <a:r>
              <a:rPr lang="en-GB" b="0" i="0" baseline="0" dirty="0" smtClean="0"/>
              <a:t>.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124</a:t>
            </a:fld>
            <a:endParaRPr lang="en-GB" dirty="0"/>
          </a:p>
        </p:txBody>
      </p:sp>
    </p:spTree>
    <p:extLst>
      <p:ext uri="{BB962C8B-B14F-4D97-AF65-F5344CB8AC3E}">
        <p14:creationId xmlns:p14="http://schemas.microsoft.com/office/powerpoint/2010/main" val="30628671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125</a:t>
            </a:fld>
            <a:endParaRPr lang="en-GB" dirty="0"/>
          </a:p>
        </p:txBody>
      </p:sp>
    </p:spTree>
    <p:extLst>
      <p:ext uri="{BB962C8B-B14F-4D97-AF65-F5344CB8AC3E}">
        <p14:creationId xmlns:p14="http://schemas.microsoft.com/office/powerpoint/2010/main" val="24533053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first solution,</a:t>
            </a:r>
            <a:r>
              <a:rPr lang="en-GB" baseline="0" dirty="0" smtClean="0"/>
              <a:t> we use two lists to hold our excluded values. We calculate these as we iterate the list and then compare the value to the list contents at the end to determine whether we should print the message.</a:t>
            </a:r>
          </a:p>
          <a:p>
            <a:endParaRPr lang="en-GB" baseline="0" dirty="0" smtClean="0"/>
          </a:p>
          <a:p>
            <a:r>
              <a:rPr lang="en-GB" baseline="0" dirty="0" smtClean="0"/>
              <a:t>In the second solution, we construct a complex expression to perform modulo calculations on the value to achieve the same result. Both approaches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127</a:t>
            </a:fld>
            <a:endParaRPr lang="en-GB" dirty="0"/>
          </a:p>
        </p:txBody>
      </p:sp>
    </p:spTree>
    <p:extLst>
      <p:ext uri="{BB962C8B-B14F-4D97-AF65-F5344CB8AC3E}">
        <p14:creationId xmlns:p14="http://schemas.microsoft.com/office/powerpoint/2010/main" val="38926552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128</a:t>
            </a:fld>
            <a:endParaRPr lang="en-GB" dirty="0"/>
          </a:p>
        </p:txBody>
      </p:sp>
    </p:spTree>
    <p:extLst>
      <p:ext uri="{BB962C8B-B14F-4D97-AF65-F5344CB8AC3E}">
        <p14:creationId xmlns:p14="http://schemas.microsoft.com/office/powerpoint/2010/main" val="30301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Wherever</a:t>
            </a:r>
            <a:r>
              <a:rPr lang="en-GB" baseline="0" dirty="0" smtClean="0"/>
              <a:t> we do arrive, it will almost certainly not be where we intended.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a:t>
            </a:fld>
            <a:endParaRPr lang="en-GB" dirty="0"/>
          </a:p>
        </p:txBody>
      </p:sp>
    </p:spTree>
    <p:extLst>
      <p:ext uri="{BB962C8B-B14F-4D97-AF65-F5344CB8AC3E}">
        <p14:creationId xmlns:p14="http://schemas.microsoft.com/office/powerpoint/2010/main" val="572416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Functions</a:t>
            </a:r>
          </a:p>
          <a:p>
            <a:endParaRPr lang="en-GB" dirty="0" smtClean="0"/>
          </a:p>
          <a:p>
            <a:r>
              <a:rPr lang="en-GB" dirty="0" smtClean="0"/>
              <a:t>Functions allow us to group lines of code together</a:t>
            </a:r>
            <a:r>
              <a:rPr lang="en-GB" baseline="0" dirty="0" smtClean="0"/>
              <a:t> into logical units, and are a fundamental tool when building complex or modular code. By grouping related statements together, and providing a human-legible name for the function, we are able to create code that is logical, readable, and easier to debug.</a:t>
            </a:r>
          </a:p>
          <a:p>
            <a:endParaRPr lang="en-GB" baseline="0" dirty="0" smtClean="0"/>
          </a:p>
          <a:p>
            <a:r>
              <a:rPr lang="en-GB" baseline="0" dirty="0" smtClean="0"/>
              <a:t>Any valid code is permitted inside a function; for example, we can call other functions – even the function that is currently executing. This last is called </a:t>
            </a:r>
            <a:r>
              <a:rPr lang="en-GB" i="1" baseline="0" dirty="0" smtClean="0"/>
              <a:t>recursion</a:t>
            </a:r>
            <a:r>
              <a:rPr lang="en-GB" i="0" baseline="0" dirty="0" smtClean="0"/>
              <a:t> and is a valuable, albeit potentially dangerous, tool.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129</a:t>
            </a:fld>
            <a:endParaRPr lang="en-GB" dirty="0"/>
          </a:p>
        </p:txBody>
      </p:sp>
    </p:spTree>
    <p:extLst>
      <p:ext uri="{BB962C8B-B14F-4D97-AF65-F5344CB8AC3E}">
        <p14:creationId xmlns:p14="http://schemas.microsoft.com/office/powerpoint/2010/main" val="18548604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do not expect functions to execute</a:t>
            </a:r>
            <a:r>
              <a:rPr lang="en-GB" baseline="0" dirty="0" smtClean="0"/>
              <a:t> in isolation and in most cases will want to provide data in the form of variables. This is achieved by supplying </a:t>
            </a:r>
            <a:r>
              <a:rPr lang="en-GB" i="1" baseline="0" dirty="0" smtClean="0"/>
              <a:t>parameters</a:t>
            </a:r>
            <a:r>
              <a:rPr lang="en-GB" i="0" baseline="0" dirty="0" smtClean="0"/>
              <a:t> to the function – a list of named variables, values for which should be provided by the calling code, which will be available with the function </a:t>
            </a:r>
            <a:r>
              <a:rPr lang="en-GB" i="1" baseline="0" dirty="0" smtClean="0"/>
              <a:t>scope</a:t>
            </a:r>
            <a:r>
              <a:rPr lang="en-GB" i="0" baseline="0" dirty="0" smtClean="0"/>
              <a:t>.</a:t>
            </a:r>
          </a:p>
          <a:p>
            <a:endParaRPr lang="en-GB" i="0" baseline="0" dirty="0" smtClean="0"/>
          </a:p>
          <a:p>
            <a:r>
              <a:rPr lang="en-GB" i="0" baseline="0" dirty="0" smtClean="0"/>
              <a:t>We will also wish to pass values back to the calling code. This is called </a:t>
            </a:r>
            <a:r>
              <a:rPr lang="en-GB" i="1" baseline="0" dirty="0" smtClean="0"/>
              <a:t>returning</a:t>
            </a:r>
            <a:r>
              <a:rPr lang="en-GB" i="0" baseline="0" dirty="0" smtClean="0"/>
              <a:t>, and will halt function execution and pass control back to the calling code. We can elect to return nothing, or any valid data type.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130</a:t>
            </a:fld>
            <a:endParaRPr lang="en-GB" dirty="0"/>
          </a:p>
        </p:txBody>
      </p:sp>
    </p:spTree>
    <p:extLst>
      <p:ext uri="{BB962C8B-B14F-4D97-AF65-F5344CB8AC3E}">
        <p14:creationId xmlns:p14="http://schemas.microsoft.com/office/powerpoint/2010/main" val="731217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see an extremely simple function</a:t>
            </a:r>
            <a:r>
              <a:rPr lang="en-GB" baseline="0" dirty="0" smtClean="0"/>
              <a:t> that can accept a single parameter, which will be output as part of a message, or no parameters in which case the function will use the default value defined in the </a:t>
            </a:r>
            <a:r>
              <a:rPr lang="en-GB" i="1" baseline="0" dirty="0" smtClean="0"/>
              <a:t>signature</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131</a:t>
            </a:fld>
            <a:endParaRPr lang="en-GB" dirty="0"/>
          </a:p>
        </p:txBody>
      </p:sp>
    </p:spTree>
    <p:extLst>
      <p:ext uri="{BB962C8B-B14F-4D97-AF65-F5344CB8AC3E}">
        <p14:creationId xmlns:p14="http://schemas.microsoft.com/office/powerpoint/2010/main" val="33126556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 slightly more complex example</a:t>
            </a:r>
            <a:r>
              <a:rPr lang="en-GB" baseline="0" dirty="0" smtClean="0"/>
              <a:t> of a function. In this case, the function is supplied with a value. It then proceeds to sum all values from 1 to the upper bound specified, and then returns the total value to the calling code, which prints it out.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132</a:t>
            </a:fld>
            <a:endParaRPr lang="en-GB" dirty="0"/>
          </a:p>
        </p:txBody>
      </p:sp>
    </p:spTree>
    <p:extLst>
      <p:ext uri="{BB962C8B-B14F-4D97-AF65-F5344CB8AC3E}">
        <p14:creationId xmlns:p14="http://schemas.microsoft.com/office/powerpoint/2010/main" val="32644820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133</a:t>
            </a:fld>
            <a:endParaRPr lang="en-GB" dirty="0">
              <a:solidFill>
                <a:prstClr val="black"/>
              </a:solidFill>
            </a:endParaRPr>
          </a:p>
        </p:txBody>
      </p:sp>
    </p:spTree>
    <p:extLst>
      <p:ext uri="{BB962C8B-B14F-4D97-AF65-F5344CB8AC3E}">
        <p14:creationId xmlns:p14="http://schemas.microsoft.com/office/powerpoint/2010/main" val="8130804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a:t>
            </a:r>
            <a:r>
              <a:rPr lang="en-GB" b="0" baseline="0" dirty="0" smtClean="0"/>
              <a:t> we define a function to do the bulk of the work. Because we cannot use a loop – we do not know how many iterations it needs to run for and cannot provide a means to determine – we must use recursion to run the function until we have reached our target. We then output the collected values.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135</a:t>
            </a:fld>
            <a:endParaRPr lang="en-GB" dirty="0"/>
          </a:p>
        </p:txBody>
      </p:sp>
    </p:spTree>
    <p:extLst>
      <p:ext uri="{BB962C8B-B14F-4D97-AF65-F5344CB8AC3E}">
        <p14:creationId xmlns:p14="http://schemas.microsoft.com/office/powerpoint/2010/main" val="7941732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136</a:t>
            </a:fld>
            <a:endParaRPr lang="en-GB" dirty="0"/>
          </a:p>
        </p:txBody>
      </p:sp>
    </p:spTree>
    <p:extLst>
      <p:ext uri="{BB962C8B-B14F-4D97-AF65-F5344CB8AC3E}">
        <p14:creationId xmlns:p14="http://schemas.microsoft.com/office/powerpoint/2010/main" val="21461367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efficiently</a:t>
            </a:r>
            <a:r>
              <a:rPr lang="en-GB" baseline="0" dirty="0" smtClean="0"/>
              <a:t> manage resource usage, variable availability is limited to the </a:t>
            </a:r>
            <a:r>
              <a:rPr lang="en-GB" i="1" baseline="0" dirty="0" smtClean="0"/>
              <a:t>scope</a:t>
            </a:r>
            <a:r>
              <a:rPr lang="en-GB" i="0" baseline="0" dirty="0" smtClean="0"/>
              <a:t> in which they are defined. This is a separate area for variables created for each function when it executes. Variables declared in the function are only accessible to code within the same function scope, although they can be returned to calling code.</a:t>
            </a:r>
          </a:p>
          <a:p>
            <a:endParaRPr lang="en-GB" i="0" baseline="0" dirty="0" smtClean="0"/>
          </a:p>
          <a:p>
            <a:r>
              <a:rPr lang="en-GB" dirty="0" smtClean="0"/>
              <a:t>Scopes</a:t>
            </a:r>
            <a:r>
              <a:rPr lang="en-GB" baseline="0" dirty="0" smtClean="0"/>
              <a:t> exist for as long as their parent function is running, and are disposed when the function ceases in order to conserve memory.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137</a:t>
            </a:fld>
            <a:endParaRPr lang="en-GB" dirty="0"/>
          </a:p>
        </p:txBody>
      </p:sp>
    </p:spTree>
    <p:extLst>
      <p:ext uri="{BB962C8B-B14F-4D97-AF65-F5344CB8AC3E}">
        <p14:creationId xmlns:p14="http://schemas.microsoft.com/office/powerpoint/2010/main" val="7854020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Globals</a:t>
            </a:r>
            <a:endParaRPr lang="en-GB" b="0" dirty="0" smtClean="0"/>
          </a:p>
          <a:p>
            <a:endParaRPr lang="en-GB" b="0" dirty="0" smtClean="0"/>
          </a:p>
          <a:p>
            <a:r>
              <a:rPr lang="en-GB" b="0" dirty="0" err="1" smtClean="0"/>
              <a:t>Globals</a:t>
            </a:r>
            <a:r>
              <a:rPr lang="en-GB" b="0" baseline="0" dirty="0" smtClean="0"/>
              <a:t> in the form of immutable constants are useful for providing parameters and other data to other classes that might be trying to call the containing class. However, mutable </a:t>
            </a:r>
            <a:r>
              <a:rPr lang="en-GB" b="0" baseline="0" dirty="0" err="1" smtClean="0"/>
              <a:t>globals</a:t>
            </a:r>
            <a:r>
              <a:rPr lang="en-GB" b="0" baseline="0" dirty="0" smtClean="0"/>
              <a:t> are dangerous since they can be changed by external classes with unpredictable and usually undesirable consequences.</a:t>
            </a:r>
          </a:p>
          <a:p>
            <a:endParaRPr lang="en-GB" b="0" baseline="0" dirty="0" smtClean="0"/>
          </a:p>
          <a:p>
            <a:r>
              <a:rPr lang="en-GB" b="1" baseline="0" dirty="0" smtClean="0"/>
              <a:t>Locals</a:t>
            </a:r>
            <a:endParaRPr lang="en-GB" b="0" baseline="0" dirty="0" smtClean="0"/>
          </a:p>
          <a:p>
            <a:endParaRPr lang="en-GB" b="0" baseline="0" dirty="0" smtClean="0"/>
          </a:p>
          <a:p>
            <a:r>
              <a:rPr lang="en-GB" b="0" baseline="0" dirty="0" smtClean="0"/>
              <a:t>Cleaning up local variables when a function scope exits is beneficial because it frees memory for other processes. When we are writing smaller programs, this is not so important, but in larger applications or when running on a very limited platform this can be a significant consideration.</a:t>
            </a:r>
            <a:endParaRPr lang="en-GB" b="1"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138</a:t>
            </a:fld>
            <a:endParaRPr lang="en-GB" dirty="0"/>
          </a:p>
        </p:txBody>
      </p:sp>
    </p:spTree>
    <p:extLst>
      <p:ext uri="{BB962C8B-B14F-4D97-AF65-F5344CB8AC3E}">
        <p14:creationId xmlns:p14="http://schemas.microsoft.com/office/powerpoint/2010/main" val="35216152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doesn’t distinguish</a:t>
            </a:r>
            <a:r>
              <a:rPr lang="en-GB" baseline="0" dirty="0" smtClean="0"/>
              <a:t> between global variables and constants; there’s no way to make a variable immutable. Note this is not the same as a tuple; the tuple itself might be immutable but the variable pointing to it can be assigned another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142</a:t>
            </a:fld>
            <a:endParaRPr lang="en-GB" dirty="0"/>
          </a:p>
        </p:txBody>
      </p:sp>
    </p:spTree>
    <p:extLst>
      <p:ext uri="{BB962C8B-B14F-4D97-AF65-F5344CB8AC3E}">
        <p14:creationId xmlns:p14="http://schemas.microsoft.com/office/powerpoint/2010/main" val="163305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a:t>
            </a:fld>
            <a:endParaRPr lang="en-GB" dirty="0"/>
          </a:p>
        </p:txBody>
      </p:sp>
    </p:spTree>
    <p:extLst>
      <p:ext uri="{BB962C8B-B14F-4D97-AF65-F5344CB8AC3E}">
        <p14:creationId xmlns:p14="http://schemas.microsoft.com/office/powerpoint/2010/main" val="41997367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144</a:t>
            </a:fld>
            <a:endParaRPr lang="en-GB" dirty="0"/>
          </a:p>
        </p:txBody>
      </p:sp>
    </p:spTree>
    <p:extLst>
      <p:ext uri="{BB962C8B-B14F-4D97-AF65-F5344CB8AC3E}">
        <p14:creationId xmlns:p14="http://schemas.microsoft.com/office/powerpoint/2010/main" val="8613099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145</a:t>
            </a:fld>
            <a:endParaRPr lang="en-GB" dirty="0"/>
          </a:p>
        </p:txBody>
      </p:sp>
    </p:spTree>
    <p:extLst>
      <p:ext uri="{BB962C8B-B14F-4D97-AF65-F5344CB8AC3E}">
        <p14:creationId xmlns:p14="http://schemas.microsoft.com/office/powerpoint/2010/main" val="15736570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Libraries,</a:t>
            </a:r>
            <a:r>
              <a:rPr lang="en-GB" b="1" baseline="0" dirty="0" smtClean="0"/>
              <a:t> or Modules</a:t>
            </a:r>
            <a:endParaRPr lang="en-GB" b="1" dirty="0" smtClean="0"/>
          </a:p>
          <a:p>
            <a:endParaRPr lang="en-GB" dirty="0" smtClean="0"/>
          </a:p>
          <a:p>
            <a:r>
              <a:rPr lang="en-GB" dirty="0" smtClean="0"/>
              <a:t>When we are not using</a:t>
            </a:r>
            <a:r>
              <a:rPr lang="en-GB" baseline="0" dirty="0" smtClean="0"/>
              <a:t> the interactive interpreter, we place all our Python commands in a file with a .</a:t>
            </a:r>
            <a:r>
              <a:rPr lang="en-GB" baseline="0" dirty="0" err="1" smtClean="0"/>
              <a:t>py</a:t>
            </a:r>
            <a:r>
              <a:rPr lang="en-GB" baseline="0" dirty="0" smtClean="0"/>
              <a:t> extension and invoke it using the </a:t>
            </a:r>
            <a:r>
              <a:rPr lang="en-GB" i="1" baseline="0" dirty="0" smtClean="0"/>
              <a:t>python</a:t>
            </a:r>
            <a:r>
              <a:rPr lang="en-GB" i="0" baseline="0" dirty="0" smtClean="0"/>
              <a:t> command. These files, containing Python functions and statements, are called </a:t>
            </a:r>
            <a:r>
              <a:rPr lang="en-GB" i="1" baseline="0" dirty="0" smtClean="0"/>
              <a:t>modules</a:t>
            </a:r>
            <a:r>
              <a:rPr lang="en-GB" i="0" baseline="0" dirty="0" smtClean="0"/>
              <a:t>, and can be referenced and included by other files or modules.</a:t>
            </a:r>
          </a:p>
          <a:p>
            <a:endParaRPr lang="en-GB" i="0" baseline="0" dirty="0" smtClean="0"/>
          </a:p>
          <a:p>
            <a:r>
              <a:rPr lang="en-GB" i="0" baseline="0" dirty="0" smtClean="0"/>
              <a:t>As we move beyond simple programs into more complex applications, it becomes increasingly more useful to separate our code beyond the function level, grouping like functionality, behaviour, and application objects into modules. This allows us to provide functionality that is reusable throughout our application without needing to create massive monolithic source files that are difficult to read and debug.</a:t>
            </a:r>
          </a:p>
          <a:p>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146</a:t>
            </a:fld>
            <a:endParaRPr lang="en-GB" dirty="0"/>
          </a:p>
        </p:txBody>
      </p:sp>
    </p:spTree>
    <p:extLst>
      <p:ext uri="{BB962C8B-B14F-4D97-AF65-F5344CB8AC3E}">
        <p14:creationId xmlns:p14="http://schemas.microsoft.com/office/powerpoint/2010/main" val="3677507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Public</a:t>
            </a:r>
            <a:r>
              <a:rPr lang="en-GB" b="1" baseline="0" dirty="0" smtClean="0"/>
              <a:t> Libraries</a:t>
            </a:r>
            <a:endParaRPr lang="en-GB" b="0" baseline="0" dirty="0" smtClean="0"/>
          </a:p>
          <a:p>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As you might expect, t</a:t>
            </a:r>
            <a:r>
              <a:rPr lang="en-GB" dirty="0" smtClean="0"/>
              <a:t>he concept of libraries of reusable code is one which is common to many programming languages</a:t>
            </a:r>
            <a:r>
              <a:rPr lang="en-GB" baseline="0" dirty="0" smtClean="0"/>
              <a:t> and the Internet holds many repositories of freely available code. Sites such as </a:t>
            </a:r>
            <a:r>
              <a:rPr lang="en-GB" baseline="0" dirty="0" err="1" smtClean="0"/>
              <a:t>Github</a:t>
            </a:r>
            <a:r>
              <a:rPr lang="en-GB" baseline="0" dirty="0" smtClean="0"/>
              <a:t> and </a:t>
            </a:r>
            <a:r>
              <a:rPr lang="en-GB" baseline="0" dirty="0" err="1" smtClean="0"/>
              <a:t>Bitbucket</a:t>
            </a:r>
            <a:r>
              <a:rPr lang="en-GB" baseline="0" dirty="0" smtClean="0"/>
              <a:t> allow users to create and maintain public code repositories, and many open source projects make use of these facilities to distribute their applications. In many cases, when attempting a task, there may already be a library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While this is very convenient, there are risks associated with using third-party code. One major concern is what we call ‘</a:t>
            </a:r>
            <a:r>
              <a:rPr lang="en-GB" i="1" baseline="0" dirty="0" smtClean="0"/>
              <a:t>black-boxing’</a:t>
            </a:r>
            <a:r>
              <a:rPr lang="en-GB" i="0" baseline="0" dirty="0" smtClean="0"/>
              <a:t>. When using third-party code, it is rare that a developer will take the time to read the source in its entirety and will instead rely upon reviews, comments and testing results to determine suitability. This results in code that takes an input, performs an operation, and then produces an output. Because we do not necessarily know what happens inside our downloaded code, we call it a black box – a mysterious object that produces output when we provide the correct input. If something goes wrong, we are usually left unable to fix it and must rely instead upon the original developer.</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This leads us to the second concern regarding third-party libraries in production code. When we have black-boxed some of our application, we then become dependant upon the original author for support unless we are willing to spend the time required to read and understand the source code and accept a burden of maintenance ourselves. This can be mitigated when selecting libraries by trying to ensure we only use those that are under active development with a responsive and supportive community.</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Finally, we must consider security. We do not know what, if any, security holes might be introduced by our third-party code, so we must take care to test those areas of our application thoroughly.</a:t>
            </a:r>
            <a:endParaRPr lang="en-GB"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147</a:t>
            </a:fld>
            <a:endParaRPr lang="en-GB" dirty="0"/>
          </a:p>
        </p:txBody>
      </p:sp>
    </p:spTree>
    <p:extLst>
      <p:ext uri="{BB962C8B-B14F-4D97-AF65-F5344CB8AC3E}">
        <p14:creationId xmlns:p14="http://schemas.microsoft.com/office/powerpoint/2010/main" val="35136629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Python</a:t>
            </a:r>
            <a:r>
              <a:rPr lang="en-GB" baseline="0" dirty="0" smtClean="0"/>
              <a:t> (and many other languages), declaring use of a library is as simple as providing the import keyword with the library name. In most cases this will be sufficient; if we wish to restrict our use to a defined subset of the library functions – perhaps due to memory or performance concerns – we can elect to selectively import functions using the </a:t>
            </a:r>
            <a:r>
              <a:rPr lang="en-GB" b="1" baseline="0" dirty="0" smtClean="0"/>
              <a:t>from</a:t>
            </a:r>
            <a:r>
              <a:rPr lang="en-GB" b="0" baseline="0" dirty="0" smtClean="0"/>
              <a:t> keyword.</a:t>
            </a:r>
          </a:p>
          <a:p>
            <a:endParaRPr lang="en-GB" b="0" baseline="0" dirty="0" smtClean="0"/>
          </a:p>
          <a:p>
            <a:r>
              <a:rPr lang="en-GB" b="0" baseline="0" dirty="0" smtClean="0"/>
              <a:t>Sometimes, we may wish to use a more friendly name or alias for the library, perhaps if it has a particularly long or unwieldy name. In this case, we can use the </a:t>
            </a:r>
            <a:r>
              <a:rPr lang="en-GB" b="1" baseline="0" dirty="0" smtClean="0"/>
              <a:t>as </a:t>
            </a:r>
            <a:r>
              <a:rPr lang="en-GB" b="0" baseline="0" dirty="0" smtClean="0"/>
              <a:t>keyword to define the alias to use.</a:t>
            </a:r>
          </a:p>
          <a:p>
            <a:endParaRPr lang="en-GB" b="0" baseline="0" dirty="0" smtClean="0"/>
          </a:p>
          <a:p>
            <a:r>
              <a:rPr lang="en-GB" b="0" baseline="0" dirty="0" smtClean="0"/>
              <a:t>Once we have imported the library, we can then reference it using either the full name, or the alias if we defined one, and dot notation to access the functions we require – for example, </a:t>
            </a:r>
            <a:r>
              <a:rPr lang="en-GB" b="1" baseline="0" dirty="0" err="1" smtClean="0"/>
              <a:t>aLib.aFunction</a:t>
            </a:r>
            <a:r>
              <a:rPr lang="en-GB" b="1" baseline="0" dirty="0" smtClean="0"/>
              <a:t>()</a:t>
            </a:r>
            <a:r>
              <a:rPr lang="en-GB" b="0" baseline="0" dirty="0" smtClean="0"/>
              <a:t> or, as with the last case in the example above, simply </a:t>
            </a:r>
            <a:r>
              <a:rPr lang="en-GB" b="1" baseline="0" dirty="0" err="1" smtClean="0"/>
              <a:t>myfunc</a:t>
            </a:r>
            <a:r>
              <a:rPr lang="en-GB" b="1" baseline="0" dirty="0" smtClean="0"/>
              <a:t>()</a:t>
            </a:r>
            <a:r>
              <a:rPr lang="en-GB" b="0" baseline="0" dirty="0" smtClean="0"/>
              <a:t>.</a:t>
            </a:r>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149</a:t>
            </a:fld>
            <a:endParaRPr lang="en-GB" dirty="0"/>
          </a:p>
        </p:txBody>
      </p:sp>
    </p:spTree>
    <p:extLst>
      <p:ext uri="{BB962C8B-B14F-4D97-AF65-F5344CB8AC3E}">
        <p14:creationId xmlns:p14="http://schemas.microsoft.com/office/powerpoint/2010/main" val="4689719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the example above, we can see that we have imported the </a:t>
            </a:r>
            <a:r>
              <a:rPr lang="en-GB" b="1" baseline="0" dirty="0" err="1" smtClean="0"/>
              <a:t>colored</a:t>
            </a:r>
            <a:r>
              <a:rPr lang="en-GB" b="0" baseline="0" dirty="0" smtClean="0"/>
              <a:t> and </a:t>
            </a:r>
            <a:r>
              <a:rPr lang="en-GB" b="1" baseline="0" dirty="0" err="1" smtClean="0"/>
              <a:t>cprint</a:t>
            </a:r>
            <a:r>
              <a:rPr lang="en-GB" b="0" baseline="0" dirty="0" smtClean="0"/>
              <a:t> functions from the </a:t>
            </a:r>
            <a:r>
              <a:rPr lang="en-GB" b="1" baseline="0" dirty="0" err="1" smtClean="0"/>
              <a:t>termcolor</a:t>
            </a:r>
            <a:r>
              <a:rPr lang="en-GB" b="0" baseline="0" dirty="0" smtClean="0"/>
              <a:t> library. This allows us to output coloured text to the console.</a:t>
            </a:r>
          </a:p>
          <a:p>
            <a:r>
              <a:rPr lang="en-GB" b="0" baseline="0" dirty="0" smtClean="0"/>
              <a:t>Once we have declared the import, we can easily reference the functions we require as though we had defined them ourselves.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150</a:t>
            </a:fld>
            <a:endParaRPr lang="en-GB" dirty="0"/>
          </a:p>
        </p:txBody>
      </p:sp>
    </p:spTree>
    <p:extLst>
      <p:ext uri="{BB962C8B-B14F-4D97-AF65-F5344CB8AC3E}">
        <p14:creationId xmlns:p14="http://schemas.microsoft.com/office/powerpoint/2010/main" val="33435947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151</a:t>
            </a:fld>
            <a:endParaRPr lang="en-GB" dirty="0">
              <a:solidFill>
                <a:prstClr val="black"/>
              </a:solidFill>
            </a:endParaRPr>
          </a:p>
        </p:txBody>
      </p:sp>
    </p:spTree>
    <p:extLst>
      <p:ext uri="{BB962C8B-B14F-4D97-AF65-F5344CB8AC3E}">
        <p14:creationId xmlns:p14="http://schemas.microsoft.com/office/powerpoint/2010/main" val="12323274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152</a:t>
            </a:fld>
            <a:endParaRPr lang="en-GB" dirty="0"/>
          </a:p>
        </p:txBody>
      </p:sp>
    </p:spTree>
    <p:extLst>
      <p:ext uri="{BB962C8B-B14F-4D97-AF65-F5344CB8AC3E}">
        <p14:creationId xmlns:p14="http://schemas.microsoft.com/office/powerpoint/2010/main" val="41466350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In</a:t>
            </a:r>
            <a:r>
              <a:rPr lang="en-GB" b="0" baseline="0" dirty="0" smtClean="0"/>
              <a:t> this solution, we create a list to hold our colour options, and a counter variable to indicate position in the list. Since a string is a list of characters, we can use the input string as an iterator in our </a:t>
            </a:r>
            <a:r>
              <a:rPr lang="en-GB" b="1" baseline="0" dirty="0" smtClean="0"/>
              <a:t>for</a:t>
            </a:r>
            <a:r>
              <a:rPr lang="en-GB" b="0" baseline="0" dirty="0" smtClean="0"/>
              <a:t> loop to run through each character and output it. We use our counter variable to determine which colour to use, increment it each time round the loop and reset it to zero when it get to the end of the list.</a:t>
            </a:r>
          </a:p>
          <a:p>
            <a:endParaRPr lang="en-GB" b="0" baseline="0" dirty="0" smtClean="0"/>
          </a:p>
          <a:p>
            <a:r>
              <a:rPr lang="en-GB" b="0" baseline="0" dirty="0" smtClean="0"/>
              <a:t>We could have chosen to randomly select a colour from the list, or perhaps supply a randomly generated RGB value. There are many solutions, all of which correctly fit the requirements.</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153</a:t>
            </a:fld>
            <a:endParaRPr lang="en-GB" dirty="0"/>
          </a:p>
        </p:txBody>
      </p:sp>
    </p:spTree>
    <p:extLst>
      <p:ext uri="{BB962C8B-B14F-4D97-AF65-F5344CB8AC3E}">
        <p14:creationId xmlns:p14="http://schemas.microsoft.com/office/powerpoint/2010/main" val="32055937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154</a:t>
            </a:fld>
            <a:endParaRPr lang="en-GB" dirty="0"/>
          </a:p>
        </p:txBody>
      </p:sp>
    </p:spTree>
    <p:extLst>
      <p:ext uri="{BB962C8B-B14F-4D97-AF65-F5344CB8AC3E}">
        <p14:creationId xmlns:p14="http://schemas.microsoft.com/office/powerpoint/2010/main" val="392829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a:t>
            </a:fld>
            <a:endParaRPr lang="en-GB" dirty="0"/>
          </a:p>
        </p:txBody>
      </p:sp>
    </p:spTree>
    <p:extLst>
      <p:ext uri="{BB962C8B-B14F-4D97-AF65-F5344CB8AC3E}">
        <p14:creationId xmlns:p14="http://schemas.microsoft.com/office/powerpoint/2010/main" val="525275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Debugging</a:t>
            </a:r>
          </a:p>
          <a:p>
            <a:endParaRPr lang="en-GB" b="1" dirty="0" smtClean="0"/>
          </a:p>
          <a:p>
            <a:r>
              <a:rPr lang="en-GB" b="0" dirty="0" smtClean="0"/>
              <a:t>Inevitably,</a:t>
            </a:r>
            <a:r>
              <a:rPr lang="en-GB" b="0" baseline="0" dirty="0" smtClean="0"/>
              <a:t> your programs will contain errors; ‘Hello World’ is probably the only program practically guaranteed to be free from bugs. The ability to quickly identify and correct the cause of errors is very important to a programmer, especially when working under time constraints. </a:t>
            </a:r>
          </a:p>
          <a:p>
            <a:endParaRPr lang="en-GB" b="0" baseline="0" dirty="0" smtClean="0"/>
          </a:p>
          <a:p>
            <a:r>
              <a:rPr lang="en-GB" b="0" baseline="0" dirty="0" smtClean="0"/>
              <a:t>We generally classify bugs as follows:</a:t>
            </a:r>
            <a:endParaRPr lang="en-GB" b="0" dirty="0" smtClean="0"/>
          </a:p>
          <a:p>
            <a:endParaRPr lang="en-GB" b="1" dirty="0" smtClean="0"/>
          </a:p>
          <a:p>
            <a:pPr marL="171450" indent="-171450">
              <a:buFont typeface="Arial" panose="020B0604020202020204" pitchFamily="34" charset="0"/>
              <a:buChar char="•"/>
            </a:pPr>
            <a:r>
              <a:rPr lang="en-GB" b="0" dirty="0" smtClean="0"/>
              <a:t>Cosmetic Bugs</a:t>
            </a:r>
          </a:p>
          <a:p>
            <a:pPr marL="457200" lvl="1" indent="0">
              <a:buFont typeface="Arial" panose="020B0604020202020204" pitchFamily="34" charset="0"/>
              <a:buNone/>
            </a:pPr>
            <a:r>
              <a:rPr lang="en-GB" b="0" dirty="0" smtClean="0"/>
              <a:t>A problem with the appearance of the software. Examples include a spelling or translation error, a misalignment or graphical components or a missing image.</a:t>
            </a:r>
          </a:p>
          <a:p>
            <a:pPr marL="457200" lvl="1" indent="0">
              <a:buFont typeface="Arial" panose="020B0604020202020204" pitchFamily="34" charset="0"/>
              <a:buNone/>
            </a:pPr>
            <a:endParaRPr lang="en-GB" b="0" dirty="0" smtClean="0"/>
          </a:p>
          <a:p>
            <a:pPr marL="171450" indent="-171450">
              <a:buFont typeface="Arial" panose="020B0604020202020204" pitchFamily="34" charset="0"/>
              <a:buChar char="•"/>
            </a:pPr>
            <a:r>
              <a:rPr lang="en-GB" b="0" dirty="0" smtClean="0"/>
              <a:t>Logica</a:t>
            </a:r>
            <a:r>
              <a:rPr lang="en-GB" b="0" baseline="0" dirty="0" smtClean="0"/>
              <a:t>l or Semantic Bugs</a:t>
            </a:r>
          </a:p>
          <a:p>
            <a:pPr marL="457200" lvl="1" indent="0">
              <a:buFont typeface="Arial" panose="020B0604020202020204" pitchFamily="34" charset="0"/>
              <a:buNone/>
            </a:pPr>
            <a:r>
              <a:rPr lang="en-GB" b="0" dirty="0" smtClean="0"/>
              <a:t>The software works but produces unexpected results. Examples include</a:t>
            </a:r>
            <a:r>
              <a:rPr lang="en-GB" b="0" baseline="0" dirty="0" smtClean="0"/>
              <a:t> an error in calculation, improper method call, or incorrect database access.</a:t>
            </a:r>
            <a:endParaRPr lang="en-GB" b="0" dirty="0" smtClean="0"/>
          </a:p>
          <a:p>
            <a:pPr marL="171450" indent="-171450">
              <a:buFont typeface="Arial" panose="020B0604020202020204" pitchFamily="34" charset="0"/>
              <a:buChar char="•"/>
            </a:pPr>
            <a:endParaRPr lang="en-GB" b="0" dirty="0" smtClean="0"/>
          </a:p>
          <a:p>
            <a:pPr marL="171450" indent="-171450">
              <a:buFont typeface="Arial" panose="020B0604020202020204" pitchFamily="34" charset="0"/>
              <a:buChar char="•"/>
            </a:pPr>
            <a:r>
              <a:rPr lang="en-GB" b="0" dirty="0" smtClean="0"/>
              <a:t>Runtime Bugs </a:t>
            </a:r>
          </a:p>
          <a:p>
            <a:pPr marL="457200" lvl="1" indent="0">
              <a:buFont typeface="Arial" panose="020B0604020202020204" pitchFamily="34" charset="0"/>
              <a:buNone/>
            </a:pPr>
            <a:r>
              <a:rPr lang="en-GB" b="0" dirty="0" smtClean="0"/>
              <a:t>Errors that cause the software to crash even though it compiles correctly or otherwise appears ok. Examples include an</a:t>
            </a:r>
            <a:r>
              <a:rPr lang="en-GB" b="0" baseline="0" dirty="0" smtClean="0"/>
              <a:t> improper type operation or mutation or an unhandled exception.</a:t>
            </a:r>
            <a:endParaRPr lang="en-GB" b="0" dirty="0" smtClean="0"/>
          </a:p>
          <a:p>
            <a:endParaRPr lang="en-GB" b="1" dirty="0" smtClean="0"/>
          </a:p>
          <a:p>
            <a:endParaRPr lang="en-GB" b="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155</a:t>
            </a:fld>
            <a:endParaRPr lang="en-GB" dirty="0"/>
          </a:p>
        </p:txBody>
      </p:sp>
    </p:spTree>
    <p:extLst>
      <p:ext uri="{BB962C8B-B14F-4D97-AF65-F5344CB8AC3E}">
        <p14:creationId xmlns:p14="http://schemas.microsoft.com/office/powerpoint/2010/main" val="40679496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Fortunately</a:t>
            </a:r>
            <a:r>
              <a:rPr lang="en-GB" baseline="0" dirty="0" smtClean="0"/>
              <a:t> there are many tools available to us when it comes to preventing, identifying and correcting bugs. First and foremost is testing. There are many libraries providing test frameworks for various languages. These libraries allow us to write code to execute and test code in our application against predefined data as compare against expected results. If we ensure we write comprehensive tests for our code, we will be able to assert a level of confidence about the reliability of our application. Examples of test frameworks include </a:t>
            </a:r>
            <a:r>
              <a:rPr lang="en-GB" baseline="0" dirty="0" err="1" smtClean="0"/>
              <a:t>JUnit</a:t>
            </a:r>
            <a:r>
              <a:rPr lang="en-GB" baseline="0" dirty="0" smtClean="0"/>
              <a:t> for Java, </a:t>
            </a:r>
            <a:r>
              <a:rPr lang="en-GB" baseline="0" dirty="0" err="1" smtClean="0"/>
              <a:t>JSLint</a:t>
            </a:r>
            <a:r>
              <a:rPr lang="en-GB" baseline="0" dirty="0" smtClean="0"/>
              <a:t>/</a:t>
            </a:r>
            <a:r>
              <a:rPr lang="en-GB" baseline="0" dirty="0" err="1" smtClean="0"/>
              <a:t>JSHint</a:t>
            </a:r>
            <a:r>
              <a:rPr lang="en-GB" baseline="0" dirty="0" smtClean="0"/>
              <a:t> for </a:t>
            </a:r>
            <a:r>
              <a:rPr lang="en-GB" baseline="0" dirty="0" err="1" smtClean="0"/>
              <a:t>Javascript</a:t>
            </a:r>
            <a:r>
              <a:rPr lang="en-GB" baseline="0" dirty="0" smtClean="0"/>
              <a:t> or </a:t>
            </a:r>
            <a:r>
              <a:rPr lang="en-GB" baseline="0" dirty="0" err="1" smtClean="0"/>
              <a:t>PyUnit</a:t>
            </a:r>
            <a:r>
              <a:rPr lang="en-GB" baseline="0" dirty="0" smtClean="0"/>
              <a:t> for Python.</a:t>
            </a:r>
          </a:p>
          <a:p>
            <a:endParaRPr lang="en-GB" baseline="0" dirty="0" smtClean="0"/>
          </a:p>
          <a:p>
            <a:r>
              <a:rPr lang="en-GB" baseline="0" dirty="0" smtClean="0"/>
              <a:t>Once a bug has been identified in our software, the next most important thing for us as programmers is the ability to duplicate and observe the behaviour. It is extremely difficult to correct a bug by simple code inspection in any but the most simple cases, so being able to actually observe the error happening is critical. When reporting a bug to a fellow programmer, it is important to include as much relevant information as possible, including the steps taken to replicate the error. Intermittent bugs have been the bane of many a programmer.</a:t>
            </a:r>
          </a:p>
          <a:p>
            <a:endParaRPr lang="en-GB" baseline="0" dirty="0" smtClean="0"/>
          </a:p>
          <a:p>
            <a:r>
              <a:rPr lang="en-GB" baseline="0" dirty="0" smtClean="0"/>
              <a:t>Once we have a verified, replicable bug we can attempt to identify the cause of the error. The most basic weapon in our armoury is the humble console. We can introduce code to output the value of key variables during the process, and observe what happens. For simple applications, the </a:t>
            </a:r>
            <a:r>
              <a:rPr lang="en-GB" b="1" baseline="0" dirty="0" smtClean="0"/>
              <a:t>print</a:t>
            </a:r>
            <a:r>
              <a:rPr lang="en-GB" b="0" baseline="0" dirty="0" smtClean="0"/>
              <a:t> statement may suffice, however there are freely available logging libraries that are more suitable for use in larger applications.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156</a:t>
            </a:fld>
            <a:endParaRPr lang="en-GB" dirty="0"/>
          </a:p>
        </p:txBody>
      </p:sp>
    </p:spTree>
    <p:extLst>
      <p:ext uri="{BB962C8B-B14F-4D97-AF65-F5344CB8AC3E}">
        <p14:creationId xmlns:p14="http://schemas.microsoft.com/office/powerpoint/2010/main" val="9983718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(and</a:t>
            </a:r>
            <a:r>
              <a:rPr lang="en-GB" baseline="0" dirty="0" smtClean="0"/>
              <a:t> especially in the case of runtime errors) we will receive a stack trace with which to work. This is output generated by the compiler or interpreter which shows the series of errors caused – or stack – by our code. We can see how the error propagates from our code up through our language internals until it is surfaced and breaks our program. These are usually extremely useful because they will indicate the precise method or even line of code that was responsible for the error, and allows us to very quickly focus our efforts.</a:t>
            </a:r>
          </a:p>
          <a:p>
            <a:endParaRPr lang="en-GB" baseline="0" dirty="0" smtClean="0"/>
          </a:p>
          <a:p>
            <a:r>
              <a:rPr lang="en-GB" baseline="0" dirty="0" smtClean="0"/>
              <a:t>Finally, and perhaps our most valuable tool, is the instrumentation provided to us by our IDE. Many IDEs include tools to connect to running instances of our code and inspect variables and program state live as the program executes. We can pause execution at specific stages, called breakpoints, or we can even ‘step into’ function calls to inspect the code that occurs there. In this way, we can precisely determine and correct the cause of the problem.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157</a:t>
            </a:fld>
            <a:endParaRPr lang="en-GB" dirty="0"/>
          </a:p>
        </p:txBody>
      </p:sp>
    </p:spTree>
    <p:extLst>
      <p:ext uri="{BB962C8B-B14F-4D97-AF65-F5344CB8AC3E}">
        <p14:creationId xmlns:p14="http://schemas.microsoft.com/office/powerpoint/2010/main" val="31993098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o</a:t>
            </a:r>
            <a:r>
              <a:rPr lang="en-GB" dirty="0" smtClean="0"/>
              <a:t>ur cosmetic</a:t>
            </a:r>
            <a:r>
              <a:rPr lang="en-GB" baseline="0" dirty="0" smtClean="0"/>
              <a:t> bug is simply a case of correcting some spelling errors and is easily fixed. Our logical bug, though is perhaps not immediately apparent; our </a:t>
            </a:r>
            <a:r>
              <a:rPr lang="en-GB" b="1" baseline="0" dirty="0" smtClean="0"/>
              <a:t>for</a:t>
            </a:r>
            <a:r>
              <a:rPr lang="en-GB" b="0" baseline="0" dirty="0" smtClean="0"/>
              <a:t> loop will run, but will not produce the expected output because the </a:t>
            </a:r>
            <a:r>
              <a:rPr lang="en-GB" b="1" baseline="0" dirty="0" smtClean="0"/>
              <a:t>range</a:t>
            </a:r>
            <a:r>
              <a:rPr lang="en-GB" b="0" baseline="0" dirty="0" smtClean="0"/>
              <a:t> begins at index 1 rather than 0, excluding the first element in the list.</a:t>
            </a:r>
          </a:p>
          <a:p>
            <a:endParaRPr lang="en-GB" b="0" baseline="0" dirty="0" smtClean="0"/>
          </a:p>
          <a:p>
            <a:r>
              <a:rPr lang="en-GB" b="0" baseline="0" dirty="0" smtClean="0"/>
              <a:t>Our runtime bug is less obvious. What will happen when the </a:t>
            </a:r>
            <a:r>
              <a:rPr lang="en-GB" b="1" baseline="0" dirty="0" smtClean="0"/>
              <a:t>while </a:t>
            </a:r>
            <a:r>
              <a:rPr lang="en-GB" b="0" baseline="0" dirty="0" smtClean="0"/>
              <a:t>loop attempts to calculate the total?</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158</a:t>
            </a:fld>
            <a:endParaRPr lang="en-GB" dirty="0"/>
          </a:p>
        </p:txBody>
      </p:sp>
    </p:spTree>
    <p:extLst>
      <p:ext uri="{BB962C8B-B14F-4D97-AF65-F5344CB8AC3E}">
        <p14:creationId xmlns:p14="http://schemas.microsoft.com/office/powerpoint/2010/main" val="4112567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159</a:t>
            </a:fld>
            <a:endParaRPr lang="en-GB" dirty="0">
              <a:solidFill>
                <a:prstClr val="black"/>
              </a:solidFill>
            </a:endParaRPr>
          </a:p>
        </p:txBody>
      </p:sp>
    </p:spTree>
    <p:extLst>
      <p:ext uri="{BB962C8B-B14F-4D97-AF65-F5344CB8AC3E}">
        <p14:creationId xmlns:p14="http://schemas.microsoft.com/office/powerpoint/2010/main" val="1185220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problem</a:t>
            </a:r>
            <a:r>
              <a:rPr lang="en-GB" baseline="0" dirty="0" smtClean="0"/>
              <a:t> with the provided code was in the </a:t>
            </a:r>
            <a:r>
              <a:rPr lang="en-GB" b="1" baseline="0" dirty="0" smtClean="0"/>
              <a:t>while</a:t>
            </a:r>
            <a:r>
              <a:rPr lang="en-GB" b="0" baseline="0" dirty="0" smtClean="0"/>
              <a:t> loop, where it attempted to sum the dictionary values. Since they were entered into the dictionary as strings, and the total variable has been created as a number, we will suffer a type error when we attempt to add the two. Our choices in this instance are to either cast the dictionary value to a float as we sum it, or convert the values in the dictionary into numbers.</a:t>
            </a:r>
          </a:p>
          <a:p>
            <a:r>
              <a:rPr lang="en-GB" b="0" baseline="0" dirty="0" smtClean="0"/>
              <a:t>The </a:t>
            </a:r>
            <a:r>
              <a:rPr lang="en-GB" b="1" baseline="0" dirty="0" smtClean="0"/>
              <a:t>while</a:t>
            </a:r>
            <a:r>
              <a:rPr lang="en-GB" b="0" baseline="0" dirty="0" smtClean="0"/>
              <a:t> condition must also be examined; the original program used the </a:t>
            </a:r>
            <a:r>
              <a:rPr lang="en-GB" b="1" baseline="0" dirty="0" smtClean="0"/>
              <a:t>is not</a:t>
            </a:r>
            <a:r>
              <a:rPr lang="en-GB" b="0" baseline="0" dirty="0" smtClean="0"/>
              <a:t> operator to determine whether the selection matched the available choices; this is incorrect since the </a:t>
            </a:r>
            <a:r>
              <a:rPr lang="en-GB" b="1" baseline="0" dirty="0" smtClean="0"/>
              <a:t>is</a:t>
            </a:r>
            <a:r>
              <a:rPr lang="en-GB" b="0" baseline="0" dirty="0" smtClean="0"/>
              <a:t> operators check to see if the operands are instances of the same object. In this case, they are not and we must compare them by value, so we use the ‘not-equal-to’ - </a:t>
            </a:r>
            <a:r>
              <a:rPr lang="en-GB" b="1" baseline="0" dirty="0" smtClean="0"/>
              <a:t>!=</a:t>
            </a:r>
            <a:r>
              <a:rPr lang="en-GB" b="0" baseline="0" dirty="0" smtClean="0"/>
              <a:t> - operator instead.</a:t>
            </a:r>
          </a:p>
          <a:p>
            <a:endParaRPr lang="en-GB" b="0" baseline="0" dirty="0" smtClean="0"/>
          </a:p>
          <a:p>
            <a:r>
              <a:rPr lang="en-GB" b="0" baseline="0" dirty="0" smtClean="0"/>
              <a:t>The next few corrections fall broadly into the cosmetic and logical categories; while they will not prevent program execution, they may provide unexpected results or look ugly.  </a:t>
            </a:r>
          </a:p>
          <a:p>
            <a:r>
              <a:rPr lang="en-GB" b="0" baseline="0" dirty="0" smtClean="0"/>
              <a:t>First, we normalize the input to match the case of our values in the dictionary. This is a common strategy when accepting user input, since people may try to provide the same value in different forms – for example, “Xbox 360”, “</a:t>
            </a:r>
            <a:r>
              <a:rPr lang="en-GB" b="0" baseline="0" dirty="0" err="1" smtClean="0"/>
              <a:t>xbox</a:t>
            </a:r>
            <a:r>
              <a:rPr lang="en-GB" b="0" baseline="0" dirty="0" smtClean="0"/>
              <a:t> 360”, “xbox360”, and “X-Box 360” all refer to the same device, but to our program they are very different strings. When attempting to match against them, we must consider the various way in which the expected term might be expressed.</a:t>
            </a:r>
          </a:p>
          <a:p>
            <a:endParaRPr lang="en-GB" b="0" baseline="0" dirty="0" smtClean="0"/>
          </a:p>
          <a:p>
            <a:r>
              <a:rPr lang="en-GB" b="0" baseline="0" dirty="0" smtClean="0"/>
              <a:t>Our next step is to determine whether the input value is in the dictionary; this is so that we can then create the next </a:t>
            </a:r>
            <a:r>
              <a:rPr lang="en-GB" b="1" baseline="0" dirty="0" err="1" smtClean="0"/>
              <a:t>elif</a:t>
            </a:r>
            <a:r>
              <a:rPr lang="en-GB" b="0" baseline="0" dirty="0" smtClean="0"/>
              <a:t> condition to output a message if the user did not input a correct value. Note that previously we stored the original input value prior to normalization so that we could repeat it back to the user later. We could also have taken this a step further and output the results of </a:t>
            </a:r>
            <a:r>
              <a:rPr lang="en-GB" b="1" baseline="0" dirty="0" err="1" smtClean="0"/>
              <a:t>a_dict.keys</a:t>
            </a:r>
            <a:r>
              <a:rPr lang="en-GB" b="1" baseline="0" dirty="0" smtClean="0"/>
              <a:t>()</a:t>
            </a:r>
            <a:r>
              <a:rPr lang="en-GB" b="0" baseline="0" dirty="0" smtClean="0"/>
              <a:t> to inform the user of the available choices.</a:t>
            </a:r>
          </a:p>
          <a:p>
            <a:endParaRPr lang="en-GB" b="0" baseline="0" dirty="0" smtClean="0"/>
          </a:p>
          <a:p>
            <a:r>
              <a:rPr lang="en-GB" b="0" baseline="0" dirty="0" smtClean="0"/>
              <a:t>Our final </a:t>
            </a:r>
            <a:r>
              <a:rPr lang="en-GB" b="1" baseline="0" dirty="0" smtClean="0"/>
              <a:t>else</a:t>
            </a:r>
            <a:r>
              <a:rPr lang="en-GB" b="0" baseline="0" dirty="0" smtClean="0"/>
              <a:t> condition completes our program and exits gracefully with a message.</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161</a:t>
            </a:fld>
            <a:endParaRPr lang="en-GB" dirty="0"/>
          </a:p>
        </p:txBody>
      </p:sp>
    </p:spTree>
    <p:extLst>
      <p:ext uri="{BB962C8B-B14F-4D97-AF65-F5344CB8AC3E}">
        <p14:creationId xmlns:p14="http://schemas.microsoft.com/office/powerpoint/2010/main" val="834502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162</a:t>
            </a:fld>
            <a:endParaRPr lang="en-GB" dirty="0"/>
          </a:p>
        </p:txBody>
      </p:sp>
    </p:spTree>
    <p:extLst>
      <p:ext uri="{BB962C8B-B14F-4D97-AF65-F5344CB8AC3E}">
        <p14:creationId xmlns:p14="http://schemas.microsoft.com/office/powerpoint/2010/main" val="38424302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Inevitably, our</a:t>
            </a:r>
            <a:r>
              <a:rPr lang="en-GB" baseline="0" dirty="0" smtClean="0"/>
              <a:t> programs will encounter errors. In fact, as Python programmers we are encouraged to expect errors and program accordingly. So how do we prevent our programs from exiting – crashing - when errors occur?</a:t>
            </a:r>
          </a:p>
          <a:p>
            <a:endParaRPr lang="en-GB" baseline="0" dirty="0" smtClean="0"/>
          </a:p>
          <a:p>
            <a:r>
              <a:rPr lang="en-GB" baseline="0" dirty="0" smtClean="0"/>
              <a:t>When the running code causes an error, a type of object called an Error is constructed. Errors come in various types, depending upon the cause, and they will percolate up through the execution stack until they are </a:t>
            </a:r>
            <a:r>
              <a:rPr lang="en-GB" i="1" baseline="0" dirty="0" smtClean="0"/>
              <a:t>handled.</a:t>
            </a:r>
            <a:r>
              <a:rPr lang="en-GB" baseline="0" dirty="0" smtClean="0"/>
              <a:t> If unhandled, the error – or </a:t>
            </a:r>
            <a:r>
              <a:rPr lang="en-GB" i="1" baseline="0" dirty="0" smtClean="0"/>
              <a:t>exception</a:t>
            </a:r>
            <a:r>
              <a:rPr lang="en-GB" i="0" baseline="0" dirty="0" smtClean="0"/>
              <a:t> – will cause the program to halt.</a:t>
            </a:r>
          </a:p>
          <a:p>
            <a:endParaRPr lang="en-GB" i="0" baseline="0" dirty="0" smtClean="0"/>
          </a:p>
          <a:p>
            <a:r>
              <a:rPr lang="en-GB" i="0" baseline="0" dirty="0" smtClean="0"/>
              <a:t>In common with other languages, Python provides a means to tell the interpreter or compiler that a block of code </a:t>
            </a:r>
            <a:r>
              <a:rPr lang="en-GB" i="1" baseline="0" dirty="0" smtClean="0"/>
              <a:t>may</a:t>
            </a:r>
            <a:r>
              <a:rPr lang="en-GB" i="0" baseline="0" dirty="0" smtClean="0"/>
              <a:t> cause an exception, and what to do when they occur. We use the </a:t>
            </a:r>
            <a:r>
              <a:rPr lang="en-GB" b="1" i="0" baseline="0" dirty="0" smtClean="0"/>
              <a:t>try</a:t>
            </a:r>
            <a:r>
              <a:rPr lang="en-GB" b="0" i="0" baseline="0" dirty="0" smtClean="0"/>
              <a:t> keyword to declare that we are beginning a block of code that might cause an exception. The block ends when the first </a:t>
            </a:r>
            <a:r>
              <a:rPr lang="en-GB" b="1" i="0" baseline="0" dirty="0" smtClean="0"/>
              <a:t>except</a:t>
            </a:r>
            <a:r>
              <a:rPr lang="en-GB" b="0" i="0" baseline="0" dirty="0" smtClean="0"/>
              <a:t> keyword is reached. We must tell the interpreter what kind of error we expect to occur here; it is possible to use the catch-all </a:t>
            </a:r>
            <a:r>
              <a:rPr lang="en-GB" b="1" i="0" baseline="0" dirty="0" err="1" smtClean="0"/>
              <a:t>BaseException</a:t>
            </a:r>
            <a:r>
              <a:rPr lang="en-GB" b="1" i="0" baseline="0" dirty="0" smtClean="0"/>
              <a:t>,</a:t>
            </a:r>
            <a:r>
              <a:rPr lang="en-GB" b="0" i="0" baseline="0" dirty="0" smtClean="0"/>
              <a:t> which is the superclass of all Python exceptions but it is inadvisable as we should wish to provide different exception handling depending upon the type of error that is received.</a:t>
            </a:r>
          </a:p>
          <a:p>
            <a:r>
              <a:rPr lang="en-GB" b="0" i="0" baseline="0" dirty="0" smtClean="0"/>
              <a:t>We may specify as many </a:t>
            </a:r>
            <a:r>
              <a:rPr lang="en-GB" b="1" i="0" baseline="0" dirty="0" smtClean="0"/>
              <a:t>except</a:t>
            </a:r>
            <a:r>
              <a:rPr lang="en-GB" b="0" i="0" baseline="0" dirty="0" smtClean="0"/>
              <a:t> blocks as we wish. Each block should contain code to execute when the block is reached. </a:t>
            </a:r>
          </a:p>
          <a:p>
            <a:r>
              <a:rPr lang="en-GB" b="0" i="0" baseline="0" dirty="0" smtClean="0"/>
              <a:t>The </a:t>
            </a:r>
            <a:r>
              <a:rPr lang="en-GB" b="1" i="0" baseline="0" dirty="0" smtClean="0"/>
              <a:t>try</a:t>
            </a:r>
            <a:r>
              <a:rPr lang="en-GB" b="0" i="0" baseline="0" dirty="0" smtClean="0"/>
              <a:t> statement can end with the final </a:t>
            </a:r>
            <a:r>
              <a:rPr lang="en-GB" b="1" i="0" baseline="0" dirty="0" smtClean="0"/>
              <a:t>except </a:t>
            </a:r>
            <a:r>
              <a:rPr lang="en-GB" b="0" i="0" baseline="0" dirty="0" smtClean="0"/>
              <a:t>block, however in some cases it is desirable to provide a block of code that is always executed, whether any </a:t>
            </a:r>
            <a:r>
              <a:rPr lang="en-GB" b="1" i="0" baseline="0" dirty="0" smtClean="0"/>
              <a:t>except</a:t>
            </a:r>
            <a:r>
              <a:rPr lang="en-GB" b="0" i="0" baseline="0" dirty="0" smtClean="0"/>
              <a:t> blocks are hit or not. In this case, we can use the </a:t>
            </a:r>
            <a:r>
              <a:rPr lang="en-GB" b="1" i="0" baseline="0" dirty="0" smtClean="0"/>
              <a:t>finally</a:t>
            </a:r>
            <a:r>
              <a:rPr lang="en-GB" b="0" i="0" baseline="0" dirty="0" smtClean="0"/>
              <a:t> keyword to declare our code.</a:t>
            </a:r>
          </a:p>
          <a:p>
            <a:endParaRPr lang="en-GB" b="0"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163</a:t>
            </a:fld>
            <a:endParaRPr lang="en-GB" dirty="0"/>
          </a:p>
        </p:txBody>
      </p:sp>
    </p:spTree>
    <p:extLst>
      <p:ext uri="{BB962C8B-B14F-4D97-AF65-F5344CB8AC3E}">
        <p14:creationId xmlns:p14="http://schemas.microsoft.com/office/powerpoint/2010/main" val="26538740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attempt to open a non-existent file using the </a:t>
            </a:r>
            <a:r>
              <a:rPr lang="en-GB" b="1" dirty="0" err="1" smtClean="0"/>
              <a:t>io</a:t>
            </a:r>
            <a:r>
              <a:rPr lang="en-GB" b="0" dirty="0" smtClean="0"/>
              <a:t> module. Without the </a:t>
            </a:r>
            <a:r>
              <a:rPr lang="en-GB" b="1" dirty="0" err="1" smtClean="0"/>
              <a:t>try..except..finally</a:t>
            </a:r>
            <a:r>
              <a:rPr lang="en-GB" b="0" baseline="0" dirty="0" smtClean="0"/>
              <a:t> blocks, our program would present an </a:t>
            </a:r>
            <a:r>
              <a:rPr lang="en-GB" b="1" baseline="0" dirty="0" err="1" smtClean="0"/>
              <a:t>IOError</a:t>
            </a:r>
            <a:r>
              <a:rPr lang="en-GB" b="0" baseline="0" dirty="0" smtClean="0"/>
              <a:t> and halt. Since we have declared that we expect this error to occur, the program will print an error message, and then go on to open and print the contents of a file that does exist. </a:t>
            </a:r>
          </a:p>
        </p:txBody>
      </p:sp>
      <p:sp>
        <p:nvSpPr>
          <p:cNvPr id="4" name="Slide Number Placeholder 3"/>
          <p:cNvSpPr>
            <a:spLocks noGrp="1"/>
          </p:cNvSpPr>
          <p:nvPr>
            <p:ph type="sldNum" sz="quarter" idx="10"/>
          </p:nvPr>
        </p:nvSpPr>
        <p:spPr/>
        <p:txBody>
          <a:bodyPr/>
          <a:lstStyle/>
          <a:p>
            <a:fld id="{D2FD33D1-5F8B-45B7-9940-CBFFF9C06F51}" type="slidenum">
              <a:rPr lang="en-GB" smtClean="0"/>
              <a:t>164</a:t>
            </a:fld>
            <a:endParaRPr lang="en-GB" dirty="0"/>
          </a:p>
        </p:txBody>
      </p:sp>
    </p:spTree>
    <p:extLst>
      <p:ext uri="{BB962C8B-B14F-4D97-AF65-F5344CB8AC3E}">
        <p14:creationId xmlns:p14="http://schemas.microsoft.com/office/powerpoint/2010/main" val="4495625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165</a:t>
            </a:fld>
            <a:endParaRPr lang="en-GB" dirty="0">
              <a:solidFill>
                <a:prstClr val="black"/>
              </a:solidFill>
            </a:endParaRPr>
          </a:p>
        </p:txBody>
      </p:sp>
    </p:spTree>
    <p:extLst>
      <p:ext uri="{BB962C8B-B14F-4D97-AF65-F5344CB8AC3E}">
        <p14:creationId xmlns:p14="http://schemas.microsoft.com/office/powerpoint/2010/main" val="3712048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there may</a:t>
            </a:r>
            <a:r>
              <a:rPr lang="en-GB" baseline="0" dirty="0" smtClean="0"/>
              <a:t> be a bewildering array of languages to choose from, all share common concepts such as the ability to store and compare values, or make decisions and affect program flow. This means that much of what you will learn is directly transferable from one language to another and in time you will find it relatively simple to pick up new languages.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a:t>
            </a:fld>
            <a:endParaRPr lang="en-GB" dirty="0"/>
          </a:p>
        </p:txBody>
      </p:sp>
    </p:spTree>
    <p:extLst>
      <p:ext uri="{BB962C8B-B14F-4D97-AF65-F5344CB8AC3E}">
        <p14:creationId xmlns:p14="http://schemas.microsoft.com/office/powerpoint/2010/main" val="14352980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exercise,</a:t>
            </a:r>
            <a:r>
              <a:rPr lang="en-GB" baseline="0" dirty="0" smtClean="0"/>
              <a:t> instead of correcting the bugs we simply wrap the affected code in a </a:t>
            </a:r>
            <a:r>
              <a:rPr lang="en-GB" b="1" baseline="0" dirty="0" err="1" smtClean="0"/>
              <a:t>try..except</a:t>
            </a:r>
            <a:r>
              <a:rPr lang="en-GB" b="0" baseline="0" dirty="0" smtClean="0"/>
              <a:t> block. This means that entering an incorrect key will generate an error message, and attempting to add string values to an integer will no longer halt execution.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167</a:t>
            </a:fld>
            <a:endParaRPr lang="en-GB" dirty="0"/>
          </a:p>
        </p:txBody>
      </p:sp>
    </p:spTree>
    <p:extLst>
      <p:ext uri="{BB962C8B-B14F-4D97-AF65-F5344CB8AC3E}">
        <p14:creationId xmlns:p14="http://schemas.microsoft.com/office/powerpoint/2010/main" val="1327676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168</a:t>
            </a:fld>
            <a:endParaRPr lang="en-GB" dirty="0"/>
          </a:p>
        </p:txBody>
      </p:sp>
    </p:spTree>
    <p:extLst>
      <p:ext uri="{BB962C8B-B14F-4D97-AF65-F5344CB8AC3E}">
        <p14:creationId xmlns:p14="http://schemas.microsoft.com/office/powerpoint/2010/main" val="19242479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Threads</a:t>
            </a:r>
            <a:endParaRPr lang="en-GB" b="0" dirty="0" smtClean="0"/>
          </a:p>
          <a:p>
            <a:endParaRPr lang="en-GB" b="0" dirty="0" smtClean="0"/>
          </a:p>
          <a:p>
            <a:r>
              <a:rPr lang="en-GB" b="0" dirty="0" smtClean="0"/>
              <a:t>So far all</a:t>
            </a:r>
            <a:r>
              <a:rPr lang="en-GB" b="0" baseline="0" dirty="0" smtClean="0"/>
              <a:t> the programs have been single task entities. We design them with a single specific function in mind, which they perform when we invoke them, and they stop. Our processor is a very powerful tool, though, capable of handling many tasks simultaneously. How do we take advantage of this?</a:t>
            </a:r>
          </a:p>
          <a:p>
            <a:endParaRPr lang="en-GB" b="0" baseline="0" dirty="0" smtClean="0"/>
          </a:p>
          <a:p>
            <a:r>
              <a:rPr lang="en-GB" b="0" baseline="0" dirty="0" smtClean="0"/>
              <a:t>When we invoke our linear program, it starts an execution context we call a </a:t>
            </a:r>
            <a:r>
              <a:rPr lang="en-GB" b="0" i="1" baseline="0" dirty="0" smtClean="0"/>
              <a:t>main thread</a:t>
            </a:r>
            <a:r>
              <a:rPr lang="en-GB" b="1" i="1" baseline="0" dirty="0" smtClean="0"/>
              <a:t>.</a:t>
            </a:r>
            <a:r>
              <a:rPr lang="en-GB" b="0" i="0" baseline="0" dirty="0" smtClean="0"/>
              <a:t> A </a:t>
            </a:r>
            <a:r>
              <a:rPr lang="en-GB" b="0" i="1" baseline="0" dirty="0" smtClean="0"/>
              <a:t>thread</a:t>
            </a:r>
            <a:r>
              <a:rPr lang="en-GB" b="0" i="0" baseline="0" dirty="0" smtClean="0"/>
              <a:t> is an execution context capable of performing an activity or series of tasks. The main thread may delegate tasks to child threads that run in parallel to the main thread, performing their operations without preventing the main thread from continuing.</a:t>
            </a:r>
          </a:p>
          <a:p>
            <a:r>
              <a:rPr lang="en-GB" b="0" i="0" baseline="0" dirty="0" smtClean="0"/>
              <a:t>Threads have many uses, and can interact with each other and the main thread in several different ways. We may wish to prevent certain other threads from running until a key task has completed, in which case we can choose to make our thread blocking, or we may choose to issue a signal or event that other threads can listen for. We may also wish to query other threads to find out if they’ve completed or stalled, so that we can act accordingly and clean up any threads that require our attention.</a:t>
            </a:r>
          </a:p>
          <a:p>
            <a:endParaRPr lang="en-GB" b="0"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169</a:t>
            </a:fld>
            <a:endParaRPr lang="en-GB" dirty="0"/>
          </a:p>
        </p:txBody>
      </p:sp>
    </p:spTree>
    <p:extLst>
      <p:ext uri="{BB962C8B-B14F-4D97-AF65-F5344CB8AC3E}">
        <p14:creationId xmlns:p14="http://schemas.microsoft.com/office/powerpoint/2010/main" val="27127009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create a new thread, we must first define a function that</a:t>
            </a:r>
            <a:r>
              <a:rPr lang="en-GB" baseline="0" dirty="0" smtClean="0"/>
              <a:t> will supply the thread activity. The thread we create will run until our function halts or returns. If we wish to supply arguments to our function, we may do so by creating a tuple containing the arguments and passing that as an argument to the thread constructor.</a:t>
            </a:r>
          </a:p>
          <a:p>
            <a:endParaRPr lang="en-GB" baseline="0" dirty="0" smtClean="0"/>
          </a:p>
          <a:p>
            <a:r>
              <a:rPr lang="en-GB" baseline="0" dirty="0" smtClean="0"/>
              <a:t>In return, we will receive a thread identifier. We should ideally use this to instantiate a variable so that we may operate on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170</a:t>
            </a:fld>
            <a:endParaRPr lang="en-GB" dirty="0"/>
          </a:p>
        </p:txBody>
      </p:sp>
    </p:spTree>
    <p:extLst>
      <p:ext uri="{BB962C8B-B14F-4D97-AF65-F5344CB8AC3E}">
        <p14:creationId xmlns:p14="http://schemas.microsoft.com/office/powerpoint/2010/main" val="1653791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make our current thread wait for another</a:t>
            </a:r>
            <a:r>
              <a:rPr lang="en-GB" baseline="0" dirty="0" smtClean="0"/>
              <a:t> thread to complete – for example, it may be supplying data to our current thread - we can simply use the </a:t>
            </a:r>
            <a:r>
              <a:rPr lang="en-GB" b="1" baseline="0" dirty="0" err="1" smtClean="0"/>
              <a:t>Thread.join</a:t>
            </a:r>
            <a:r>
              <a:rPr lang="en-GB" b="1" baseline="0" dirty="0" smtClean="0"/>
              <a:t>()</a:t>
            </a:r>
            <a:r>
              <a:rPr lang="en-GB" b="0" baseline="0" dirty="0" smtClean="0"/>
              <a:t> method provided we have a reference to the target thread. We can specify a period to wait in seconds, and we can have as many threads joining our target as we wish.</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171</a:t>
            </a:fld>
            <a:endParaRPr lang="en-GB" dirty="0"/>
          </a:p>
        </p:txBody>
      </p:sp>
    </p:spTree>
    <p:extLst>
      <p:ext uri="{BB962C8B-B14F-4D97-AF65-F5344CB8AC3E}">
        <p14:creationId xmlns:p14="http://schemas.microsoft.com/office/powerpoint/2010/main" val="32305000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may be occasions where we</a:t>
            </a:r>
            <a:r>
              <a:rPr lang="en-GB" baseline="0" dirty="0" smtClean="0"/>
              <a:t> wish to have multiple threads interacting with a single thread. The producer-supplier pattern is an excellent example of this. One thread constructs objects such as unique identifiers and places them into a stack. An unspecified number of consumer threads wish to receive identifiers from the producer, but they cannot all connect at the same time or there may be duplication of identifiers as two or more threads read the same item off the stack at the same time. Here, we allow consumer threads to </a:t>
            </a:r>
            <a:r>
              <a:rPr lang="en-GB" i="1" baseline="0" dirty="0" smtClean="0"/>
              <a:t>lock</a:t>
            </a:r>
            <a:r>
              <a:rPr lang="en-GB" i="0" baseline="0" dirty="0" smtClean="0"/>
              <a:t> the producer while they read from or otherwise interact with it. Any other threads seeking to use the producer receive a signal that it is locked and they must wait to access it. Our original locking consumer thread then completes its activity, unlocks the producer and operations continue.</a:t>
            </a:r>
          </a:p>
          <a:p>
            <a:endParaRPr lang="en-GB" i="0" baseline="0" dirty="0" smtClean="0"/>
          </a:p>
          <a:p>
            <a:r>
              <a:rPr lang="en-GB" dirty="0" smtClean="0"/>
              <a:t>Python provides us with a </a:t>
            </a:r>
            <a:r>
              <a:rPr lang="en-GB" b="1" dirty="0" smtClean="0"/>
              <a:t>Lock</a:t>
            </a:r>
            <a:r>
              <a:rPr lang="en-GB" b="0" dirty="0" smtClean="0"/>
              <a:t> object for use in our threads; we can also</a:t>
            </a:r>
            <a:r>
              <a:rPr lang="en-GB" b="0" baseline="0" dirty="0" smtClean="0"/>
              <a:t> choose a </a:t>
            </a:r>
            <a:r>
              <a:rPr lang="en-GB" b="1" baseline="0" dirty="0" smtClean="0"/>
              <a:t>Semaphore</a:t>
            </a:r>
            <a:r>
              <a:rPr lang="en-GB" b="0" baseline="0" dirty="0" smtClean="0"/>
              <a:t> object if we wish to lock with some degree of concurrency. The </a:t>
            </a:r>
            <a:r>
              <a:rPr lang="en-GB" b="1" baseline="0" dirty="0" smtClean="0"/>
              <a:t>Semaphore</a:t>
            </a:r>
            <a:r>
              <a:rPr lang="en-GB" b="0" baseline="0" dirty="0" smtClean="0"/>
              <a:t> takes a counter value which specifies the maximum number of concurrent locks on a thread. Whenever a thread tries to </a:t>
            </a:r>
            <a:r>
              <a:rPr lang="en-GB" b="1" baseline="0" dirty="0" smtClean="0"/>
              <a:t>acquire()</a:t>
            </a:r>
            <a:r>
              <a:rPr lang="en-GB" b="0" baseline="0" dirty="0" smtClean="0"/>
              <a:t> a lock, an internal counter is incremented, up to the specified maximum. When the maximum is reached, subsequent attempts to acquire a lock will be blocked.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172</a:t>
            </a:fld>
            <a:endParaRPr lang="en-GB" dirty="0"/>
          </a:p>
        </p:txBody>
      </p:sp>
    </p:spTree>
    <p:extLst>
      <p:ext uri="{BB962C8B-B14F-4D97-AF65-F5344CB8AC3E}">
        <p14:creationId xmlns:p14="http://schemas.microsoft.com/office/powerpoint/2010/main" val="24922759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Far more useful is the ability</a:t>
            </a:r>
            <a:r>
              <a:rPr lang="en-GB" baseline="0" dirty="0" smtClean="0"/>
              <a:t> to tell a thread to signal another thread when it is ready. In Python, we can construct an </a:t>
            </a:r>
            <a:r>
              <a:rPr lang="en-GB" b="1" baseline="0" dirty="0" smtClean="0"/>
              <a:t>Event</a:t>
            </a:r>
            <a:r>
              <a:rPr lang="en-GB" b="0" baseline="0" dirty="0" smtClean="0"/>
              <a:t> object. This allows us to perform other operations while waiting for the target thread to signal us once it is complete. We can have many different threads listening for the same thread event.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173</a:t>
            </a:fld>
            <a:endParaRPr lang="en-GB" dirty="0"/>
          </a:p>
        </p:txBody>
      </p:sp>
    </p:spTree>
    <p:extLst>
      <p:ext uri="{BB962C8B-B14F-4D97-AF65-F5344CB8AC3E}">
        <p14:creationId xmlns:p14="http://schemas.microsoft.com/office/powerpoint/2010/main" val="7047212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common uses for threading is to create recurring processes or processes that are deferred for or until a specific</a:t>
            </a:r>
            <a:r>
              <a:rPr lang="en-GB" baseline="0" dirty="0" smtClean="0"/>
              <a:t> time. We could write our own thread to do this, however the Python </a:t>
            </a:r>
            <a:r>
              <a:rPr lang="en-GB" b="1" baseline="0" dirty="0" smtClean="0"/>
              <a:t>threading</a:t>
            </a:r>
            <a:r>
              <a:rPr lang="en-GB" b="0" baseline="0" dirty="0" smtClean="0"/>
              <a:t> module (and corresponding libraries in many other languages) provides the means for us to do this already via the </a:t>
            </a:r>
            <a:r>
              <a:rPr lang="en-GB" b="1" baseline="0" dirty="0" smtClean="0"/>
              <a:t>Timer</a:t>
            </a:r>
            <a:r>
              <a:rPr lang="en-GB" b="0" baseline="0" dirty="0" smtClean="0"/>
              <a:t> class. This is a specialised type of Thread which takes an interval in seconds in addition to the function and arguments tuple. If we wish to make a recurring timed task, we can call the function again once it has completed and just leave it running.</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174</a:t>
            </a:fld>
            <a:endParaRPr lang="en-GB" dirty="0"/>
          </a:p>
        </p:txBody>
      </p:sp>
    </p:spTree>
    <p:extLst>
      <p:ext uri="{BB962C8B-B14F-4D97-AF65-F5344CB8AC3E}">
        <p14:creationId xmlns:p14="http://schemas.microsoft.com/office/powerpoint/2010/main" val="5102608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Threading is one of the more complex issues we may face</a:t>
            </a:r>
            <a:r>
              <a:rPr lang="en-GB" baseline="0" dirty="0" smtClean="0"/>
              <a:t> as programmers. We should be aware of our imports when using threading, and ensure that our imports are thread-safe before we seek to use them. In general, conscientious authors will provide information about the thread-safety of their modules.</a:t>
            </a:r>
          </a:p>
          <a:p>
            <a:endParaRPr lang="en-GB" baseline="0" dirty="0" smtClean="0"/>
          </a:p>
          <a:p>
            <a:r>
              <a:rPr lang="en-GB" baseline="0" dirty="0" smtClean="0"/>
              <a:t>In addition, debugging any kind of bugs around synchronisation and threading is difficult. It is often hard to get good data even via the IDE debugger as you may find it hard to identify the thread you need to inspect, or perhaps some race condition means the bug has occurred before you’ve even had a chance to inspect it.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175</a:t>
            </a:fld>
            <a:endParaRPr lang="en-GB" dirty="0"/>
          </a:p>
        </p:txBody>
      </p:sp>
    </p:spTree>
    <p:extLst>
      <p:ext uri="{BB962C8B-B14F-4D97-AF65-F5344CB8AC3E}">
        <p14:creationId xmlns:p14="http://schemas.microsoft.com/office/powerpoint/2010/main" val="37196745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construct a function</a:t>
            </a:r>
            <a:r>
              <a:rPr lang="en-GB" baseline="0" dirty="0" smtClean="0"/>
              <a:t> whose purpose is to wait for 10 seconds before printing a message, then waiting another second before setting an </a:t>
            </a:r>
            <a:r>
              <a:rPr lang="en-GB" b="1" baseline="0" dirty="0" smtClean="0"/>
              <a:t>Event</a:t>
            </a:r>
            <a:r>
              <a:rPr lang="en-GB" baseline="0" dirty="0" smtClean="0"/>
              <a:t> flag to indicate it is complete. We then construct an </a:t>
            </a:r>
            <a:r>
              <a:rPr lang="en-GB" b="1" baseline="0" dirty="0" smtClean="0"/>
              <a:t>Event</a:t>
            </a:r>
            <a:r>
              <a:rPr lang="en-GB" b="0" baseline="0" dirty="0" smtClean="0"/>
              <a:t> object to pass to the function, and then construct a thread, supplying our function and the event in an arguments tuple. We invoke the thread, and then wait for it to signal to us that it is ready. Finally, we print a message and exit the program.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176</a:t>
            </a:fld>
            <a:endParaRPr lang="en-GB" dirty="0"/>
          </a:p>
        </p:txBody>
      </p:sp>
    </p:spTree>
    <p:extLst>
      <p:ext uri="{BB962C8B-B14F-4D97-AF65-F5344CB8AC3E}">
        <p14:creationId xmlns:p14="http://schemas.microsoft.com/office/powerpoint/2010/main" val="301124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Python Interactive Interpreter</a:t>
            </a:r>
          </a:p>
          <a:p>
            <a:endParaRPr lang="en-GB" dirty="0" smtClean="0"/>
          </a:p>
          <a:p>
            <a:r>
              <a:rPr lang="en-GB" dirty="0" smtClean="0"/>
              <a:t>One of the convenient</a:t>
            </a:r>
            <a:r>
              <a:rPr lang="en-GB" baseline="0" dirty="0" smtClean="0"/>
              <a:t> facilities of Python is its Interactive Interpreter. When we run this, it supplies us with a command line where we can enter lines of code. They will be evaluated directly by the interpreter and executed. </a:t>
            </a:r>
          </a:p>
          <a:p>
            <a:endParaRPr lang="en-GB" baseline="0" dirty="0" smtClean="0"/>
          </a:p>
          <a:p>
            <a:r>
              <a:rPr lang="en-GB" baseline="0" dirty="0" smtClean="0"/>
              <a:t>Much like a regular command line, we can access our command history via the up and down arrow keys.</a:t>
            </a:r>
          </a:p>
          <a:p>
            <a:endParaRPr lang="en-GB" baseline="0" dirty="0" smtClean="0"/>
          </a:p>
          <a:p>
            <a:r>
              <a:rPr lang="en-GB" baseline="0" dirty="0" smtClean="0"/>
              <a:t>Words we enter are treated as commands, unless they are enclosed in quotes (“”). Words inside quotes – “hello world” – are treated as human language and not programming instructions.</a:t>
            </a:r>
          </a:p>
          <a:p>
            <a:endParaRPr lang="en-GB" dirty="0" smtClean="0"/>
          </a:p>
          <a:p>
            <a:r>
              <a:rPr lang="en-GB" b="1" dirty="0" smtClean="0"/>
              <a:t>Python Interpreter</a:t>
            </a:r>
          </a:p>
          <a:p>
            <a:endParaRPr lang="en-GB" dirty="0" smtClean="0"/>
          </a:p>
          <a:p>
            <a:r>
              <a:rPr lang="en-GB" dirty="0" smtClean="0"/>
              <a:t>We can also</a:t>
            </a:r>
            <a:r>
              <a:rPr lang="en-GB" baseline="0" dirty="0" smtClean="0"/>
              <a:t> enter our Python commands into a saved text file. We can then supply the filename as an argument to the python command and the interpreter will execute the code in the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a:t>
            </a:fld>
            <a:endParaRPr lang="en-GB" dirty="0"/>
          </a:p>
        </p:txBody>
      </p:sp>
    </p:spTree>
    <p:extLst>
      <p:ext uri="{BB962C8B-B14F-4D97-AF65-F5344CB8AC3E}">
        <p14:creationId xmlns:p14="http://schemas.microsoft.com/office/powerpoint/2010/main" val="39512655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177</a:t>
            </a:fld>
            <a:endParaRPr lang="en-GB" dirty="0">
              <a:solidFill>
                <a:prstClr val="black"/>
              </a:solidFill>
            </a:endParaRPr>
          </a:p>
        </p:txBody>
      </p:sp>
    </p:spTree>
    <p:extLst>
      <p:ext uri="{BB962C8B-B14F-4D97-AF65-F5344CB8AC3E}">
        <p14:creationId xmlns:p14="http://schemas.microsoft.com/office/powerpoint/2010/main" val="4877316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solution, we use a simple</a:t>
            </a:r>
            <a:r>
              <a:rPr lang="en-GB" baseline="0" dirty="0" smtClean="0"/>
              <a:t> counter and </a:t>
            </a:r>
            <a:r>
              <a:rPr lang="en-GB" b="1" baseline="0" dirty="0" smtClean="0"/>
              <a:t>while</a:t>
            </a:r>
            <a:r>
              <a:rPr lang="en-GB" baseline="0" dirty="0" smtClean="0"/>
              <a:t> loop in our thread main function. We could have used a </a:t>
            </a:r>
            <a:r>
              <a:rPr lang="en-GB" b="1" baseline="0" dirty="0" smtClean="0"/>
              <a:t>for</a:t>
            </a:r>
            <a:r>
              <a:rPr lang="en-GB" b="0" baseline="0" dirty="0" smtClean="0"/>
              <a:t> loop and a </a:t>
            </a:r>
            <a:r>
              <a:rPr lang="en-GB" b="1" baseline="0" dirty="0" smtClean="0"/>
              <a:t>range</a:t>
            </a:r>
            <a:r>
              <a:rPr lang="en-GB" b="0" baseline="0" dirty="0" smtClean="0"/>
              <a:t> instead. To create multiple threads, we just pass the function into </a:t>
            </a:r>
            <a:r>
              <a:rPr lang="en-GB" b="1" baseline="0" dirty="0" err="1" smtClean="0"/>
              <a:t>threading.Thread</a:t>
            </a:r>
            <a:r>
              <a:rPr lang="en-GB" b="0" baseline="0" dirty="0" smtClean="0"/>
              <a:t> again, with differing values for the interval argument. We use another </a:t>
            </a:r>
            <a:r>
              <a:rPr lang="en-GB" b="1" baseline="0" dirty="0" smtClean="0"/>
              <a:t>while</a:t>
            </a:r>
            <a:r>
              <a:rPr lang="en-GB" b="0" baseline="0" dirty="0" smtClean="0"/>
              <a:t> loop to make sure that our program runs until both threads have completed; the </a:t>
            </a:r>
            <a:r>
              <a:rPr lang="en-GB" b="1" baseline="0" dirty="0" err="1" smtClean="0"/>
              <a:t>Thread.isAlive</a:t>
            </a:r>
            <a:r>
              <a:rPr lang="en-GB" b="1" baseline="0" dirty="0" smtClean="0"/>
              <a:t>()</a:t>
            </a:r>
            <a:r>
              <a:rPr lang="en-GB" b="0" baseline="0" dirty="0" smtClean="0"/>
              <a:t> method will return False once the thread is done.</a:t>
            </a:r>
          </a:p>
        </p:txBody>
      </p:sp>
      <p:sp>
        <p:nvSpPr>
          <p:cNvPr id="4" name="Slide Number Placeholder 3"/>
          <p:cNvSpPr>
            <a:spLocks noGrp="1"/>
          </p:cNvSpPr>
          <p:nvPr>
            <p:ph type="sldNum" sz="quarter" idx="10"/>
          </p:nvPr>
        </p:nvSpPr>
        <p:spPr/>
        <p:txBody>
          <a:bodyPr/>
          <a:lstStyle/>
          <a:p>
            <a:fld id="{D2FD33D1-5F8B-45B7-9940-CBFFF9C06F51}" type="slidenum">
              <a:rPr lang="en-GB" smtClean="0"/>
              <a:t>179</a:t>
            </a:fld>
            <a:endParaRPr lang="en-GB" dirty="0"/>
          </a:p>
        </p:txBody>
      </p:sp>
    </p:spTree>
    <p:extLst>
      <p:ext uri="{BB962C8B-B14F-4D97-AF65-F5344CB8AC3E}">
        <p14:creationId xmlns:p14="http://schemas.microsoft.com/office/powerpoint/2010/main" val="41971791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180</a:t>
            </a:fld>
            <a:endParaRPr lang="en-GB" dirty="0"/>
          </a:p>
        </p:txBody>
      </p:sp>
    </p:spTree>
    <p:extLst>
      <p:ext uri="{BB962C8B-B14F-4D97-AF65-F5344CB8AC3E}">
        <p14:creationId xmlns:p14="http://schemas.microsoft.com/office/powerpoint/2010/main" val="20483495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Cryptography</a:t>
            </a:r>
          </a:p>
          <a:p>
            <a:endParaRPr lang="en-GB" b="1" dirty="0" smtClean="0"/>
          </a:p>
          <a:p>
            <a:r>
              <a:rPr lang="en-GB" b="0" dirty="0" smtClean="0"/>
              <a:t>Often we will need</a:t>
            </a:r>
            <a:r>
              <a:rPr lang="en-GB" b="0" baseline="0" dirty="0" smtClean="0"/>
              <a:t> to provide security to our application. Many languages provide cryptographic libraries to help us secure data such as user passwords or to encrypt data passed between services. In Python, we can use the </a:t>
            </a:r>
            <a:r>
              <a:rPr lang="en-GB" b="1" baseline="0" dirty="0" err="1" smtClean="0"/>
              <a:t>hashlib</a:t>
            </a:r>
            <a:r>
              <a:rPr lang="en-GB" b="0" baseline="0" dirty="0" smtClean="0"/>
              <a:t> library if we only wish to hash data, and the </a:t>
            </a:r>
            <a:r>
              <a:rPr lang="en-GB" b="1" baseline="0" dirty="0" err="1" smtClean="0"/>
              <a:t>PyCrypto</a:t>
            </a:r>
            <a:r>
              <a:rPr lang="en-GB" b="0" baseline="0" dirty="0" smtClean="0"/>
              <a:t> library if we need to provide encryption in addition to hashing.</a:t>
            </a:r>
          </a:p>
          <a:p>
            <a:endParaRPr lang="en-GB" b="0" baseline="0" dirty="0" smtClean="0"/>
          </a:p>
          <a:p>
            <a:r>
              <a:rPr lang="en-GB" b="1" baseline="0" dirty="0" smtClean="0"/>
              <a:t>Hashing</a:t>
            </a:r>
            <a:endParaRPr lang="en-GB" b="0" baseline="0" dirty="0" smtClean="0"/>
          </a:p>
          <a:p>
            <a:endParaRPr lang="en-GB" b="0" baseline="0" dirty="0" smtClean="0"/>
          </a:p>
          <a:p>
            <a:r>
              <a:rPr lang="en-GB" b="0" baseline="0" dirty="0" smtClean="0"/>
              <a:t>Usually we will used hashed values to store sensitive data like passwords. We can store the hashed value of a password, and compare it to the hash of the input. In this way, we can ensure user security via passwords without needing to store the password value in plaintext. We can use various hashing algorithms such as MD5, SHA1, SHA224, SHA256, SHA384 and SHA512, or others depending upon the </a:t>
            </a:r>
            <a:r>
              <a:rPr lang="en-GB" b="0" baseline="0" dirty="0" err="1" smtClean="0"/>
              <a:t>OpenSSL</a:t>
            </a:r>
            <a:r>
              <a:rPr lang="en-GB" b="0" baseline="0" dirty="0" smtClean="0"/>
              <a:t> library Python uses on your platform.</a:t>
            </a:r>
          </a:p>
          <a:p>
            <a:endParaRPr lang="en-GB" b="0" baseline="0" dirty="0" smtClean="0"/>
          </a:p>
          <a:p>
            <a:r>
              <a:rPr lang="en-GB" b="1" baseline="0" dirty="0" smtClean="0"/>
              <a:t>Encryption</a:t>
            </a:r>
            <a:endParaRPr lang="en-GB" b="0" baseline="0" dirty="0" smtClean="0"/>
          </a:p>
          <a:p>
            <a:endParaRPr lang="en-GB" b="0" baseline="0" dirty="0" smtClean="0"/>
          </a:p>
          <a:p>
            <a:r>
              <a:rPr lang="en-GB" b="0" baseline="0" dirty="0" smtClean="0"/>
              <a:t>When we wish to encrypt data for later decryption by a receiving service, we have various algorithms available to us via the </a:t>
            </a:r>
            <a:r>
              <a:rPr lang="en-GB" b="1" baseline="0" dirty="0" err="1" smtClean="0"/>
              <a:t>PyCypto</a:t>
            </a:r>
            <a:r>
              <a:rPr lang="en-GB" b="0" baseline="0" dirty="0" smtClean="0"/>
              <a:t> library.</a:t>
            </a:r>
            <a:endParaRPr lang="en-GB" b="1"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181</a:t>
            </a:fld>
            <a:endParaRPr lang="en-GB" dirty="0"/>
          </a:p>
        </p:txBody>
      </p:sp>
    </p:spTree>
    <p:extLst>
      <p:ext uri="{BB962C8B-B14F-4D97-AF65-F5344CB8AC3E}">
        <p14:creationId xmlns:p14="http://schemas.microsoft.com/office/powerpoint/2010/main" val="39424447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When encrypting data we must take care to ensure that both service ends are able to obtain the correct key in a secure manner. Hardcoding the key, for example, greatly increases the chance that the data will be recovered by a malicious user. We can design against this by using techniques such as asymmetric keys to ensure the data is only recoverable by the intended recipient.</a:t>
            </a:r>
          </a:p>
          <a:p>
            <a:endParaRPr lang="en-GB" b="0" baseline="0" dirty="0" smtClean="0"/>
          </a:p>
          <a:p>
            <a:r>
              <a:rPr lang="en-GB" b="0" baseline="0" dirty="0" smtClean="0"/>
              <a:t>You may find that the encryption protocol you have chosen has a minimum length requirement for the key or the plaintext message; in those cases you will need to pad the key or message somehow – for example, by adding space or punctuation characters to the end – in order encrypt the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182</a:t>
            </a:fld>
            <a:endParaRPr lang="en-GB" dirty="0"/>
          </a:p>
        </p:txBody>
      </p:sp>
    </p:spTree>
    <p:extLst>
      <p:ext uri="{BB962C8B-B14F-4D97-AF65-F5344CB8AC3E}">
        <p14:creationId xmlns:p14="http://schemas.microsoft.com/office/powerpoint/2010/main" val="2773322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this example we perform some simple encryption and decryption using the DES algorithm. </a:t>
            </a:r>
          </a:p>
          <a:p>
            <a:endParaRPr lang="en-GB" baseline="0" dirty="0" smtClean="0"/>
          </a:p>
          <a:p>
            <a:r>
              <a:rPr lang="en-GB" baseline="0" dirty="0" smtClean="0"/>
              <a:t>We begin by importing the required method from the </a:t>
            </a:r>
            <a:r>
              <a:rPr lang="en-GB" baseline="0" dirty="0" err="1" smtClean="0"/>
              <a:t>PyCrypto</a:t>
            </a:r>
            <a:r>
              <a:rPr lang="en-GB" baseline="0" dirty="0" smtClean="0"/>
              <a:t> library, and then go on to create a key value and a message. Both values much be a multiple of 8 characters in length to satisfy the requirements of the DES algorithm.</a:t>
            </a:r>
          </a:p>
          <a:p>
            <a:endParaRPr lang="en-GB" baseline="0" dirty="0" smtClean="0"/>
          </a:p>
          <a:p>
            <a:r>
              <a:rPr lang="en-GB" baseline="0" dirty="0" smtClean="0"/>
              <a:t>We then create a new DES object by providing the key and the chaining mode; the default for DES is ECB (Electronic Code Book) – we have provided it here for illustration purposes. We can then encrypt our message by simply passing it to the </a:t>
            </a:r>
            <a:r>
              <a:rPr lang="en-GB" b="1" baseline="0" dirty="0" smtClean="0"/>
              <a:t>encrypt()</a:t>
            </a:r>
            <a:r>
              <a:rPr lang="en-GB" b="0" baseline="0" dirty="0" smtClean="0"/>
              <a:t> method of the DES object and storing the resultant string, which we output.</a:t>
            </a:r>
          </a:p>
          <a:p>
            <a:endParaRPr lang="en-GB" b="0" baseline="0" dirty="0" smtClean="0"/>
          </a:p>
          <a:p>
            <a:r>
              <a:rPr lang="en-GB" b="0" baseline="0" dirty="0" smtClean="0"/>
              <a:t>The program then decrypts the string once more (using </a:t>
            </a:r>
            <a:r>
              <a:rPr lang="en-GB" b="1" baseline="0" dirty="0" smtClean="0"/>
              <a:t>decrypt()</a:t>
            </a:r>
            <a:r>
              <a:rPr lang="en-GB" b="0" baseline="0" dirty="0" smtClean="0"/>
              <a:t>) and outputs the resultant </a:t>
            </a:r>
            <a:r>
              <a:rPr lang="en-GB" b="0" baseline="0" dirty="0" err="1" smtClean="0"/>
              <a:t>cleartext</a:t>
            </a:r>
            <a:r>
              <a:rPr lang="en-GB" b="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183</a:t>
            </a:fld>
            <a:endParaRPr lang="en-GB" dirty="0"/>
          </a:p>
        </p:txBody>
      </p:sp>
    </p:spTree>
    <p:extLst>
      <p:ext uri="{BB962C8B-B14F-4D97-AF65-F5344CB8AC3E}">
        <p14:creationId xmlns:p14="http://schemas.microsoft.com/office/powerpoint/2010/main" val="14977474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Basic Solution</a:t>
            </a:r>
          </a:p>
          <a:p>
            <a:endParaRPr lang="en-GB" dirty="0" smtClean="0"/>
          </a:p>
          <a:p>
            <a:r>
              <a:rPr lang="en-GB" dirty="0" smtClean="0"/>
              <a:t>In our basic solution, we use </a:t>
            </a:r>
            <a:r>
              <a:rPr lang="en-GB" b="1" dirty="0" err="1" smtClean="0"/>
              <a:t>raw_input</a:t>
            </a:r>
            <a:r>
              <a:rPr lang="en-GB" b="1" dirty="0" smtClean="0"/>
              <a:t>()</a:t>
            </a:r>
            <a:r>
              <a:rPr lang="en-GB" b="0" dirty="0" smtClean="0"/>
              <a:t> to capture</a:t>
            </a:r>
            <a:r>
              <a:rPr lang="en-GB" b="0" baseline="0" dirty="0" smtClean="0"/>
              <a:t> our key and message strings. We then create a Blowfish cypher object from the </a:t>
            </a:r>
            <a:r>
              <a:rPr lang="en-GB" b="0" baseline="0" dirty="0" err="1" smtClean="0"/>
              <a:t>PyCrypto</a:t>
            </a:r>
            <a:r>
              <a:rPr lang="en-GB" b="0" baseline="0" dirty="0" smtClean="0"/>
              <a:t> library. We determine the length of the message using the modulo operator to see if it meets our minimum length requirements; if not, we pad it with ‘X’ characters until it does. We then output then encrypted message, and finally decrypt the message once more and output it again.</a:t>
            </a:r>
          </a:p>
          <a:p>
            <a:endParaRPr lang="en-GB" b="0" baseline="0" dirty="0" smtClean="0"/>
          </a:p>
          <a:p>
            <a:r>
              <a:rPr lang="en-GB" b="1" baseline="0" dirty="0" smtClean="0"/>
              <a:t>Advanced Solution</a:t>
            </a:r>
            <a:endParaRPr lang="en-GB" b="0" baseline="0" dirty="0" smtClean="0"/>
          </a:p>
          <a:p>
            <a:endParaRPr lang="en-GB" b="0" baseline="0" dirty="0" smtClean="0"/>
          </a:p>
          <a:p>
            <a:r>
              <a:rPr lang="en-GB" b="0" baseline="0" dirty="0" smtClean="0"/>
              <a:t>We begin by defining a simple menu function, which presents a message to the user and returns their choice to the calling code as an integer. We use this choice to drive a </a:t>
            </a:r>
            <a:r>
              <a:rPr lang="en-GB" b="1" baseline="0" dirty="0" smtClean="0"/>
              <a:t>while </a:t>
            </a:r>
            <a:r>
              <a:rPr lang="en-GB" b="0" baseline="0" dirty="0" smtClean="0"/>
              <a:t>loop. This allows us keep looping until a specific value is chosen.</a:t>
            </a:r>
          </a:p>
          <a:p>
            <a:r>
              <a:rPr lang="en-GB" b="0" baseline="0" dirty="0" smtClean="0"/>
              <a:t>We have chosen to allow our user to either encrypt a message and save it to disk, or to load an encrypted message from disk and display the </a:t>
            </a:r>
            <a:r>
              <a:rPr lang="en-GB" b="0" baseline="0" dirty="0" err="1" smtClean="0"/>
              <a:t>cleartext</a:t>
            </a:r>
            <a:r>
              <a:rPr lang="en-GB" b="0" baseline="0" dirty="0" smtClean="0"/>
              <a:t>. Our encryption process is the same as the one seen in the basic solution, however we have added the choice to write the resultant </a:t>
            </a:r>
            <a:r>
              <a:rPr lang="en-GB" b="0" baseline="0" dirty="0" err="1" smtClean="0"/>
              <a:t>ciphertext</a:t>
            </a:r>
            <a:r>
              <a:rPr lang="en-GB" b="0" baseline="0" dirty="0" smtClean="0"/>
              <a:t> into a text file after prompting the user accordingly.</a:t>
            </a:r>
          </a:p>
          <a:p>
            <a:r>
              <a:rPr lang="en-GB" b="0" baseline="0" dirty="0" smtClean="0"/>
              <a:t>Our decryption process is simply the reverse of our encryption process; we request a filename from the user, followed by a key. We then use the key to decrypt the </a:t>
            </a:r>
            <a:r>
              <a:rPr lang="en-GB" b="0" baseline="0" dirty="0" err="1" smtClean="0"/>
              <a:t>ciphertext</a:t>
            </a:r>
            <a:r>
              <a:rPr lang="en-GB" b="0" baseline="0" dirty="0" smtClean="0"/>
              <a:t> and output the </a:t>
            </a:r>
            <a:r>
              <a:rPr lang="en-GB" b="0" baseline="0" dirty="0" err="1" smtClean="0"/>
              <a:t>cleartext</a:t>
            </a:r>
            <a:r>
              <a:rPr lang="en-GB" b="0" baseline="0" dirty="0" smtClean="0"/>
              <a:t> to the user.</a:t>
            </a:r>
          </a:p>
          <a:p>
            <a:endParaRPr lang="en-GB" b="0" baseline="0" dirty="0" smtClean="0"/>
          </a:p>
          <a:p>
            <a:r>
              <a:rPr lang="en-GB" b="0" baseline="0" dirty="0" smtClean="0"/>
              <a:t>Finally, we prompt the user for a new menu choice, and repeat the </a:t>
            </a:r>
            <a:r>
              <a:rPr lang="en-GB" b="1" baseline="0" dirty="0" smtClean="0"/>
              <a:t>while </a:t>
            </a:r>
            <a:r>
              <a:rPr lang="en-GB" b="0" baseline="0" dirty="0" smtClean="0"/>
              <a:t>loop until the user chooses to exit.</a:t>
            </a:r>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185</a:t>
            </a:fld>
            <a:endParaRPr lang="en-GB" dirty="0"/>
          </a:p>
        </p:txBody>
      </p:sp>
    </p:spTree>
    <p:extLst>
      <p:ext uri="{BB962C8B-B14F-4D97-AF65-F5344CB8AC3E}">
        <p14:creationId xmlns:p14="http://schemas.microsoft.com/office/powerpoint/2010/main" val="24300613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186</a:t>
            </a:fld>
            <a:endParaRPr lang="en-GB" dirty="0"/>
          </a:p>
        </p:txBody>
      </p:sp>
    </p:spTree>
    <p:extLst>
      <p:ext uri="{BB962C8B-B14F-4D97-AF65-F5344CB8AC3E}">
        <p14:creationId xmlns:p14="http://schemas.microsoft.com/office/powerpoint/2010/main" val="38990314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Databases</a:t>
            </a:r>
            <a:endParaRPr lang="en-GB" b="0" dirty="0" smtClean="0"/>
          </a:p>
          <a:p>
            <a:endParaRPr lang="en-GB" b="0" dirty="0" smtClean="0"/>
          </a:p>
          <a:p>
            <a:r>
              <a:rPr lang="en-GB" b="0" dirty="0" smtClean="0"/>
              <a:t>When we are writing</a:t>
            </a:r>
            <a:r>
              <a:rPr lang="en-GB" b="0" baseline="0" dirty="0" smtClean="0"/>
              <a:t> simple applications that consume an input and provide an output, we have little or no data to store. When we seek to develop more complex applications, we will very likely wish to store data in some way. One of the most popular and effective ways of persisting application data is to use a database.</a:t>
            </a:r>
          </a:p>
          <a:p>
            <a:endParaRPr lang="en-GB" b="0" baseline="0" dirty="0" smtClean="0"/>
          </a:p>
          <a:p>
            <a:r>
              <a:rPr lang="en-GB" b="0" baseline="0" dirty="0" smtClean="0"/>
              <a:t>Databases are able to store large amounts of data and model complex relationships between data entities. Data is split into </a:t>
            </a:r>
            <a:r>
              <a:rPr lang="en-GB" b="0" i="1" baseline="0" dirty="0" smtClean="0"/>
              <a:t>tables</a:t>
            </a:r>
            <a:r>
              <a:rPr lang="en-GB" b="0" i="0" baseline="0" dirty="0" smtClean="0"/>
              <a:t>, which are formed of </a:t>
            </a:r>
            <a:r>
              <a:rPr lang="en-GB" b="0" i="1" baseline="0" dirty="0" smtClean="0"/>
              <a:t>rows</a:t>
            </a:r>
            <a:r>
              <a:rPr lang="en-GB" b="0" i="0" baseline="0" dirty="0" smtClean="0"/>
              <a:t> and </a:t>
            </a:r>
            <a:r>
              <a:rPr lang="en-GB" b="0" i="1" baseline="0" dirty="0" smtClean="0"/>
              <a:t>columns</a:t>
            </a:r>
            <a:r>
              <a:rPr lang="en-GB" b="0" i="0" baseline="0" dirty="0" smtClean="0"/>
              <a:t>. A single item of data is called a </a:t>
            </a:r>
            <a:r>
              <a:rPr lang="en-GB" b="0" i="1" baseline="0" dirty="0" smtClean="0"/>
              <a:t>cell </a:t>
            </a:r>
            <a:r>
              <a:rPr lang="en-GB" b="0" i="0" baseline="0" dirty="0" smtClean="0"/>
              <a:t>or </a:t>
            </a:r>
            <a:r>
              <a:rPr lang="en-GB" b="0" i="1" baseline="0" dirty="0" smtClean="0"/>
              <a:t>field.</a:t>
            </a:r>
          </a:p>
          <a:p>
            <a:endParaRPr lang="en-GB" b="0" i="1" baseline="0" dirty="0" smtClean="0"/>
          </a:p>
          <a:p>
            <a:r>
              <a:rPr lang="en-GB" b="0" i="0" baseline="0" dirty="0" smtClean="0"/>
              <a:t>This probably sounds a lot like an Excel spreadsheet; that’s because an Excel workbook can be considered a primitive form of database. A worksheet is analogous to a table, and of course the rows, columns and fields are the same.</a:t>
            </a:r>
            <a:endParaRPr lang="en-GB" b="0" i="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187</a:t>
            </a:fld>
            <a:endParaRPr lang="en-GB" dirty="0"/>
          </a:p>
        </p:txBody>
      </p:sp>
    </p:spTree>
    <p:extLst>
      <p:ext uri="{BB962C8B-B14F-4D97-AF65-F5344CB8AC3E}">
        <p14:creationId xmlns:p14="http://schemas.microsoft.com/office/powerpoint/2010/main" val="28451734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can see an example of a relational database table representing a list of cars. Each column has a name and when created will have had a data type specified. Relational databases are not dynamically typed, unlike </a:t>
            </a:r>
            <a:r>
              <a:rPr lang="en-GB" dirty="0" err="1" smtClean="0"/>
              <a:t>noSQL</a:t>
            </a:r>
            <a:r>
              <a:rPr lang="en-GB" dirty="0" smtClean="0"/>
              <a:t> databases such as </a:t>
            </a:r>
            <a:r>
              <a:rPr lang="en-GB" dirty="0" err="1" smtClean="0"/>
              <a:t>MongoDb</a:t>
            </a:r>
            <a:r>
              <a:rPr lang="en-GB" baseline="0" dirty="0" smtClean="0"/>
              <a:t> or </a:t>
            </a:r>
            <a:r>
              <a:rPr lang="en-GB" baseline="0" dirty="0" err="1" smtClean="0"/>
              <a:t>Couchbase</a:t>
            </a:r>
            <a:r>
              <a:rPr lang="en-GB" baseline="0" dirty="0" smtClean="0"/>
              <a:t>, so we must declare the data type and, in the case of </a:t>
            </a:r>
            <a:r>
              <a:rPr lang="en-GB" baseline="0" dirty="0" err="1" smtClean="0"/>
              <a:t>datatypes</a:t>
            </a:r>
            <a:r>
              <a:rPr lang="en-GB" baseline="0" dirty="0" smtClean="0"/>
              <a:t> such as string (or </a:t>
            </a:r>
            <a:r>
              <a:rPr lang="en-GB" i="1" baseline="0" dirty="0" err="1" smtClean="0"/>
              <a:t>varchar</a:t>
            </a:r>
            <a:r>
              <a:rPr lang="en-GB" i="0" baseline="0" dirty="0" smtClean="0"/>
              <a:t>, as it called in the SQL world) we must usually provide a field length.</a:t>
            </a:r>
          </a:p>
          <a:p>
            <a:endParaRPr lang="en-GB" i="0" baseline="0" dirty="0" smtClean="0"/>
          </a:p>
          <a:p>
            <a:r>
              <a:rPr lang="en-GB" i="0" baseline="0" dirty="0" smtClean="0"/>
              <a:t>In order to make our database more efficient, we will usually want to specify a </a:t>
            </a:r>
            <a:r>
              <a:rPr lang="en-GB" i="1" baseline="0" dirty="0" smtClean="0"/>
              <a:t>key</a:t>
            </a:r>
            <a:r>
              <a:rPr lang="en-GB" i="0" baseline="0" dirty="0" smtClean="0"/>
              <a:t> value for each table. This is a value that can be used to uniquely identify each row; in our car case above, we have provided registration, a value unique to each car. There are many techniques for creating key values, such as automatically incrementing numeric fields, or composite keys formed from several columns. Whichever technique we choose, we must ensure that the resultant key value is unique to each row.</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188</a:t>
            </a:fld>
            <a:endParaRPr lang="en-GB" dirty="0"/>
          </a:p>
        </p:txBody>
      </p:sp>
    </p:spTree>
    <p:extLst>
      <p:ext uri="{BB962C8B-B14F-4D97-AF65-F5344CB8AC3E}">
        <p14:creationId xmlns:p14="http://schemas.microsoft.com/office/powerpoint/2010/main" val="3631430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will start in</a:t>
            </a:r>
            <a:r>
              <a:rPr lang="en-GB" baseline="0" dirty="0" smtClean="0"/>
              <a:t> time-honoured coder fashion with the traditional “Hello World” program. Simply create a text file as directed above and execute the command indicated.</a:t>
            </a:r>
          </a:p>
          <a:p>
            <a:endParaRPr lang="en-GB" baseline="0" dirty="0" smtClean="0"/>
          </a:p>
          <a:p>
            <a:r>
              <a:rPr lang="en-GB" baseline="0" dirty="0" smtClean="0"/>
              <a:t>The </a:t>
            </a:r>
            <a:r>
              <a:rPr lang="en-GB" i="1" baseline="0" dirty="0" smtClean="0"/>
              <a:t>.</a:t>
            </a:r>
            <a:r>
              <a:rPr lang="en-GB" i="1" baseline="0" dirty="0" err="1" smtClean="0"/>
              <a:t>py</a:t>
            </a:r>
            <a:r>
              <a:rPr lang="en-GB" i="0" baseline="0" dirty="0" smtClean="0"/>
              <a:t> extension of the file indicates that it is a Python program and can be run with the Python interpreter.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a:t>
            </a:fld>
            <a:endParaRPr lang="en-GB" dirty="0"/>
          </a:p>
        </p:txBody>
      </p:sp>
    </p:spTree>
    <p:extLst>
      <p:ext uri="{BB962C8B-B14F-4D97-AF65-F5344CB8AC3E}">
        <p14:creationId xmlns:p14="http://schemas.microsoft.com/office/powerpoint/2010/main" val="17634293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developers</a:t>
            </a:r>
            <a:r>
              <a:rPr lang="en-GB" baseline="0" dirty="0" smtClean="0"/>
              <a:t> often make extensive use of databases, it is important to remember that developers are not expected to be database administrators – DBAs – and in many commercial environments that role will be filled by a professional DBA with significant expertise in managing and configuring an RDMBS. It does benefit us as developers, however, to understand the fundamentals of database operation.</a:t>
            </a:r>
          </a:p>
          <a:p>
            <a:endParaRPr lang="en-GB" baseline="0" dirty="0" smtClean="0"/>
          </a:p>
          <a:p>
            <a:r>
              <a:rPr lang="en-GB" baseline="0" dirty="0" smtClean="0"/>
              <a:t>So far, the kinds of databases we have talked about have been </a:t>
            </a:r>
            <a:r>
              <a:rPr lang="en-GB" i="1" baseline="0" dirty="0" err="1" smtClean="0"/>
              <a:t>RDBMS</a:t>
            </a:r>
            <a:r>
              <a:rPr lang="en-GB" i="0" baseline="0" dirty="0" err="1" smtClean="0"/>
              <a:t>es</a:t>
            </a:r>
            <a:r>
              <a:rPr lang="en-GB" i="0" baseline="0" dirty="0" smtClean="0"/>
              <a:t> – Relational Database Management Systems. These will be familiar to us as Oracle, Microsoft SQL Server, MySQL, </a:t>
            </a:r>
            <a:r>
              <a:rPr lang="en-GB" i="0" baseline="0" dirty="0" err="1" smtClean="0"/>
              <a:t>MariaDb</a:t>
            </a:r>
            <a:r>
              <a:rPr lang="en-GB" i="0" baseline="0" dirty="0" smtClean="0"/>
              <a:t> and others. They are characterized as having data organized into tables of rows and columns, modelling relationships between the data entities. Typically, Structured Query Language – SQL – is used to query and manipulate data. SQL is a programming language specifically designed for managing data held in an RDBMS, which offers us a convenient tool capable of easily crafting simple or complex queries to return data either in bulk or conforming to a very specific set of criteria. It also provides means to compile frequently used queries to simplify and speed up database operations.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189</a:t>
            </a:fld>
            <a:endParaRPr lang="en-GB" dirty="0"/>
          </a:p>
        </p:txBody>
      </p:sp>
    </p:spTree>
    <p:extLst>
      <p:ext uri="{BB962C8B-B14F-4D97-AF65-F5344CB8AC3E}">
        <p14:creationId xmlns:p14="http://schemas.microsoft.com/office/powerpoint/2010/main" val="20411572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relatively recent alternative to the RDBMS is the emerging </a:t>
            </a:r>
            <a:r>
              <a:rPr lang="en-GB" dirty="0" err="1" smtClean="0"/>
              <a:t>NoSQL</a:t>
            </a:r>
            <a:r>
              <a:rPr lang="en-GB" dirty="0" smtClean="0"/>
              <a:t> or “Big Data” solution.</a:t>
            </a:r>
            <a:r>
              <a:rPr lang="en-GB" baseline="0" dirty="0" smtClean="0"/>
              <a:t> Instead of the table-column-row organisation familiar to us from the RDMBS world, data are instead stored in various different schema depending upon the database chosen. </a:t>
            </a:r>
          </a:p>
          <a:p>
            <a:endParaRPr lang="en-GB" baseline="0" dirty="0" smtClean="0"/>
          </a:p>
          <a:p>
            <a:r>
              <a:rPr lang="en-GB" b="1" baseline="0" dirty="0" smtClean="0"/>
              <a:t>Column store </a:t>
            </a:r>
            <a:r>
              <a:rPr lang="en-GB" baseline="0" dirty="0" smtClean="0"/>
              <a:t>databases store data as sections of columns of data instead of rows.  </a:t>
            </a:r>
          </a:p>
          <a:p>
            <a:r>
              <a:rPr lang="en-GB" b="1" baseline="0" dirty="0" smtClean="0"/>
              <a:t>Key-value </a:t>
            </a:r>
            <a:r>
              <a:rPr lang="en-GB" baseline="0" dirty="0" smtClean="0"/>
              <a:t>databases store data without defining a schema by persisting data as a value against an indexed key. </a:t>
            </a:r>
          </a:p>
          <a:p>
            <a:r>
              <a:rPr lang="en-GB" b="1" baseline="0" dirty="0" smtClean="0"/>
              <a:t>Document </a:t>
            </a:r>
            <a:r>
              <a:rPr lang="en-GB" baseline="0" dirty="0" smtClean="0"/>
              <a:t>databases expand on the key-value store concept by storing data in a complex ‘document’ object that contains data, with an indexed key.</a:t>
            </a:r>
          </a:p>
          <a:p>
            <a:r>
              <a:rPr lang="en-GB" b="1" baseline="0" dirty="0" smtClean="0"/>
              <a:t>Graph </a:t>
            </a:r>
            <a:r>
              <a:rPr lang="en-GB" baseline="0" dirty="0" smtClean="0"/>
              <a:t>databases are based on graph theory and are designed for data with interconnected elements whose relationships are well represented as a graph.</a:t>
            </a:r>
          </a:p>
          <a:p>
            <a:endParaRPr lang="en-GB" baseline="0" dirty="0" smtClean="0"/>
          </a:p>
          <a:p>
            <a:r>
              <a:rPr lang="en-GB" baseline="0" dirty="0" err="1" smtClean="0"/>
              <a:t>NoSQL</a:t>
            </a:r>
            <a:r>
              <a:rPr lang="en-GB" baseline="0" dirty="0" smtClean="0"/>
              <a:t> databases are, in general, designed to be distributed. In order to maximise availability and speed, consistency of data between nodes is sacrificed. This means that in a distributed system consisting of 3 nodes, new data is not guaranteed to be represented across all nodes immediately – they are considered to be “eventually consistent” – that is, data should be represented across all nodes eventually, usually within milliseconds.</a:t>
            </a:r>
          </a:p>
          <a:p>
            <a:r>
              <a:rPr lang="en-GB" baseline="0" dirty="0" smtClean="0"/>
              <a:t>However, this replication strategy means that all nodes respond quickly to requests, and the overall distributed system is fault tolerant. This also means that deploying additional nodes to the cluster is a relatively simple matter and does not add any noticeable performance overhead.</a:t>
            </a:r>
          </a:p>
          <a:p>
            <a:endParaRPr lang="en-GB" baseline="0" dirty="0" smtClean="0"/>
          </a:p>
          <a:p>
            <a:r>
              <a:rPr lang="en-GB" baseline="0" dirty="0" smtClean="0"/>
              <a:t>One drawback of these database models is the lack of a prevailing query language to facilitate data access. Instead, queries must be planned for in advance and designed for by the developer. </a:t>
            </a:r>
          </a:p>
        </p:txBody>
      </p:sp>
      <p:sp>
        <p:nvSpPr>
          <p:cNvPr id="4" name="Slide Number Placeholder 3"/>
          <p:cNvSpPr>
            <a:spLocks noGrp="1"/>
          </p:cNvSpPr>
          <p:nvPr>
            <p:ph type="sldNum" sz="quarter" idx="10"/>
          </p:nvPr>
        </p:nvSpPr>
        <p:spPr/>
        <p:txBody>
          <a:bodyPr/>
          <a:lstStyle/>
          <a:p>
            <a:fld id="{D2FD33D1-5F8B-45B7-9940-CBFFF9C06F51}" type="slidenum">
              <a:rPr lang="en-GB" smtClean="0"/>
              <a:t>190</a:t>
            </a:fld>
            <a:endParaRPr lang="en-GB" dirty="0"/>
          </a:p>
        </p:txBody>
      </p:sp>
    </p:spTree>
    <p:extLst>
      <p:ext uri="{BB962C8B-B14F-4D97-AF65-F5344CB8AC3E}">
        <p14:creationId xmlns:p14="http://schemas.microsoft.com/office/powerpoint/2010/main" val="364879956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typically use databases to store our application</a:t>
            </a:r>
            <a:r>
              <a:rPr lang="en-GB" baseline="0" dirty="0" smtClean="0"/>
              <a:t> data. We create tables in our database to represent our entities and their properties – such as users, products or inventory. We can model the relationships between objects, reflecting the design in our program. One example of this might be in a shopping cart application, where we use the database to store our application users, products, shopping cart and so on.</a:t>
            </a:r>
          </a:p>
          <a:p>
            <a:endParaRPr lang="en-GB" dirty="0" smtClean="0"/>
          </a:p>
          <a:p>
            <a:r>
              <a:rPr lang="en-GB" dirty="0" smtClean="0"/>
              <a:t>As our application grows in size and complexity, so too might our database. While it is perfectly possible to manage your</a:t>
            </a:r>
            <a:r>
              <a:rPr lang="en-GB" baseline="0" dirty="0" smtClean="0"/>
              <a:t> database by hand, there are libraries available for many platforms to make the task easier by delegating the database management to what is known as a </a:t>
            </a:r>
            <a:r>
              <a:rPr lang="en-GB" i="1" baseline="0" dirty="0" smtClean="0"/>
              <a:t>persistence </a:t>
            </a:r>
            <a:r>
              <a:rPr lang="en-GB" i="0" baseline="0" dirty="0" smtClean="0"/>
              <a:t>or </a:t>
            </a:r>
            <a:r>
              <a:rPr lang="en-GB" i="1" baseline="0" dirty="0" smtClean="0"/>
              <a:t>object relational mapping (ORM) layer</a:t>
            </a:r>
            <a:r>
              <a:rPr lang="en-GB" i="0" baseline="0" dirty="0" smtClean="0"/>
              <a:t>. </a:t>
            </a:r>
            <a:r>
              <a:rPr lang="en-GB" dirty="0" smtClean="0"/>
              <a:t> In Java, we would use</a:t>
            </a:r>
            <a:r>
              <a:rPr lang="en-GB" baseline="0" dirty="0" smtClean="0"/>
              <a:t> Hibernate or JPA; for Python the web application framework </a:t>
            </a:r>
            <a:r>
              <a:rPr lang="en-GB" baseline="0" dirty="0" err="1" smtClean="0"/>
              <a:t>Django</a:t>
            </a:r>
            <a:r>
              <a:rPr lang="en-GB" baseline="0" dirty="0" smtClean="0"/>
              <a:t> provides a persistence layer, as does the </a:t>
            </a:r>
            <a:r>
              <a:rPr lang="en-GB" baseline="0" dirty="0" err="1" smtClean="0"/>
              <a:t>SQLAlchemy</a:t>
            </a:r>
            <a:r>
              <a:rPr lang="en-GB" baseline="0" dirty="0" smtClean="0"/>
              <a:t> library.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191</a:t>
            </a:fld>
            <a:endParaRPr lang="en-GB" dirty="0"/>
          </a:p>
        </p:txBody>
      </p:sp>
    </p:spTree>
    <p:extLst>
      <p:ext uri="{BB962C8B-B14F-4D97-AF65-F5344CB8AC3E}">
        <p14:creationId xmlns:p14="http://schemas.microsoft.com/office/powerpoint/2010/main" val="1016482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an example of</a:t>
            </a:r>
            <a:r>
              <a:rPr lang="en-GB" baseline="0" dirty="0" smtClean="0"/>
              <a:t> possible database design for a simple shopping cart for a marketplace application. </a:t>
            </a:r>
          </a:p>
          <a:p>
            <a:r>
              <a:rPr lang="en-GB" baseline="0" dirty="0" smtClean="0"/>
              <a:t>Firstly, we have a user table containing the details of our application users. Each row has a unique </a:t>
            </a:r>
            <a:r>
              <a:rPr lang="en-GB" baseline="0" dirty="0" err="1" smtClean="0"/>
              <a:t>user_id</a:t>
            </a:r>
            <a:r>
              <a:rPr lang="en-GB" baseline="0" dirty="0" smtClean="0"/>
              <a:t> column that is used as the key for this table.</a:t>
            </a:r>
          </a:p>
          <a:p>
            <a:r>
              <a:rPr lang="en-GB" baseline="0" dirty="0" smtClean="0"/>
              <a:t>Next, we have defined a table to contain our products. We use a similar design to our user table, with each row having a unique id column that serves as a key.</a:t>
            </a:r>
          </a:p>
          <a:p>
            <a:r>
              <a:rPr lang="en-GB" baseline="0" dirty="0" smtClean="0"/>
              <a:t>Finally, we have a table to represent our shopping cart. Since we already have details of our user and products stored elsewhere, we can simple use the relevant id column values to show that user id 100 (Paul Fox) has placed 1 keyboard, 1 mouse and 5 packets of screen wipes in his cart. Our application could then look each item up from the product table via its id and then sum the cost values to get a shopping cart total.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192</a:t>
            </a:fld>
            <a:endParaRPr lang="en-GB" dirty="0"/>
          </a:p>
        </p:txBody>
      </p:sp>
    </p:spTree>
    <p:extLst>
      <p:ext uri="{BB962C8B-B14F-4D97-AF65-F5344CB8AC3E}">
        <p14:creationId xmlns:p14="http://schemas.microsoft.com/office/powerpoint/2010/main" val="307051512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Once we have installed and configured our database, our</a:t>
            </a:r>
            <a:r>
              <a:rPr lang="en-GB" baseline="0" dirty="0" smtClean="0"/>
              <a:t> application will need to know how to connect to it. There are many different connection protocols available, but one of the most widely used is OBDC, or Oracle Database Connection. Implementations of ODBC can be found for most databases and platforms; in order to use it you will need to provide a </a:t>
            </a:r>
            <a:r>
              <a:rPr lang="en-GB" i="0" baseline="0" dirty="0" smtClean="0"/>
              <a:t>connection parameters such as hostname, port, database username and password. Once connected, your application will be able to interact with the database as though you were running a query tool and you will be able to issue any valid SQL query or program against any connected database.</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193</a:t>
            </a:fld>
            <a:endParaRPr lang="en-GB" dirty="0"/>
          </a:p>
        </p:txBody>
      </p:sp>
    </p:spTree>
    <p:extLst>
      <p:ext uri="{BB962C8B-B14F-4D97-AF65-F5344CB8AC3E}">
        <p14:creationId xmlns:p14="http://schemas.microsoft.com/office/powerpoint/2010/main" val="29676851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use the command line tool </a:t>
            </a:r>
            <a:r>
              <a:rPr lang="en-GB" b="1" baseline="0" dirty="0" err="1" smtClean="0"/>
              <a:t>mysql</a:t>
            </a:r>
            <a:r>
              <a:rPr lang="en-GB" b="0" baseline="0" dirty="0" smtClean="0"/>
              <a:t> to connect to a database installed and running locally using the –u switch to specify our user name. We will be prompted for a password by the server.</a:t>
            </a:r>
          </a:p>
          <a:p>
            <a:endParaRPr lang="en-GB" b="0" baseline="0" dirty="0" smtClean="0"/>
          </a:p>
          <a:p>
            <a:r>
              <a:rPr lang="en-GB" dirty="0" smtClean="0"/>
              <a:t>Once connected, our first step is to create a new database.</a:t>
            </a:r>
            <a:r>
              <a:rPr lang="en-GB" baseline="0" dirty="0" smtClean="0"/>
              <a:t> Each </a:t>
            </a:r>
            <a:r>
              <a:rPr lang="en-GB" baseline="0" dirty="0" err="1" smtClean="0"/>
              <a:t>mySQL</a:t>
            </a:r>
            <a:r>
              <a:rPr lang="en-GB" baseline="0" dirty="0" smtClean="0"/>
              <a:t> command must be terminated with a “;” character – failure to do so will result in the SQL command shell offering a new line for the next part of the query. If you have forgotten to add the semicolon, you can simple enter it onto the new line and press ‘Enter’. We can then instruct the server to show us all the databases that it holds.</a:t>
            </a:r>
          </a:p>
          <a:p>
            <a:endParaRPr lang="en-GB" baseline="0" dirty="0" smtClean="0"/>
          </a:p>
          <a:p>
            <a:r>
              <a:rPr lang="en-GB" baseline="0" dirty="0" smtClean="0"/>
              <a:t>With the database created, we must tell the server that we wish to ‘use’ it, after which any SQL commands we issue will be run against our current database. We can then create a table to hold our application data.</a:t>
            </a:r>
          </a:p>
          <a:p>
            <a:endParaRPr lang="en-GB" baseline="0" dirty="0" smtClean="0"/>
          </a:p>
          <a:p>
            <a:r>
              <a:rPr lang="en-GB" baseline="0" dirty="0" smtClean="0"/>
              <a:t>When creating a table, we must specify each column and the data type it will represent. We can alter the design – or schema – of the table after we have created it, however once we have started using it making modifications to the table structure can cause headaches so it is best to get the design correct before you start.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194</a:t>
            </a:fld>
            <a:endParaRPr lang="en-GB" dirty="0"/>
          </a:p>
        </p:txBody>
      </p:sp>
    </p:spTree>
    <p:extLst>
      <p:ext uri="{BB962C8B-B14F-4D97-AF65-F5344CB8AC3E}">
        <p14:creationId xmlns:p14="http://schemas.microsoft.com/office/powerpoint/2010/main" val="4894271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our table created, we are now ready to populate it with data. There are several options available to us; for example, we could insert each row by hand via the SQL shell using INSERT commands. This is a time-consuming process, however, so we will load a block of prepared data from a file.</a:t>
            </a:r>
          </a:p>
          <a:p>
            <a:endParaRPr lang="en-GB" baseline="0" dirty="0" smtClean="0"/>
          </a:p>
          <a:p>
            <a:r>
              <a:rPr lang="en-GB" baseline="0" dirty="0" smtClean="0"/>
              <a:t>Once the data has loaded, we can issue a SELECT command to view the contents of the table.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195</a:t>
            </a:fld>
            <a:endParaRPr lang="en-GB" dirty="0"/>
          </a:p>
        </p:txBody>
      </p:sp>
    </p:spTree>
    <p:extLst>
      <p:ext uri="{BB962C8B-B14F-4D97-AF65-F5344CB8AC3E}">
        <p14:creationId xmlns:p14="http://schemas.microsoft.com/office/powerpoint/2010/main" val="6738837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previous SELECT</a:t>
            </a:r>
            <a:r>
              <a:rPr lang="en-GB" baseline="0" dirty="0" smtClean="0"/>
              <a:t> command allowed us to view the entire contents of the table. This is helpful, but it would be far more useful to be able to refine our query to return specific rows. We can use the WHERE clause with the SELECT command to apply a filter to our selection. Much like when we write our Python expressions, we provide a field, and operator and a condition to match – in this case, “location = ‘London’”. This will return all rows where the “location” field contains an exact match for the supplied string.</a:t>
            </a:r>
          </a:p>
          <a:p>
            <a:endParaRPr lang="en-GB" baseline="0" dirty="0" smtClean="0"/>
          </a:p>
          <a:p>
            <a:r>
              <a:rPr lang="en-GB" baseline="0" dirty="0" smtClean="0"/>
              <a:t>Similarly, we can use the WHERE clause with an UPDATE command to selectively change records. The declared change – “age = 25” – will be applied to all records that match the WHERE clause.</a:t>
            </a:r>
          </a:p>
          <a:p>
            <a:endParaRPr lang="en-GB" baseline="0" dirty="0" smtClean="0"/>
          </a:p>
          <a:p>
            <a:r>
              <a:rPr lang="en-GB" baseline="0" dirty="0" smtClean="0"/>
              <a:t>Once we have issued our command and received a report from the server, we can issue another SELECT command to inspect our record and verify that the change has been made.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196</a:t>
            </a:fld>
            <a:endParaRPr lang="en-GB" dirty="0"/>
          </a:p>
        </p:txBody>
      </p:sp>
    </p:spTree>
    <p:extLst>
      <p:ext uri="{BB962C8B-B14F-4D97-AF65-F5344CB8AC3E}">
        <p14:creationId xmlns:p14="http://schemas.microsoft.com/office/powerpoint/2010/main" val="19934216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Deleting records</a:t>
            </a:r>
            <a:r>
              <a:rPr lang="en-GB" baseline="0" dirty="0" smtClean="0"/>
              <a:t> from the database is as simple as updating them; we simply issue a DELETE command with a corresponding WHERE clause to selectively remove records, and we can once again query with SELECT to confirm our changes.</a:t>
            </a:r>
          </a:p>
          <a:p>
            <a:endParaRPr lang="en-GB" baseline="0" dirty="0" smtClean="0"/>
          </a:p>
          <a:p>
            <a:r>
              <a:rPr lang="en-GB" baseline="0" dirty="0" smtClean="0"/>
              <a:t>If we wish to delete the contents of the entire table, we can </a:t>
            </a:r>
            <a:r>
              <a:rPr lang="en-GB" b="1" baseline="0" dirty="0" smtClean="0"/>
              <a:t>DELETE FROM persons;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197</a:t>
            </a:fld>
            <a:endParaRPr lang="en-GB" dirty="0"/>
          </a:p>
        </p:txBody>
      </p:sp>
    </p:spTree>
    <p:extLst>
      <p:ext uri="{BB962C8B-B14F-4D97-AF65-F5344CB8AC3E}">
        <p14:creationId xmlns:p14="http://schemas.microsoft.com/office/powerpoint/2010/main" val="301608359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we insert</a:t>
            </a:r>
            <a:r>
              <a:rPr lang="en-GB" baseline="0" dirty="0" smtClean="0"/>
              <a:t> a row into the database by hand using the INSERT command. When </a:t>
            </a:r>
            <a:r>
              <a:rPr lang="en-GB" baseline="0" dirty="0" err="1" smtClean="0"/>
              <a:t>INSERTing</a:t>
            </a:r>
            <a:r>
              <a:rPr lang="en-GB" baseline="0" dirty="0" smtClean="0"/>
              <a:t> rows, we must supply values for all the non-</a:t>
            </a:r>
            <a:r>
              <a:rPr lang="en-GB" baseline="0" dirty="0" err="1" smtClean="0"/>
              <a:t>nullable</a:t>
            </a:r>
            <a:r>
              <a:rPr lang="en-GB" baseline="0" dirty="0" smtClean="0"/>
              <a:t> fields in the table. Some fields, such as id fields, may be configured as </a:t>
            </a:r>
            <a:r>
              <a:rPr lang="en-GB" i="1" baseline="0" dirty="0" err="1" smtClean="0"/>
              <a:t>autonumber</a:t>
            </a:r>
            <a:r>
              <a:rPr lang="en-GB" i="0" baseline="0" dirty="0" smtClean="0"/>
              <a:t> fields – this means that when a new row is inserted into the table, the SQL server provides sequential values for that column, which can be derived from a seed value if required.</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198</a:t>
            </a:fld>
            <a:endParaRPr lang="en-GB" dirty="0"/>
          </a:p>
        </p:txBody>
      </p:sp>
    </p:spTree>
    <p:extLst>
      <p:ext uri="{BB962C8B-B14F-4D97-AF65-F5344CB8AC3E}">
        <p14:creationId xmlns:p14="http://schemas.microsoft.com/office/powerpoint/2010/main" val="2335250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great for outputting a fixed</a:t>
            </a:r>
            <a:r>
              <a:rPr lang="en-GB" baseline="0" dirty="0" smtClean="0"/>
              <a:t> message, but it’s not at all flexible. In order to make our program more useful, we are going to store a </a:t>
            </a:r>
            <a:r>
              <a:rPr lang="en-GB" i="1" baseline="0" dirty="0" smtClean="0"/>
              <a:t>value</a:t>
            </a:r>
            <a:r>
              <a:rPr lang="en-GB" i="0" baseline="0" dirty="0" smtClean="0"/>
              <a:t> in a </a:t>
            </a:r>
            <a:r>
              <a:rPr lang="en-GB" i="1" baseline="0" dirty="0" smtClean="0"/>
              <a:t>variable</a:t>
            </a:r>
            <a:r>
              <a:rPr lang="en-GB" i="0" baseline="0" dirty="0" smtClean="0"/>
              <a:t> and then output it. In Python, we can create a variable at any time simply by thinking of a name and assigning a value. This is called </a:t>
            </a:r>
            <a:r>
              <a:rPr lang="en-GB" i="1" baseline="0" dirty="0" smtClean="0"/>
              <a:t>variable declaration</a:t>
            </a:r>
            <a:r>
              <a:rPr lang="en-GB" i="0" baseline="0" dirty="0" smtClean="0"/>
              <a:t>. We will look at variables in more detail later.</a:t>
            </a:r>
          </a:p>
          <a:p>
            <a:endParaRPr lang="en-GB" i="0" baseline="0" dirty="0" smtClean="0"/>
          </a:p>
          <a:p>
            <a:r>
              <a:rPr lang="en-GB" i="0" baseline="0" dirty="0" smtClean="0"/>
              <a:t>On line two of our program, we add the contents of our variable to our </a:t>
            </a:r>
            <a:r>
              <a:rPr lang="en-GB" i="0" baseline="0" dirty="0" err="1" smtClean="0"/>
              <a:t>preset</a:t>
            </a:r>
            <a:r>
              <a:rPr lang="en-GB" i="0" baseline="0" dirty="0" smtClean="0"/>
              <a:t> word – we call a text value enclosed in quotes a </a:t>
            </a:r>
            <a:r>
              <a:rPr lang="en-GB" i="1" baseline="0" dirty="0" smtClean="0"/>
              <a:t>string</a:t>
            </a:r>
            <a:r>
              <a:rPr lang="en-GB" i="0" baseline="0" dirty="0" smtClean="0"/>
              <a:t> – and output it. It might seem nonsensical to “add” two pieces to text together, but this is a perfectly legitimate and normal operation in Python and many other languages. The interpreter or compiler does not care </a:t>
            </a:r>
            <a:r>
              <a:rPr lang="en-GB" i="1" baseline="0" dirty="0" smtClean="0"/>
              <a:t>what</a:t>
            </a:r>
            <a:r>
              <a:rPr lang="en-GB" i="0" baseline="0" dirty="0" smtClean="0"/>
              <a:t> the values are – they could be “apples” and “fish” and the program would work just the same – provided they are </a:t>
            </a:r>
            <a:r>
              <a:rPr lang="en-GB" i="1" baseline="0" dirty="0" smtClean="0"/>
              <a:t>compatible types</a:t>
            </a:r>
            <a:r>
              <a:rPr lang="en-GB" i="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21</a:t>
            </a:fld>
            <a:endParaRPr lang="en-GB" dirty="0"/>
          </a:p>
        </p:txBody>
      </p:sp>
    </p:spTree>
    <p:extLst>
      <p:ext uri="{BB962C8B-B14F-4D97-AF65-F5344CB8AC3E}">
        <p14:creationId xmlns:p14="http://schemas.microsoft.com/office/powerpoint/2010/main" val="4511325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199</a:t>
            </a:fld>
            <a:endParaRPr lang="en-GB" dirty="0">
              <a:solidFill>
                <a:prstClr val="black"/>
              </a:solidFill>
            </a:endParaRPr>
          </a:p>
        </p:txBody>
      </p:sp>
    </p:spTree>
    <p:extLst>
      <p:ext uri="{BB962C8B-B14F-4D97-AF65-F5344CB8AC3E}">
        <p14:creationId xmlns:p14="http://schemas.microsoft.com/office/powerpoint/2010/main" val="1794040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exercise,</a:t>
            </a:r>
            <a:r>
              <a:rPr lang="en-GB" baseline="0" dirty="0" smtClean="0"/>
              <a:t> we use the SQL commands we have just examined to populate a table and perform some queries.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200</a:t>
            </a:fld>
            <a:endParaRPr lang="en-GB" dirty="0"/>
          </a:p>
        </p:txBody>
      </p:sp>
    </p:spTree>
    <p:extLst>
      <p:ext uri="{BB962C8B-B14F-4D97-AF65-F5344CB8AC3E}">
        <p14:creationId xmlns:p14="http://schemas.microsoft.com/office/powerpoint/2010/main" val="366226383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database we created for</a:t>
            </a:r>
            <a:r>
              <a:rPr lang="en-GB" baseline="0" dirty="0" smtClean="0"/>
              <a:t> our examples, we create a new table. We must remember to supply field names and data types appropriate to the data we wish to store.</a:t>
            </a:r>
          </a:p>
          <a:p>
            <a:r>
              <a:rPr lang="en-GB" baseline="0" dirty="0" smtClean="0"/>
              <a:t>We then insert our rows into the table; here we have used both single and multi value inserts to demonstrate the syntax.</a:t>
            </a:r>
          </a:p>
          <a:p>
            <a:endParaRPr lang="en-GB" baseline="0" dirty="0" smtClean="0"/>
          </a:p>
          <a:p>
            <a:r>
              <a:rPr lang="en-GB" baseline="0" dirty="0" smtClean="0"/>
              <a:t>We then issue SELECT statements to retrieve the rows we are interested in, followed by a DELETE statement to remove rows. In each case, we have supplied a WHERE clause to filter the set of records we wish to operate 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201</a:t>
            </a:fld>
            <a:endParaRPr lang="en-GB" dirty="0"/>
          </a:p>
        </p:txBody>
      </p:sp>
    </p:spTree>
    <p:extLst>
      <p:ext uri="{BB962C8B-B14F-4D97-AF65-F5344CB8AC3E}">
        <p14:creationId xmlns:p14="http://schemas.microsoft.com/office/powerpoint/2010/main" val="34827392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202</a:t>
            </a:fld>
            <a:endParaRPr lang="en-GB" dirty="0">
              <a:solidFill>
                <a:prstClr val="black"/>
              </a:solidFill>
            </a:endParaRPr>
          </a:p>
        </p:txBody>
      </p:sp>
    </p:spTree>
    <p:extLst>
      <p:ext uri="{BB962C8B-B14F-4D97-AF65-F5344CB8AC3E}">
        <p14:creationId xmlns:p14="http://schemas.microsoft.com/office/powerpoint/2010/main" val="41814365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dirty="0" smtClean="0"/>
              <a:t>What</a:t>
            </a:r>
            <a:r>
              <a:rPr lang="en-US" b="1" i="1" baseline="0" dirty="0" smtClean="0"/>
              <a:t> is Lua?</a:t>
            </a:r>
          </a:p>
          <a:p>
            <a:pPr marL="0" indent="0">
              <a:buNone/>
            </a:pPr>
            <a:endParaRPr lang="en-US" b="1" i="1" dirty="0" smtClean="0"/>
          </a:p>
          <a:p>
            <a:pPr marL="0" indent="0">
              <a:buNone/>
            </a:pPr>
            <a:r>
              <a:rPr lang="en-US" i="1" dirty="0" smtClean="0"/>
              <a:t>“Lua is a powerful, fast, lightweight, embeddable scripting language.</a:t>
            </a:r>
          </a:p>
          <a:p>
            <a:pPr marL="0" indent="0">
              <a:buNone/>
            </a:pPr>
            <a:endParaRPr lang="en-US" i="1" dirty="0" smtClean="0"/>
          </a:p>
          <a:p>
            <a:pPr marL="0" indent="0">
              <a:buNone/>
            </a:pPr>
            <a:r>
              <a:rPr lang="en-US" i="1" dirty="0" smtClean="0"/>
              <a:t>Lua 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 </a:t>
            </a:r>
            <a:r>
              <a:rPr lang="en-US" dirty="0" smtClean="0"/>
              <a:t>– lua.org</a:t>
            </a:r>
            <a:endParaRPr lang="en-GB" dirty="0" smtClean="0"/>
          </a:p>
          <a:p>
            <a:endParaRPr lang="en-GB" dirty="0" smtClean="0"/>
          </a:p>
          <a:p>
            <a:r>
              <a:rPr lang="en-GB" dirty="0" smtClean="0"/>
              <a:t>We</a:t>
            </a:r>
            <a:r>
              <a:rPr lang="en-GB" baseline="0" dirty="0" smtClean="0"/>
              <a:t> will be using </a:t>
            </a:r>
            <a:r>
              <a:rPr lang="en-GB" baseline="0" dirty="0" err="1" smtClean="0"/>
              <a:t>lua</a:t>
            </a:r>
            <a:r>
              <a:rPr lang="en-GB" baseline="0" dirty="0" smtClean="0"/>
              <a:t> throughout this module to demonstrate the key skills required to continue learning new and different languages.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203</a:t>
            </a:fld>
            <a:endParaRPr lang="en-GB" dirty="0">
              <a:solidFill>
                <a:prstClr val="black"/>
              </a:solidFill>
            </a:endParaRPr>
          </a:p>
        </p:txBody>
      </p:sp>
    </p:spTree>
    <p:extLst>
      <p:ext uri="{BB962C8B-B14F-4D97-AF65-F5344CB8AC3E}">
        <p14:creationId xmlns:p14="http://schemas.microsoft.com/office/powerpoint/2010/main" val="727633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Lua vs Python</a:t>
            </a:r>
          </a:p>
          <a:p>
            <a:endParaRPr lang="en-GB" b="0" dirty="0" smtClean="0"/>
          </a:p>
          <a:p>
            <a:r>
              <a:rPr lang="en-GB" dirty="0" smtClean="0"/>
              <a:t>While</a:t>
            </a:r>
            <a:r>
              <a:rPr lang="en-GB" baseline="0" dirty="0" smtClean="0"/>
              <a:t> Lua is fundamentally a completely different language to Python, we can still draw many comparisons to what we have already achieved through using Python.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204</a:t>
            </a:fld>
            <a:endParaRPr lang="en-GB" dirty="0">
              <a:solidFill>
                <a:prstClr val="black"/>
              </a:solidFill>
            </a:endParaRPr>
          </a:p>
        </p:txBody>
      </p:sp>
    </p:spTree>
    <p:extLst>
      <p:ext uri="{BB962C8B-B14F-4D97-AF65-F5344CB8AC3E}">
        <p14:creationId xmlns:p14="http://schemas.microsoft.com/office/powerpoint/2010/main" val="8064493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Why Lua?</a:t>
            </a:r>
          </a:p>
          <a:p>
            <a:endParaRPr lang="en-GB" b="0" dirty="0" smtClean="0"/>
          </a:p>
          <a:p>
            <a:r>
              <a:rPr lang="en-GB" b="0" dirty="0" smtClean="0"/>
              <a:t>Lua</a:t>
            </a:r>
            <a:r>
              <a:rPr lang="en-GB" b="0" baseline="0" dirty="0" smtClean="0"/>
              <a:t> is a lightweight but powerful language which can be used for everything form basic day-to-day scripting through to complex mathematical and scientific challenges.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205</a:t>
            </a:fld>
            <a:endParaRPr lang="en-GB" dirty="0">
              <a:solidFill>
                <a:prstClr val="black"/>
              </a:solidFill>
            </a:endParaRPr>
          </a:p>
        </p:txBody>
      </p:sp>
    </p:spTree>
    <p:extLst>
      <p:ext uri="{BB962C8B-B14F-4D97-AF65-F5344CB8AC3E}">
        <p14:creationId xmlns:p14="http://schemas.microsoft.com/office/powerpoint/2010/main" val="6530465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207</a:t>
            </a:fld>
            <a:endParaRPr lang="en-GB" dirty="0">
              <a:solidFill>
                <a:prstClr val="black"/>
              </a:solidFill>
            </a:endParaRPr>
          </a:p>
        </p:txBody>
      </p:sp>
    </p:spTree>
    <p:extLst>
      <p:ext uri="{BB962C8B-B14F-4D97-AF65-F5344CB8AC3E}">
        <p14:creationId xmlns:p14="http://schemas.microsoft.com/office/powerpoint/2010/main" val="28987734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https://i.ytimg.com/vi/yeaqD8E4oRI/maxresdefault.jpg - far cry]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208</a:t>
            </a:fld>
            <a:endParaRPr lang="en-GB" dirty="0">
              <a:solidFill>
                <a:prstClr val="black"/>
              </a:solidFill>
            </a:endParaRPr>
          </a:p>
        </p:txBody>
      </p:sp>
    </p:spTree>
    <p:extLst>
      <p:ext uri="{BB962C8B-B14F-4D97-AF65-F5344CB8AC3E}">
        <p14:creationId xmlns:p14="http://schemas.microsoft.com/office/powerpoint/2010/main" val="15587282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p>
          <a:p>
            <a:endParaRPr lang="en-GB" baseline="0" dirty="0" smtClean="0"/>
          </a:p>
          <a:p>
            <a:r>
              <a:rPr lang="en-GB" b="1" baseline="0" dirty="0" smtClean="0"/>
              <a:t>Where else is Lua?</a:t>
            </a:r>
          </a:p>
          <a:p>
            <a:r>
              <a:rPr lang="en-GB" b="0" baseline="0" dirty="0" smtClean="0"/>
              <a:t>Lua is used everywhere! It is used in many gaming engines and even in space shuttles.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209</a:t>
            </a:fld>
            <a:endParaRPr lang="en-GB" dirty="0">
              <a:solidFill>
                <a:prstClr val="black"/>
              </a:solidFill>
            </a:endParaRPr>
          </a:p>
        </p:txBody>
      </p:sp>
    </p:spTree>
    <p:extLst>
      <p:ext uri="{BB962C8B-B14F-4D97-AF65-F5344CB8AC3E}">
        <p14:creationId xmlns:p14="http://schemas.microsoft.com/office/powerpoint/2010/main" val="864278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previous example, we “added” two</a:t>
            </a:r>
            <a:r>
              <a:rPr lang="en-GB" baseline="0" dirty="0" smtClean="0"/>
              <a:t> </a:t>
            </a:r>
            <a:r>
              <a:rPr lang="en-GB" i="0" baseline="0" dirty="0" smtClean="0"/>
              <a:t>string values together for output. Here we create another variable and add that on to the end of the string. We can add as many variables as we wish together provided the values are all of the same type.</a:t>
            </a:r>
          </a:p>
          <a:p>
            <a:endParaRPr lang="en-GB" i="0" baseline="0" dirty="0" smtClean="0"/>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22</a:t>
            </a:fld>
            <a:endParaRPr lang="en-GB" dirty="0"/>
          </a:p>
        </p:txBody>
      </p:sp>
    </p:spTree>
    <p:extLst>
      <p:ext uri="{BB962C8B-B14F-4D97-AF65-F5344CB8AC3E}">
        <p14:creationId xmlns:p14="http://schemas.microsoft.com/office/powerpoint/2010/main" val="26343997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Hello World</a:t>
            </a:r>
          </a:p>
          <a:p>
            <a:endParaRPr lang="en-GB"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Our hello wold</a:t>
            </a:r>
            <a:r>
              <a:rPr lang="en-GB" baseline="0" dirty="0" smtClean="0"/>
              <a:t> example doesn’t differ too much from Python. When we run our script, we have to remember to use the </a:t>
            </a:r>
            <a:r>
              <a:rPr lang="en-GB" baseline="0" dirty="0" err="1" smtClean="0"/>
              <a:t>lua</a:t>
            </a:r>
            <a:r>
              <a:rPr lang="en-GB" baseline="0" dirty="0" smtClean="0"/>
              <a:t> interpreter and not the python interpreter.</a:t>
            </a:r>
            <a:endParaRPr lang="en-GB" dirty="0" smtClean="0"/>
          </a:p>
          <a:p>
            <a:endParaRPr lang="en-GB"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210</a:t>
            </a:fld>
            <a:endParaRPr lang="en-GB" dirty="0">
              <a:solidFill>
                <a:prstClr val="black"/>
              </a:solidFill>
            </a:endParaRPr>
          </a:p>
        </p:txBody>
      </p:sp>
    </p:spTree>
    <p:extLst>
      <p:ext uri="{BB962C8B-B14F-4D97-AF65-F5344CB8AC3E}">
        <p14:creationId xmlns:p14="http://schemas.microsoft.com/office/powerpoint/2010/main" val="2574177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211</a:t>
            </a:fld>
            <a:endParaRPr lang="en-GB" dirty="0">
              <a:solidFill>
                <a:prstClr val="black"/>
              </a:solidFill>
            </a:endParaRPr>
          </a:p>
        </p:txBody>
      </p:sp>
    </p:spTree>
    <p:extLst>
      <p:ext uri="{BB962C8B-B14F-4D97-AF65-F5344CB8AC3E}">
        <p14:creationId xmlns:p14="http://schemas.microsoft.com/office/powerpoint/2010/main" val="42497191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expository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212</a:t>
            </a:fld>
            <a:endParaRPr lang="en-GB" dirty="0">
              <a:solidFill>
                <a:prstClr val="black"/>
              </a:solidFill>
            </a:endParaRPr>
          </a:p>
        </p:txBody>
      </p:sp>
    </p:spTree>
    <p:extLst>
      <p:ext uri="{BB962C8B-B14F-4D97-AF65-F5344CB8AC3E}">
        <p14:creationId xmlns:p14="http://schemas.microsoft.com/office/powerpoint/2010/main" val="10399442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and Variables</a:t>
            </a:r>
            <a:endParaRPr lang="en-GB" b="0" baseline="0" dirty="0" smtClean="0"/>
          </a:p>
          <a:p>
            <a:endParaRPr lang="en-GB" b="0" baseline="0" dirty="0" smtClean="0"/>
          </a:p>
          <a:p>
            <a:r>
              <a:rPr lang="en-GB" b="0" baseline="0" dirty="0" smtClean="0"/>
              <a:t>Lua has a small set of dynamically types variables available. Since they are dynamically typed, there is no requirement to specify the type of variable we require as one would have to in a language such a C or Java.</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213</a:t>
            </a:fld>
            <a:endParaRPr lang="en-GB" dirty="0">
              <a:solidFill>
                <a:prstClr val="black"/>
              </a:solidFill>
            </a:endParaRPr>
          </a:p>
        </p:txBody>
      </p:sp>
    </p:spTree>
    <p:extLst>
      <p:ext uri="{BB962C8B-B14F-4D97-AF65-F5344CB8AC3E}">
        <p14:creationId xmlns:p14="http://schemas.microsoft.com/office/powerpoint/2010/main" val="7975066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endParaRPr lang="en-GB" b="0" baseline="0" dirty="0" smtClean="0"/>
          </a:p>
          <a:p>
            <a:endParaRPr lang="en-GB" b="0" baseline="0" dirty="0" smtClean="0"/>
          </a:p>
          <a:p>
            <a:r>
              <a:rPr lang="en-GB" b="0" baseline="0" dirty="0" smtClean="0"/>
              <a:t>All </a:t>
            </a:r>
            <a:r>
              <a:rPr lang="en-GB" b="0" baseline="0" dirty="0" err="1" smtClean="0"/>
              <a:t>lua</a:t>
            </a:r>
            <a:r>
              <a:rPr lang="en-GB" b="0" baseline="0" dirty="0" smtClean="0"/>
              <a:t> variable are globally accessible by default. We can change this behaviour by prefixing our variables with the </a:t>
            </a:r>
            <a:r>
              <a:rPr lang="en-GB" b="1" baseline="0" dirty="0" smtClean="0"/>
              <a:t>local</a:t>
            </a:r>
            <a:r>
              <a:rPr lang="en-GB" b="0" baseline="0" dirty="0" smtClean="0"/>
              <a:t> command. The use of many global variables could have unintentional effects as we may overwrite variable names used elsewhere.</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214</a:t>
            </a:fld>
            <a:endParaRPr lang="en-GB" dirty="0">
              <a:solidFill>
                <a:prstClr val="black"/>
              </a:solidFill>
            </a:endParaRPr>
          </a:p>
        </p:txBody>
      </p:sp>
    </p:spTree>
    <p:extLst>
      <p:ext uri="{BB962C8B-B14F-4D97-AF65-F5344CB8AC3E}">
        <p14:creationId xmlns:p14="http://schemas.microsoft.com/office/powerpoint/2010/main" val="139552815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Reading Input</a:t>
            </a:r>
          </a:p>
          <a:p>
            <a:endParaRPr lang="en-GB" b="1" baseline="0" dirty="0" smtClean="0"/>
          </a:p>
          <a:p>
            <a:r>
              <a:rPr lang="en-GB" b="0" baseline="0" dirty="0" smtClean="0"/>
              <a:t>In Python we can use the </a:t>
            </a:r>
            <a:r>
              <a:rPr lang="en-GB" b="1" baseline="0" dirty="0" err="1" smtClean="0"/>
              <a:t>read_input</a:t>
            </a:r>
            <a:r>
              <a:rPr lang="en-GB" b="1" baseline="0" dirty="0" smtClean="0"/>
              <a:t>()</a:t>
            </a:r>
            <a:r>
              <a:rPr lang="en-GB" b="0" baseline="0" dirty="0" smtClean="0"/>
              <a:t> method to receive input from the standard in. Lua provides this functionality through the </a:t>
            </a:r>
            <a:r>
              <a:rPr lang="en-GB" b="1" baseline="0" dirty="0" err="1" smtClean="0"/>
              <a:t>io.read</a:t>
            </a:r>
            <a:r>
              <a:rPr lang="en-GB" b="1" baseline="0" dirty="0" smtClean="0"/>
              <a:t>()</a:t>
            </a:r>
            <a:r>
              <a:rPr lang="en-GB" b="0" baseline="0" dirty="0" smtClean="0"/>
              <a:t> method.</a:t>
            </a:r>
          </a:p>
          <a:p>
            <a:endParaRPr lang="en-GB"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215</a:t>
            </a:fld>
            <a:endParaRPr lang="en-GB" dirty="0">
              <a:solidFill>
                <a:prstClr val="black"/>
              </a:solidFill>
            </a:endParaRPr>
          </a:p>
        </p:txBody>
      </p:sp>
    </p:spTree>
    <p:extLst>
      <p:ext uri="{BB962C8B-B14F-4D97-AF65-F5344CB8AC3E}">
        <p14:creationId xmlns:p14="http://schemas.microsoft.com/office/powerpoint/2010/main" val="276372861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216</a:t>
            </a:fld>
            <a:endParaRPr lang="en-GB" dirty="0">
              <a:solidFill>
                <a:prstClr val="black"/>
              </a:solidFill>
            </a:endParaRPr>
          </a:p>
        </p:txBody>
      </p:sp>
    </p:spTree>
    <p:extLst>
      <p:ext uri="{BB962C8B-B14F-4D97-AF65-F5344CB8AC3E}">
        <p14:creationId xmlns:p14="http://schemas.microsoft.com/office/powerpoint/2010/main" val="211925698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b="1" dirty="0" smtClean="0"/>
          </a:p>
          <a:p>
            <a:r>
              <a:rPr lang="en-GB" b="0" dirty="0" smtClean="0"/>
              <a:t>Like</a:t>
            </a:r>
            <a:r>
              <a:rPr lang="en-GB" b="0" baseline="0" dirty="0" smtClean="0"/>
              <a:t> Python, strings are objects in Lua. The way we can use and interact with them does not differ in many ways to Python. In Python, we can use the </a:t>
            </a:r>
            <a:r>
              <a:rPr lang="en-GB" b="1" baseline="0" dirty="0" smtClean="0"/>
              <a:t>+ </a:t>
            </a:r>
            <a:r>
              <a:rPr lang="en-GB" b="0" baseline="0" dirty="0" smtClean="0"/>
              <a:t>(plus) character to concatenate two strings. In Lua we must use the </a:t>
            </a:r>
            <a:r>
              <a:rPr lang="en-GB" b="1" baseline="0" dirty="0" smtClean="0"/>
              <a:t>..</a:t>
            </a:r>
            <a:r>
              <a:rPr lang="en-GB" b="0" baseline="0" dirty="0" smtClean="0"/>
              <a:t> (dot dot) characters to achieve the same effect.</a:t>
            </a:r>
            <a:endParaRPr lang="en-GB" b="0" dirty="0" smtClean="0"/>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217</a:t>
            </a:fld>
            <a:endParaRPr lang="en-GB" dirty="0">
              <a:solidFill>
                <a:prstClr val="black"/>
              </a:solidFill>
            </a:endParaRPr>
          </a:p>
        </p:txBody>
      </p:sp>
    </p:spTree>
    <p:extLst>
      <p:ext uri="{BB962C8B-B14F-4D97-AF65-F5344CB8AC3E}">
        <p14:creationId xmlns:p14="http://schemas.microsoft.com/office/powerpoint/2010/main" val="140265288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If then else</a:t>
            </a:r>
          </a:p>
          <a:p>
            <a:endParaRPr lang="en-GB" b="1" dirty="0" smtClean="0"/>
          </a:p>
          <a:p>
            <a:r>
              <a:rPr lang="en-US" b="0" dirty="0" smtClean="0"/>
              <a:t>An if statement tests its condition and executes its then-part or its else-part accordingly. The else-part is optional. </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218</a:t>
            </a:fld>
            <a:endParaRPr lang="en-GB" dirty="0">
              <a:solidFill>
                <a:prstClr val="black"/>
              </a:solidFill>
            </a:endParaRPr>
          </a:p>
        </p:txBody>
      </p:sp>
    </p:spTree>
    <p:extLst>
      <p:ext uri="{BB962C8B-B14F-4D97-AF65-F5344CB8AC3E}">
        <p14:creationId xmlns:p14="http://schemas.microsoft.com/office/powerpoint/2010/main" val="6320988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219</a:t>
            </a:fld>
            <a:endParaRPr lang="en-GB" dirty="0">
              <a:solidFill>
                <a:prstClr val="black"/>
              </a:solidFill>
            </a:endParaRPr>
          </a:p>
        </p:txBody>
      </p:sp>
    </p:spTree>
    <p:extLst>
      <p:ext uri="{BB962C8B-B14F-4D97-AF65-F5344CB8AC3E}">
        <p14:creationId xmlns:p14="http://schemas.microsoft.com/office/powerpoint/2010/main" val="354087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correct</a:t>
            </a:r>
            <a:r>
              <a:rPr lang="en-GB" baseline="0" dirty="0" smtClean="0"/>
              <a:t> the error in the output of the previous example, we need to add a space to the string we are outputting. There are several ways we could do this; for example, we could simply add a space character between the two variables.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a:t>
            </a:fld>
            <a:endParaRPr lang="en-GB" dirty="0"/>
          </a:p>
        </p:txBody>
      </p:sp>
    </p:spTree>
    <p:extLst>
      <p:ext uri="{BB962C8B-B14F-4D97-AF65-F5344CB8AC3E}">
        <p14:creationId xmlns:p14="http://schemas.microsoft.com/office/powerpoint/2010/main" val="118321956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220</a:t>
            </a:fld>
            <a:endParaRPr lang="en-GB" dirty="0">
              <a:solidFill>
                <a:prstClr val="black"/>
              </a:solidFill>
            </a:endParaRPr>
          </a:p>
        </p:txBody>
      </p:sp>
    </p:spTree>
    <p:extLst>
      <p:ext uri="{BB962C8B-B14F-4D97-AF65-F5344CB8AC3E}">
        <p14:creationId xmlns:p14="http://schemas.microsoft.com/office/powerpoint/2010/main" val="353260982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for loop</a:t>
            </a:r>
            <a:endParaRPr lang="en-GB" b="0" dirty="0" smtClean="0"/>
          </a:p>
          <a:p>
            <a:endParaRPr lang="en-GB" b="0" dirty="0" smtClean="0"/>
          </a:p>
          <a:p>
            <a:r>
              <a:rPr lang="en-US" b="0" dirty="0" smtClean="0"/>
              <a:t>The for statement has two variants: the numeric for and the generic for. </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221</a:t>
            </a:fld>
            <a:endParaRPr lang="en-GB" dirty="0">
              <a:solidFill>
                <a:prstClr val="black"/>
              </a:solidFill>
            </a:endParaRPr>
          </a:p>
        </p:txBody>
      </p:sp>
    </p:spTree>
    <p:extLst>
      <p:ext uri="{BB962C8B-B14F-4D97-AF65-F5344CB8AC3E}">
        <p14:creationId xmlns:p14="http://schemas.microsoft.com/office/powerpoint/2010/main" val="243939149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222</a:t>
            </a:fld>
            <a:endParaRPr lang="en-GB" dirty="0">
              <a:solidFill>
                <a:prstClr val="black"/>
              </a:solidFill>
            </a:endParaRPr>
          </a:p>
        </p:txBody>
      </p:sp>
    </p:spTree>
    <p:extLst>
      <p:ext uri="{BB962C8B-B14F-4D97-AF65-F5344CB8AC3E}">
        <p14:creationId xmlns:p14="http://schemas.microsoft.com/office/powerpoint/2010/main" val="36885277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223</a:t>
            </a:fld>
            <a:endParaRPr lang="en-GB" dirty="0">
              <a:solidFill>
                <a:prstClr val="black"/>
              </a:solidFill>
            </a:endParaRPr>
          </a:p>
        </p:txBody>
      </p:sp>
    </p:spTree>
    <p:extLst>
      <p:ext uri="{BB962C8B-B14F-4D97-AF65-F5344CB8AC3E}">
        <p14:creationId xmlns:p14="http://schemas.microsoft.com/office/powerpoint/2010/main" val="177536195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224</a:t>
            </a:fld>
            <a:endParaRPr lang="en-GB" dirty="0">
              <a:solidFill>
                <a:prstClr val="black"/>
              </a:solidFill>
            </a:endParaRPr>
          </a:p>
        </p:txBody>
      </p:sp>
    </p:spTree>
    <p:extLst>
      <p:ext uri="{BB962C8B-B14F-4D97-AF65-F5344CB8AC3E}">
        <p14:creationId xmlns:p14="http://schemas.microsoft.com/office/powerpoint/2010/main" val="19115076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225</a:t>
            </a:fld>
            <a:endParaRPr lang="en-GB" dirty="0">
              <a:solidFill>
                <a:prstClr val="black"/>
              </a:solidFill>
            </a:endParaRPr>
          </a:p>
        </p:txBody>
      </p:sp>
    </p:spTree>
    <p:extLst>
      <p:ext uri="{BB962C8B-B14F-4D97-AF65-F5344CB8AC3E}">
        <p14:creationId xmlns:p14="http://schemas.microsoft.com/office/powerpoint/2010/main" val="413034983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227</a:t>
            </a:fld>
            <a:endParaRPr lang="en-GB" dirty="0"/>
          </a:p>
        </p:txBody>
      </p:sp>
    </p:spTree>
    <p:extLst>
      <p:ext uri="{BB962C8B-B14F-4D97-AF65-F5344CB8AC3E}">
        <p14:creationId xmlns:p14="http://schemas.microsoft.com/office/powerpoint/2010/main" val="64295655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stack is a commonly used data</a:t>
            </a:r>
            <a:r>
              <a:rPr lang="en-GB" baseline="0" dirty="0" smtClean="0"/>
              <a:t> structure in computing which acts as a collection of items. Data is placed on the stack via an operation known as a </a:t>
            </a:r>
            <a:r>
              <a:rPr lang="en-GB" i="1" baseline="0" dirty="0" smtClean="0"/>
              <a:t>push</a:t>
            </a:r>
            <a:r>
              <a:rPr lang="en-GB" i="0" baseline="0" dirty="0" smtClean="0"/>
              <a:t>, and then retrieved using a </a:t>
            </a:r>
            <a:r>
              <a:rPr lang="en-GB" i="1" baseline="0" dirty="0" smtClean="0"/>
              <a:t>pop</a:t>
            </a:r>
            <a:r>
              <a:rPr lang="en-GB" i="0" baseline="0" dirty="0" smtClean="0"/>
              <a:t> operation, which returns and removes the most recently added element. </a:t>
            </a:r>
          </a:p>
          <a:p>
            <a:endParaRPr lang="en-GB" i="0" baseline="0" dirty="0" smtClean="0"/>
          </a:p>
          <a:p>
            <a:r>
              <a:rPr lang="en-GB" i="0" baseline="0" dirty="0" smtClean="0"/>
              <a:t>A common use of stacks is as a means of accessing and allocating memory at the hardware level. A typical stack is a volatile area of memory with a fixed origin. A stack will start with size zero, and as items are added will grow in size. A </a:t>
            </a:r>
            <a:r>
              <a:rPr lang="en-GB" i="1" baseline="0" dirty="0" smtClean="0"/>
              <a:t>stack pointer</a:t>
            </a:r>
            <a:r>
              <a:rPr lang="en-GB" i="0" baseline="0" dirty="0" smtClean="0"/>
              <a:t> points to the last referenced location on the stack, or the origin when the stack is empty.</a:t>
            </a:r>
          </a:p>
          <a:p>
            <a:endParaRPr lang="en-GB" i="0" baseline="0" dirty="0" smtClean="0"/>
          </a:p>
          <a:p>
            <a:r>
              <a:rPr lang="en-GB" i="0" baseline="0" dirty="0" smtClean="0"/>
              <a:t>Stacks are usually employed to hold transient data such as application variables. The data will persist until the function that created them completes, then will be disposed. Stack memory is managed by the processor, and organized to ensure maximum efficiency.</a:t>
            </a:r>
          </a:p>
          <a:p>
            <a:endParaRPr lang="en-GB" i="0" baseline="0" dirty="0" smtClean="0"/>
          </a:p>
          <a:p>
            <a:r>
              <a:rPr lang="en-GB" i="0" baseline="0" dirty="0" smtClean="0"/>
              <a:t>It can be possible in some cases to exceed the amount of memory allocated to the stack; in this case, when attempting to push new items to the stack a </a:t>
            </a:r>
            <a:r>
              <a:rPr lang="en-GB" i="1" baseline="0" dirty="0" smtClean="0"/>
              <a:t>stack overflow</a:t>
            </a:r>
            <a:r>
              <a:rPr lang="en-GB" i="0" baseline="0" dirty="0" smtClean="0"/>
              <a:t> error will be received, indicating that the developer must either increase the available stack size or refactor their application to reduce memory consumption. </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228</a:t>
            </a:fld>
            <a:endParaRPr lang="en-GB" dirty="0"/>
          </a:p>
        </p:txBody>
      </p:sp>
    </p:spTree>
    <p:extLst>
      <p:ext uri="{BB962C8B-B14F-4D97-AF65-F5344CB8AC3E}">
        <p14:creationId xmlns:p14="http://schemas.microsoft.com/office/powerpoint/2010/main" val="3033074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main characteristic of stacks is their operation mode, in which we always retrieve the top item of the stack. We describe this as a </a:t>
            </a:r>
            <a:r>
              <a:rPr lang="en-GB" b="1" baseline="0" dirty="0" smtClean="0"/>
              <a:t>Last-In, First-Out</a:t>
            </a:r>
            <a:r>
              <a:rPr lang="en-GB" b="0" baseline="0" dirty="0" smtClean="0"/>
              <a:t> or </a:t>
            </a:r>
            <a:r>
              <a:rPr lang="en-GB" b="1" baseline="0" dirty="0" smtClean="0"/>
              <a:t>LIFO</a:t>
            </a:r>
            <a:r>
              <a:rPr lang="en-GB" b="0" baseline="0" dirty="0" smtClean="0"/>
              <a:t> structure. Alternatively, we might consider the queue, where we retrieve items beginning with the first item to enter the collection. We describe this as a </a:t>
            </a:r>
            <a:r>
              <a:rPr lang="en-GB" b="1" baseline="0" dirty="0" smtClean="0"/>
              <a:t>First-In, First-Out</a:t>
            </a:r>
            <a:r>
              <a:rPr lang="en-GB" b="0" baseline="0" dirty="0" smtClean="0"/>
              <a:t> or </a:t>
            </a:r>
            <a:r>
              <a:rPr lang="en-GB" b="1" baseline="0" dirty="0" smtClean="0"/>
              <a:t>FIFO</a:t>
            </a:r>
            <a:r>
              <a:rPr lang="en-GB" b="0" baseline="0" dirty="0" smtClean="0"/>
              <a:t> structure.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229</a:t>
            </a:fld>
            <a:endParaRPr lang="en-GB" dirty="0"/>
          </a:p>
        </p:txBody>
      </p:sp>
    </p:spTree>
    <p:extLst>
      <p:ext uri="{BB962C8B-B14F-4D97-AF65-F5344CB8AC3E}">
        <p14:creationId xmlns:p14="http://schemas.microsoft.com/office/powerpoint/2010/main" val="207527535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a:t>
            </a:r>
            <a:r>
              <a:rPr lang="en-GB" baseline="0" dirty="0" smtClean="0"/>
              <a:t> require memory for longer term storage – for example, when we run our application and need memory to contain it, space is allocated from a large pool of memory known as the </a:t>
            </a:r>
            <a:r>
              <a:rPr lang="en-GB" i="1" baseline="0" dirty="0" smtClean="0"/>
              <a:t>heap</a:t>
            </a:r>
            <a:r>
              <a:rPr lang="en-GB" i="0" baseline="0" dirty="0" smtClean="0"/>
              <a:t>. Memory is allocated in fixed size blocks. At any time, some areas of the heap are in use, while others are ‘free’.</a:t>
            </a:r>
          </a:p>
          <a:p>
            <a:endParaRPr lang="en-GB" i="0" baseline="0" dirty="0" smtClean="0"/>
          </a:p>
          <a:p>
            <a:r>
              <a:rPr lang="en-GB" i="0" baseline="0" dirty="0" smtClean="0"/>
              <a:t>Since memory is not automatically managed in the same way as the stack, the heap is slower, and as a consequence of block allocation it is possible for heap memory to become fragmented over time. We may also find that blocks of memory are not correctly released, reducing the amount of memory available to us. This is called a </a:t>
            </a:r>
            <a:r>
              <a:rPr lang="en-GB" i="1" baseline="0" dirty="0" smtClean="0"/>
              <a:t>memory leak</a:t>
            </a:r>
            <a:r>
              <a:rPr lang="en-GB" i="0" baseline="0" dirty="0" smtClean="0"/>
              <a:t>. If memory leaks are not identified and corrected, they can have a significant impact, especially on long-running programs.</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230</a:t>
            </a:fld>
            <a:endParaRPr lang="en-GB" dirty="0"/>
          </a:p>
        </p:txBody>
      </p:sp>
    </p:spTree>
    <p:extLst>
      <p:ext uri="{BB962C8B-B14F-4D97-AF65-F5344CB8AC3E}">
        <p14:creationId xmlns:p14="http://schemas.microsoft.com/office/powerpoint/2010/main" val="159901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a:t>
            </a:fld>
            <a:endParaRPr lang="en-GB" dirty="0"/>
          </a:p>
        </p:txBody>
      </p:sp>
    </p:spTree>
    <p:extLst>
      <p:ext uri="{BB962C8B-B14F-4D97-AF65-F5344CB8AC3E}">
        <p14:creationId xmlns:p14="http://schemas.microsoft.com/office/powerpoint/2010/main" val="1588820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 the end of the value in our first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a:t>
            </a:fld>
            <a:endParaRPr lang="en-GB" dirty="0"/>
          </a:p>
        </p:txBody>
      </p:sp>
    </p:spTree>
    <p:extLst>
      <p:ext uri="{BB962C8B-B14F-4D97-AF65-F5344CB8AC3E}">
        <p14:creationId xmlns:p14="http://schemas.microsoft.com/office/powerpoint/2010/main" val="3656530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231</a:t>
            </a:fld>
            <a:endParaRPr lang="en-GB" dirty="0"/>
          </a:p>
        </p:txBody>
      </p:sp>
    </p:spTree>
    <p:extLst>
      <p:ext uri="{BB962C8B-B14F-4D97-AF65-F5344CB8AC3E}">
        <p14:creationId xmlns:p14="http://schemas.microsoft.com/office/powerpoint/2010/main" val="36168701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we may need to work</a:t>
            </a:r>
            <a:r>
              <a:rPr lang="en-US" baseline="0" dirty="0" smtClean="0"/>
              <a:t> on larger, more complex projects, or as part of a wider software development team. Producing complex software systems to a high degree of quality - especially when working collaboratively, or with applications linking multiple systems - requires organization to ensure that the project meets requirements, is designed appropriately and is delivered in a timely fashion at the expected level of quality. The </a:t>
            </a:r>
            <a:r>
              <a:rPr lang="en-US" b="0" i="1" baseline="0" dirty="0" smtClean="0"/>
              <a:t>Software Development Lifecycle</a:t>
            </a:r>
            <a:r>
              <a:rPr lang="en-US" b="0" i="0" baseline="0" dirty="0" smtClean="0"/>
              <a:t> – or </a:t>
            </a:r>
            <a:r>
              <a:rPr lang="en-US" b="0" i="1" baseline="0" dirty="0" smtClean="0"/>
              <a:t>SDLC</a:t>
            </a:r>
            <a:r>
              <a:rPr lang="en-US" b="0" i="0" baseline="0" dirty="0" smtClean="0"/>
              <a:t> – is the term given to the process of planning, designing, implementing, testing and deploying a software system.</a:t>
            </a:r>
          </a:p>
          <a:p>
            <a:endParaRPr lang="en-US" b="0" i="0" baseline="0" dirty="0" smtClean="0"/>
          </a:p>
          <a:p>
            <a:r>
              <a:rPr lang="en-US" b="0" i="0" baseline="0" dirty="0" smtClean="0"/>
              <a:t>Over the years numerous different SDLC approaches have emerged to address the various factors affecting software development. Differing approaches are tailored to emphasize elements of the development process – for example, to minimize risk, or to increase team responsiveness to changing customer demands.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232</a:t>
            </a:fld>
            <a:endParaRPr lang="en-GB" dirty="0"/>
          </a:p>
        </p:txBody>
      </p:sp>
    </p:spTree>
    <p:extLst>
      <p:ext uri="{BB962C8B-B14F-4D97-AF65-F5344CB8AC3E}">
        <p14:creationId xmlns:p14="http://schemas.microsoft.com/office/powerpoint/2010/main" val="9393131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Waterfall model is probably</a:t>
            </a:r>
            <a:r>
              <a:rPr lang="en-GB" baseline="0" dirty="0" smtClean="0"/>
              <a:t> the oldest most well-known SDLC model. Application development is split into distinct linear phases, each of which must be completed before the next phase can commence, with a specific testing phase the beings once development has been completed. Phases generally include Requirements Gathering, Design, Construction, Testing, Debugging, Deployment and Maintenance.</a:t>
            </a:r>
          </a:p>
          <a:p>
            <a:endParaRPr lang="en-GB" baseline="0" dirty="0" smtClean="0"/>
          </a:p>
          <a:p>
            <a:r>
              <a:rPr lang="en-GB" baseline="0" dirty="0" smtClean="0"/>
              <a:t>Waterfall is a very simple model to use, and due to the rigid and sequential nature of the process can be easier to manage than more iterative or dynamic models.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233</a:t>
            </a:fld>
            <a:endParaRPr lang="en-GB" dirty="0"/>
          </a:p>
        </p:txBody>
      </p:sp>
    </p:spTree>
    <p:extLst>
      <p:ext uri="{BB962C8B-B14F-4D97-AF65-F5344CB8AC3E}">
        <p14:creationId xmlns:p14="http://schemas.microsoft.com/office/powerpoint/2010/main" val="18099843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Waterfall method can work well with smaller projects, or projects that have fixed deliverables. Once testing has begun, it can be difficult to return to an earlier phase to change or redesign processes. Additionally, since no working software is produced until later in the lifecycle, testing can only commence once development is completed, potentially leading to costly refactoring work if significant design flaws are discovered.</a:t>
            </a:r>
          </a:p>
          <a:p>
            <a:endParaRPr lang="en-GB" baseline="0" dirty="0" smtClean="0"/>
          </a:p>
          <a:p>
            <a:r>
              <a:rPr lang="en-GB" baseline="0" dirty="0" smtClean="0"/>
              <a:t>Due to the late arrival of the testing cycle, and the inevitability of changing user requirements, the project can be subject to a high degree of risk and uncertainty, especially when large amounts of remedial work are required.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234</a:t>
            </a:fld>
            <a:endParaRPr lang="en-GB" dirty="0"/>
          </a:p>
        </p:txBody>
      </p:sp>
    </p:spTree>
    <p:extLst>
      <p:ext uri="{BB962C8B-B14F-4D97-AF65-F5344CB8AC3E}">
        <p14:creationId xmlns:p14="http://schemas.microsoft.com/office/powerpoint/2010/main" val="110308223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Fountain model is similar to the Waterfall model in that development</a:t>
            </a:r>
            <a:r>
              <a:rPr lang="en-GB" baseline="0" dirty="0" smtClean="0"/>
              <a:t> is split into distinct phases. It differs from Waterfall, however, in that some phases are permitted to overlap and behave iteratively – that is, feed results back into each other and repeated until complete. For example, consider a Fountain model consisting of the following phases:  Requirements, Analysis, Design, Implementation, Integration, Deployment, and Maintenance.</a:t>
            </a:r>
          </a:p>
          <a:p>
            <a:endParaRPr lang="en-GB" baseline="0" dirty="0" smtClean="0"/>
          </a:p>
          <a:p>
            <a:r>
              <a:rPr lang="en-GB" baseline="0" dirty="0" smtClean="0"/>
              <a:t>The initial Requirements and Analysis phases can be conducted in parallel, since analysis of the project requirements may have an impact on achievable objectives. Once those stages are complete, development can progress to the Design, Implementation and Integration phases which, again, can be conducted in parallel since each phase may have an impact on preceding or successive phases. Finally, the Deployments and Maintenance phases can progress, once again acting in parallel as the application enters production mode.</a:t>
            </a:r>
          </a:p>
          <a:p>
            <a:endParaRPr lang="en-GB" baseline="0" dirty="0" smtClean="0"/>
          </a:p>
          <a:p>
            <a:r>
              <a:rPr lang="en-GB" baseline="0" dirty="0" smtClean="0"/>
              <a:t>Fountain is largely considered an improvement over the Waterfall method due to the parallelism of phases and the ability to iterate parallel phases until completion. This means that the model can be more responsive than Waterfall, and once it reaches the Integration or Testing phases can more closely match the project requirements since the code is implemented and implemented in the same phase set.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235</a:t>
            </a:fld>
            <a:endParaRPr lang="en-GB" dirty="0"/>
          </a:p>
        </p:txBody>
      </p:sp>
    </p:spTree>
    <p:extLst>
      <p:ext uri="{BB962C8B-B14F-4D97-AF65-F5344CB8AC3E}">
        <p14:creationId xmlns:p14="http://schemas.microsoft.com/office/powerpoint/2010/main" val="9235032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Owing more</a:t>
            </a:r>
            <a:r>
              <a:rPr lang="en-GB" baseline="0" dirty="0" smtClean="0"/>
              <a:t> to the Fountain model than Waterfall due to its iteration of key phases, the Spiral model is heavily driven by project risk analysis informing choices made regarding lifecycle phases. </a:t>
            </a:r>
          </a:p>
          <a:p>
            <a:endParaRPr lang="en-GB" baseline="0" dirty="0" smtClean="0"/>
          </a:p>
          <a:p>
            <a:r>
              <a:rPr lang="en-GB" baseline="0" dirty="0" smtClean="0"/>
              <a:t>Regardless of the fine details of project phases, four basic activities should occur during each cycle of the process model:</a:t>
            </a:r>
          </a:p>
          <a:p>
            <a:pPr marL="628650" lvl="1" indent="-171450">
              <a:buFont typeface="Arial" panose="020B0604020202020204" pitchFamily="34" charset="0"/>
              <a:buChar char="•"/>
            </a:pPr>
            <a:r>
              <a:rPr lang="en-GB" baseline="0" dirty="0" smtClean="0"/>
              <a:t>Consider the deliverable objectives for all success-critical stakeholders</a:t>
            </a:r>
          </a:p>
          <a:p>
            <a:pPr marL="628650" lvl="1" indent="-171450">
              <a:buFont typeface="Arial" panose="020B0604020202020204" pitchFamily="34" charset="0"/>
              <a:buChar char="•"/>
            </a:pPr>
            <a:r>
              <a:rPr lang="en-GB" baseline="0" dirty="0" smtClean="0"/>
              <a:t>Identify and evaluate alternative strategies for achieving deliverable objectives</a:t>
            </a:r>
          </a:p>
          <a:p>
            <a:pPr marL="628650" lvl="1" indent="-171450">
              <a:buFont typeface="Arial" panose="020B0604020202020204" pitchFamily="34" charset="0"/>
              <a:buChar char="•"/>
            </a:pPr>
            <a:r>
              <a:rPr lang="en-GB" baseline="0" dirty="0" smtClean="0"/>
              <a:t>Identify and resolve risks arising from the chosen approach</a:t>
            </a:r>
          </a:p>
          <a:p>
            <a:pPr marL="628650" lvl="1" indent="-171450">
              <a:buFont typeface="Arial" panose="020B0604020202020204" pitchFamily="34" charset="0"/>
              <a:buChar char="•"/>
            </a:pPr>
            <a:r>
              <a:rPr lang="en-GB" baseline="0" dirty="0" smtClean="0"/>
              <a:t>Obtain commitment from all success-critical stakeholders, including commitment to pursue the next cycle</a:t>
            </a:r>
          </a:p>
          <a:p>
            <a:pPr marL="628650" lvl="1" indent="-171450">
              <a:buFont typeface="Arial" panose="020B0604020202020204" pitchFamily="34" charset="0"/>
              <a:buChar char="•"/>
            </a:pPr>
            <a:endParaRPr lang="en-GB" baseline="0" dirty="0" smtClean="0"/>
          </a:p>
          <a:p>
            <a:pPr marL="0" lvl="0" indent="0">
              <a:buFont typeface="Arial" panose="020B0604020202020204" pitchFamily="34" charset="0"/>
              <a:buNone/>
            </a:pPr>
            <a:r>
              <a:rPr lang="en-GB" dirty="0" smtClean="0"/>
              <a:t>For each</a:t>
            </a:r>
            <a:r>
              <a:rPr lang="en-GB" baseline="0" dirty="0" smtClean="0"/>
              <a:t> activity, the team must determine the effort and detail required to achieve the objectives while minimizing risk. Each cycle should be evaluated against milestones to determine whether the project is complete, </a:t>
            </a:r>
            <a:r>
              <a:rPr lang="en-GB" baseline="0" dirty="0" err="1" smtClean="0"/>
              <a:t>shouldbe</a:t>
            </a:r>
            <a:r>
              <a:rPr lang="en-GB" baseline="0" dirty="0" smtClean="0"/>
              <a:t> abandoned, or another cycle should be committed to.</a:t>
            </a:r>
          </a:p>
          <a:p>
            <a:pPr marL="0" lv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236</a:t>
            </a:fld>
            <a:endParaRPr lang="en-GB" dirty="0"/>
          </a:p>
        </p:txBody>
      </p:sp>
    </p:spTree>
    <p:extLst>
      <p:ext uri="{BB962C8B-B14F-4D97-AF65-F5344CB8AC3E}">
        <p14:creationId xmlns:p14="http://schemas.microsoft.com/office/powerpoint/2010/main" val="106784300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Spiral method works well for large or complex projects, and due to the iterative,</a:t>
            </a:r>
            <a:r>
              <a:rPr lang="en-GB" baseline="0" dirty="0" smtClean="0"/>
              <a:t> cyclic nature of the process can produce testable software early in the lifecycle. The process can be costly, however, since the number of cycles required to produce a completed product can be difficult to predict. </a:t>
            </a:r>
          </a:p>
          <a:p>
            <a:endParaRPr lang="en-GB" baseline="0" dirty="0" smtClean="0"/>
          </a:p>
          <a:p>
            <a:r>
              <a:rPr lang="en-GB" baseline="0" dirty="0" smtClean="0"/>
              <a:t>This process depends heavily upon accurate and inclusive risk analysis, and can prove inhibitory to smaller projects due to the increased management overhead from the documentation and risk analysis in intermediate stages.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237</a:t>
            </a:fld>
            <a:endParaRPr lang="en-GB" dirty="0"/>
          </a:p>
        </p:txBody>
      </p:sp>
    </p:spTree>
    <p:extLst>
      <p:ext uri="{BB962C8B-B14F-4D97-AF65-F5344CB8AC3E}">
        <p14:creationId xmlns:p14="http://schemas.microsoft.com/office/powerpoint/2010/main" val="4000871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software development seeks to </a:t>
            </a:r>
            <a:r>
              <a:rPr lang="en-GB" baseline="0" dirty="0" smtClean="0"/>
              <a:t>produce software which evolves through collaboration between cross-functional self-organizing teams, business units and customers. Development teams work in short, iterative cycles called </a:t>
            </a:r>
            <a:r>
              <a:rPr lang="en-GB" i="1" baseline="0" dirty="0" smtClean="0"/>
              <a:t>sprints</a:t>
            </a:r>
            <a:r>
              <a:rPr lang="en-GB" i="0" baseline="0" dirty="0" smtClean="0"/>
              <a:t> that typically last between one and four weeks, and aims to produce a working product for demonstration to stakeholders. This minimizes overall risk and allows the team to quickly adapt to changing requirements.</a:t>
            </a:r>
          </a:p>
          <a:p>
            <a:endParaRPr lang="en-GB" i="0" baseline="0" dirty="0" smtClean="0"/>
          </a:p>
          <a:p>
            <a:r>
              <a:rPr lang="en-GB" i="0" baseline="0" dirty="0" smtClean="0"/>
              <a:t>The teams should be capable of working in all areas – planning, design, coding, testing and deployment – and consider working software as the primary measure of progress. Feedback processes provide a means for the team to self-analyse and introduce changes to improve quality.</a:t>
            </a:r>
          </a:p>
          <a:p>
            <a:endParaRPr lang="en-GB" i="0" baseline="0" dirty="0" smtClean="0"/>
          </a:p>
          <a:p>
            <a:r>
              <a:rPr lang="en-GB" i="0" baseline="0" dirty="0" smtClean="0"/>
              <a:t>The close interaction between stakeholders and ability to rapidly adoption of change create customer satisfaction, especially when requested improvements are seen to be implemented quickly.</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238</a:t>
            </a:fld>
            <a:endParaRPr lang="en-GB" dirty="0"/>
          </a:p>
        </p:txBody>
      </p:sp>
    </p:spTree>
    <p:extLst>
      <p:ext uri="{BB962C8B-B14F-4D97-AF65-F5344CB8AC3E}">
        <p14:creationId xmlns:p14="http://schemas.microsoft.com/office/powerpoint/2010/main" val="27993342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development practices are</a:t>
            </a:r>
            <a:r>
              <a:rPr lang="en-GB" baseline="0" dirty="0" smtClean="0"/>
              <a:t> popular with developers because they allow us to work collaboratively and self-determine. The team is considered to be competent to make decisions affecting the software, which in turn makes them more autonomous and less reliant on management interaction. An experienced agile team can be left to work with needing to be provided with continuous direction.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239</a:t>
            </a:fld>
            <a:endParaRPr lang="en-GB" dirty="0"/>
          </a:p>
        </p:txBody>
      </p:sp>
    </p:spTree>
    <p:extLst>
      <p:ext uri="{BB962C8B-B14F-4D97-AF65-F5344CB8AC3E}">
        <p14:creationId xmlns:p14="http://schemas.microsoft.com/office/powerpoint/2010/main" val="41596889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drawbacks</a:t>
            </a:r>
            <a:r>
              <a:rPr lang="en-GB" baseline="0" dirty="0" smtClean="0"/>
              <a:t> to the agile approach. It can be difficult to determine the effort required to produce larger deliverables, which can lead to the team accepting too much work in a sprint. When lacking sufficient overall project design, it is easy to allow direction to slip. It is also heavily reliant upon business support, so when this is not present or not adequately represented, teams can face resistance and difficulties from business unit, adding to the overall risk that the project may fail.</a:t>
            </a:r>
          </a:p>
          <a:p>
            <a:endParaRPr lang="en-GB" baseline="0" dirty="0" smtClean="0"/>
          </a:p>
          <a:p>
            <a:r>
              <a:rPr lang="en-GB" baseline="0" dirty="0" smtClean="0"/>
              <a:t>Agile can also be hard for new programmers, or programmers new to agile, due to the reliance upon the teams expertise and ability to self manage. It can take some time for newcomers to understand their role in the team.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240</a:t>
            </a:fld>
            <a:endParaRPr lang="en-GB" dirty="0"/>
          </a:p>
        </p:txBody>
      </p:sp>
    </p:spTree>
    <p:extLst>
      <p:ext uri="{BB962C8B-B14F-4D97-AF65-F5344CB8AC3E}">
        <p14:creationId xmlns:p14="http://schemas.microsoft.com/office/powerpoint/2010/main" val="1558692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a:t>
            </a:r>
            <a:r>
              <a:rPr lang="en-GB" baseline="0" dirty="0" smtClean="0"/>
              <a:t> the beginning of </a:t>
            </a:r>
            <a:r>
              <a:rPr lang="en-GB" dirty="0" smtClean="0"/>
              <a:t>the value in </a:t>
            </a:r>
            <a:r>
              <a:rPr lang="en-GB" baseline="0" dirty="0" smtClean="0"/>
              <a:t>our second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a:t>
            </a:fld>
            <a:endParaRPr lang="en-GB" dirty="0"/>
          </a:p>
        </p:txBody>
      </p:sp>
    </p:spTree>
    <p:extLst>
      <p:ext uri="{BB962C8B-B14F-4D97-AF65-F5344CB8AC3E}">
        <p14:creationId xmlns:p14="http://schemas.microsoft.com/office/powerpoint/2010/main" val="34224483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241</a:t>
            </a:fld>
            <a:endParaRPr lang="en-GB" dirty="0"/>
          </a:p>
        </p:txBody>
      </p:sp>
    </p:spTree>
    <p:extLst>
      <p:ext uri="{BB962C8B-B14F-4D97-AF65-F5344CB8AC3E}">
        <p14:creationId xmlns:p14="http://schemas.microsoft.com/office/powerpoint/2010/main" val="46188464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should all be aware of the importance</a:t>
            </a:r>
            <a:r>
              <a:rPr lang="en-GB" baseline="0" dirty="0" smtClean="0"/>
              <a:t> of backing up our data. Normal backup techniques are fine when we are concerned with ordinary user data, however when we are considering our application source code, we have slightly different requirements from our backup solution.</a:t>
            </a:r>
          </a:p>
          <a:p>
            <a:endParaRPr lang="en-GB" baseline="0" dirty="0" smtClean="0"/>
          </a:p>
          <a:p>
            <a:r>
              <a:rPr lang="en-GB" baseline="0" dirty="0" smtClean="0"/>
              <a:t>An important part of maintaining application source code – or </a:t>
            </a:r>
            <a:r>
              <a:rPr lang="en-GB" i="1" baseline="0" dirty="0" smtClean="0"/>
              <a:t>codebase</a:t>
            </a:r>
            <a:r>
              <a:rPr lang="en-GB" i="0" baseline="0" dirty="0" smtClean="0"/>
              <a:t> – is change management. Sometimes, we may wish to revert to an earlier version of the code, or we may wish to determine when or why a change was introduced. We could achieve this through our normal backup techniques, although trying to track individual changes – especially when they may be months distant – would be extremely laborious. We are also likely to have more than one developer working on the same code, or working in the same area, and we must be able to manage competing changes to the same files – we call this </a:t>
            </a:r>
            <a:r>
              <a:rPr lang="en-GB" i="1" baseline="0" dirty="0" smtClean="0"/>
              <a:t>merging</a:t>
            </a:r>
            <a:r>
              <a:rPr lang="en-GB" i="0" baseline="0" dirty="0" smtClean="0"/>
              <a:t>.</a:t>
            </a:r>
          </a:p>
          <a:p>
            <a:endParaRPr lang="en-GB" i="0" baseline="0" dirty="0" smtClean="0"/>
          </a:p>
          <a:p>
            <a:r>
              <a:rPr lang="en-GB" i="0" baseline="0" dirty="0" smtClean="0"/>
              <a:t>In order to fulfil these needs, we use specialized software called </a:t>
            </a:r>
            <a:r>
              <a:rPr lang="en-GB" i="1" baseline="0" dirty="0" smtClean="0"/>
              <a:t>Version Control Software</a:t>
            </a:r>
            <a:r>
              <a:rPr lang="en-GB" i="0" baseline="0" dirty="0" smtClean="0"/>
              <a:t> or </a:t>
            </a:r>
            <a:r>
              <a:rPr lang="en-GB" i="1" baseline="0" dirty="0" smtClean="0"/>
              <a:t>VCS</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242</a:t>
            </a:fld>
            <a:endParaRPr lang="en-GB" dirty="0"/>
          </a:p>
        </p:txBody>
      </p:sp>
    </p:spTree>
    <p:extLst>
      <p:ext uri="{BB962C8B-B14F-4D97-AF65-F5344CB8AC3E}">
        <p14:creationId xmlns:p14="http://schemas.microsoft.com/office/powerpoint/2010/main" val="3079478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many developers</a:t>
            </a:r>
            <a:r>
              <a:rPr lang="en-GB" baseline="0" dirty="0" smtClean="0"/>
              <a:t> are working together on the same files, we must have some means of determining which order the changes should be applied, or if there are conflicting changes to the same lines of code. This is called </a:t>
            </a:r>
            <a:r>
              <a:rPr lang="en-GB" i="1" baseline="0" dirty="0" smtClean="0"/>
              <a:t>merging</a:t>
            </a:r>
            <a:r>
              <a:rPr lang="en-GB" i="0" baseline="0" dirty="0" smtClean="0"/>
              <a:t>, and a key feature of any VCS is the ability to manage merges of different versions of the same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243</a:t>
            </a:fld>
            <a:endParaRPr lang="en-GB" dirty="0"/>
          </a:p>
        </p:txBody>
      </p:sp>
    </p:spTree>
    <p:extLst>
      <p:ext uri="{BB962C8B-B14F-4D97-AF65-F5344CB8AC3E}">
        <p14:creationId xmlns:p14="http://schemas.microsoft.com/office/powerpoint/2010/main" val="17078560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There are a few different VCS applications available, the most popular being Concurrent Versions System (CVS), Subversion (SVN), Mercurial (Hg) and Git. They can be downloaded and configured into local, private code repositories, or we can use one of the various cloud-based VCS providers such as </a:t>
            </a:r>
            <a:r>
              <a:rPr lang="en-GB" i="0" baseline="0" dirty="0" err="1" smtClean="0"/>
              <a:t>Github</a:t>
            </a:r>
            <a:r>
              <a:rPr lang="en-GB" i="0" baseline="0" dirty="0" smtClean="0"/>
              <a:t>, </a:t>
            </a:r>
            <a:r>
              <a:rPr lang="en-GB" i="0" baseline="0" dirty="0" err="1" smtClean="0"/>
              <a:t>Bitbucket</a:t>
            </a:r>
            <a:r>
              <a:rPr lang="en-GB" i="0" baseline="0" dirty="0" smtClean="0"/>
              <a:t> or </a:t>
            </a:r>
            <a:r>
              <a:rPr lang="en-GB" i="0" baseline="0" dirty="0" err="1" smtClean="0"/>
              <a:t>CloudForge</a:t>
            </a:r>
            <a:r>
              <a:rPr lang="en-GB"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244</a:t>
            </a:fld>
            <a:endParaRPr lang="en-GB" dirty="0"/>
          </a:p>
        </p:txBody>
      </p:sp>
    </p:spTree>
    <p:extLst>
      <p:ext uri="{BB962C8B-B14F-4D97-AF65-F5344CB8AC3E}">
        <p14:creationId xmlns:p14="http://schemas.microsoft.com/office/powerpoint/2010/main" val="22364519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important areas to consider</a:t>
            </a:r>
            <a:r>
              <a:rPr lang="en-GB" baseline="0" dirty="0" smtClean="0"/>
              <a:t> when working with other developers, and one which is frequently overlooked, is communication. If we wish to work collaboratively, especially when we are working as a team on the same area of functionality, frequent short progress reports from each member team are invaluable for maintaining visibility of progress on deliverables and potential blocks and impediments to progress.</a:t>
            </a:r>
          </a:p>
          <a:p>
            <a:endParaRPr lang="en-GB" baseline="0" dirty="0" smtClean="0"/>
          </a:p>
          <a:p>
            <a:r>
              <a:rPr lang="en-GB" baseline="0" dirty="0" smtClean="0"/>
              <a:t>We must also remember to communicate frequently and clearly with those responsible for testing our application. Testers will be evaluating our work against the project requirements so we must ensure that when design has changed, it is reflected in our project documentation and communicated clearly to testers so that all members of the team are operating from the same set of requirements.</a:t>
            </a:r>
          </a:p>
          <a:p>
            <a:endParaRPr lang="en-GB" baseline="0" dirty="0" smtClean="0"/>
          </a:p>
          <a:p>
            <a:r>
              <a:rPr lang="en-GB" baseline="0" dirty="0" smtClean="0"/>
              <a:t>In all our communications we must remember that application development is a technical discipline that does not reward ambiguity. Clear, concise and accurate communication will go a long way toward ensuring the success of our application.</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245</a:t>
            </a:fld>
            <a:endParaRPr lang="en-GB" dirty="0"/>
          </a:p>
        </p:txBody>
      </p:sp>
    </p:spTree>
    <p:extLst>
      <p:ext uri="{BB962C8B-B14F-4D97-AF65-F5344CB8AC3E}">
        <p14:creationId xmlns:p14="http://schemas.microsoft.com/office/powerpoint/2010/main" val="292011045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developing</a:t>
            </a:r>
            <a:r>
              <a:rPr lang="en-GB" baseline="0" dirty="0" smtClean="0"/>
              <a:t> a new application or piece of functionality, before we write any code, our most important first step is to produce a design from which to work. Every team member should have a clear understanding of what is required, and the approach the team intends to take. For larger pieces of work, we should take advantage of opportunities to compartmentalize the functionality into logical units. This allows us to separate the work over several process cycles if necessary.</a:t>
            </a:r>
          </a:p>
          <a:p>
            <a:endParaRPr lang="en-GB" baseline="0" dirty="0" smtClean="0"/>
          </a:p>
          <a:p>
            <a:r>
              <a:rPr lang="en-GB" baseline="0" dirty="0" smtClean="0"/>
              <a:t>When our work involves complex data models, or many objects that interact, it is often beneficial to create a visual representation such as a diagram on a whiteboard. This allows everyone to modify the design or to discuss finer points with a clear visual to work from. It is often difficult to modify data models later on so it is desirable to ensure that they are correct and representative of the requirements before coding starts.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246</a:t>
            </a:fld>
            <a:endParaRPr lang="en-GB" dirty="0"/>
          </a:p>
        </p:txBody>
      </p:sp>
    </p:spTree>
    <p:extLst>
      <p:ext uri="{BB962C8B-B14F-4D97-AF65-F5344CB8AC3E}">
        <p14:creationId xmlns:p14="http://schemas.microsoft.com/office/powerpoint/2010/main" val="37651109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Application</a:t>
            </a:r>
            <a:r>
              <a:rPr lang="en-GB" baseline="0" dirty="0" smtClean="0"/>
              <a:t> design can be as simple as a few lines on a whiteboard displaying key concepts, or process descriptions. We can further refine these designs as needed, or change them as appropriate. Provided the whole team understands and can refer to the basic design, appropriate solutions can evolve out of other collaborative tools such as pair programming.</a:t>
            </a:r>
          </a:p>
          <a:p>
            <a:endParaRPr lang="en-GB" baseline="0" dirty="0" smtClean="0"/>
          </a:p>
          <a:p>
            <a:r>
              <a:rPr lang="en-GB" baseline="0" dirty="0" smtClean="0"/>
              <a:t>We should try to avoid writing code such as the example on the right. It would be very difficult for anyone to modify this code without spending a lot of time trying to understand it. A few well placed comments and better variable naming would make fixing any problems or adding new features much easier.</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247</a:t>
            </a:fld>
            <a:endParaRPr lang="en-GB" dirty="0"/>
          </a:p>
        </p:txBody>
      </p:sp>
    </p:spTree>
    <p:extLst>
      <p:ext uri="{BB962C8B-B14F-4D97-AF65-F5344CB8AC3E}">
        <p14:creationId xmlns:p14="http://schemas.microsoft.com/office/powerpoint/2010/main" val="361951846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248</a:t>
            </a:fld>
            <a:endParaRPr lang="en-GB" dirty="0"/>
          </a:p>
        </p:txBody>
      </p:sp>
    </p:spTree>
    <p:extLst>
      <p:ext uri="{BB962C8B-B14F-4D97-AF65-F5344CB8AC3E}">
        <p14:creationId xmlns:p14="http://schemas.microsoft.com/office/powerpoint/2010/main" val="136326822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important when working as part of a team that each member has visibility of the code, and is able to easily</a:t>
            </a:r>
            <a:r>
              <a:rPr lang="en-GB" baseline="0" dirty="0" smtClean="0"/>
              <a:t> read and understand what has been written. We can produce and adhere to coding standards documentation so that every team member can see how code and comments should be formatted, variable and function naming conventions, and so on. We must also ensure that we commit our code to VCS often so that we are all operating from the same version of the code and can minimize merge conflicts that might arise.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249</a:t>
            </a:fld>
            <a:endParaRPr lang="en-GB" dirty="0"/>
          </a:p>
        </p:txBody>
      </p:sp>
    </p:spTree>
    <p:extLst>
      <p:ext uri="{BB962C8B-B14F-4D97-AF65-F5344CB8AC3E}">
        <p14:creationId xmlns:p14="http://schemas.microsoft.com/office/powerpoint/2010/main" val="63326569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function we can see the author</a:t>
            </a:r>
            <a:r>
              <a:rPr lang="en-GB" baseline="0" dirty="0" smtClean="0"/>
              <a:t> has given no thought to the maintainability of the code. The variables are poorly named, as is the function, and there are no comments to inform us as to the intended purpose of the code.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250</a:t>
            </a:fld>
            <a:endParaRPr lang="en-GB" dirty="0"/>
          </a:p>
        </p:txBody>
      </p:sp>
    </p:spTree>
    <p:extLst>
      <p:ext uri="{BB962C8B-B14F-4D97-AF65-F5344CB8AC3E}">
        <p14:creationId xmlns:p14="http://schemas.microsoft.com/office/powerpoint/2010/main" val="334660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provides us with many way</a:t>
            </a:r>
            <a:r>
              <a:rPr lang="en-GB" baseline="0" dirty="0" smtClean="0"/>
              <a:t>s to achieve the same result.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a:t>
            </a:fld>
            <a:endParaRPr lang="en-GB" dirty="0"/>
          </a:p>
        </p:txBody>
      </p:sp>
    </p:spTree>
    <p:extLst>
      <p:ext uri="{BB962C8B-B14F-4D97-AF65-F5344CB8AC3E}">
        <p14:creationId xmlns:p14="http://schemas.microsoft.com/office/powerpoint/2010/main" val="384468606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 we</a:t>
            </a:r>
            <a:r>
              <a:rPr lang="en-GB" b="0" baseline="0" dirty="0" smtClean="0"/>
              <a:t> see the same code we examined in the previous slide. With plentiful commenting and informative variable and function names, the intended purpose becomes much clearer.</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251</a:t>
            </a:fld>
            <a:endParaRPr lang="en-GB" dirty="0"/>
          </a:p>
        </p:txBody>
      </p:sp>
    </p:spTree>
    <p:extLst>
      <p:ext uri="{BB962C8B-B14F-4D97-AF65-F5344CB8AC3E}">
        <p14:creationId xmlns:p14="http://schemas.microsoft.com/office/powerpoint/2010/main" val="220671885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253</a:t>
            </a:fld>
            <a:endParaRPr lang="en-GB" dirty="0"/>
          </a:p>
        </p:txBody>
      </p:sp>
    </p:spTree>
    <p:extLst>
      <p:ext uri="{BB962C8B-B14F-4D97-AF65-F5344CB8AC3E}">
        <p14:creationId xmlns:p14="http://schemas.microsoft.com/office/powerpoint/2010/main" val="2769542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are consistent in the code</a:t>
            </a:r>
            <a:r>
              <a:rPr lang="en-GB" baseline="0" dirty="0" smtClean="0"/>
              <a:t> we write, and adhere to our coding standards and best practices, we will create code that is easy to read and understand, secure, well designed, and can be maintained by any member of the team. </a:t>
            </a:r>
          </a:p>
          <a:p>
            <a:endParaRPr lang="en-GB" baseline="0" dirty="0" smtClean="0"/>
          </a:p>
          <a:p>
            <a:r>
              <a:rPr lang="en-GB" baseline="0" dirty="0" smtClean="0"/>
              <a:t>We should strive to keep our code simple and elegant. It may be intellectually satisfying to reduce a complex algorithm to a single line, but often this merely serves to make the job of the developer that comes after us more difficult. We must remember that the more complex our code becomes, the harder it is to correct and refactor when required.</a:t>
            </a:r>
          </a:p>
          <a:p>
            <a:endParaRPr lang="en-GB" baseline="0" dirty="0" smtClean="0"/>
          </a:p>
          <a:p>
            <a:r>
              <a:rPr lang="en-GB" baseline="0" dirty="0" smtClean="0"/>
              <a:t>Global variables in our code, that can be accessed and modified by external processes, can cause unintended consequences and should be avoided. If we need to provide data to external classes we should use </a:t>
            </a:r>
            <a:r>
              <a:rPr lang="en-GB" i="1" baseline="0" dirty="0" err="1" smtClean="0"/>
              <a:t>accessor</a:t>
            </a:r>
            <a:r>
              <a:rPr lang="en-GB" i="0" baseline="0" dirty="0" smtClean="0"/>
              <a:t> and </a:t>
            </a:r>
            <a:r>
              <a:rPr lang="en-GB" i="1" baseline="0" dirty="0" err="1" smtClean="0"/>
              <a:t>mutator</a:t>
            </a:r>
            <a:r>
              <a:rPr lang="en-GB" i="0" baseline="0" dirty="0" smtClean="0"/>
              <a:t> methods so that we can mediate access to our variables and prevent errors introduced from outside.</a:t>
            </a:r>
          </a:p>
          <a:p>
            <a:endParaRPr lang="en-GB" i="0" baseline="0" dirty="0" smtClean="0"/>
          </a:p>
          <a:p>
            <a:r>
              <a:rPr lang="en-GB" i="0" baseline="0" dirty="0" smtClean="0"/>
              <a:t>We should avoid the use of “magic numbers” – arbitrary values provided to a method. If we need to supply such values in our code, we should instead use descriptively named immutable constants so that other developers will understand what we have done.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254</a:t>
            </a:fld>
            <a:endParaRPr lang="en-GB" dirty="0"/>
          </a:p>
        </p:txBody>
      </p:sp>
    </p:spTree>
    <p:extLst>
      <p:ext uri="{BB962C8B-B14F-4D97-AF65-F5344CB8AC3E}">
        <p14:creationId xmlns:p14="http://schemas.microsoft.com/office/powerpoint/2010/main" val="22201010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 will</a:t>
            </a:r>
            <a:r>
              <a:rPr lang="en-GB" baseline="0" dirty="0" smtClean="0"/>
              <a:t> need to provide parameters to our code such as URLs to other resources, API keys or database connection details. We should avoid entering these directly into our code – </a:t>
            </a:r>
            <a:r>
              <a:rPr lang="en-GB" i="1" baseline="0" dirty="0" smtClean="0"/>
              <a:t>hard-coding</a:t>
            </a:r>
            <a:r>
              <a:rPr lang="en-GB" i="0" baseline="0" dirty="0" smtClean="0"/>
              <a:t> – and instead supply them through configuration files or some other means. This allows us to write code than be run anywhere, rather than just in the one specific environment we have coded for.</a:t>
            </a:r>
          </a:p>
          <a:p>
            <a:endParaRPr lang="en-GB" i="0" baseline="0" dirty="0" smtClean="0"/>
          </a:p>
          <a:p>
            <a:r>
              <a:rPr lang="en-GB" dirty="0" smtClean="0"/>
              <a:t>There</a:t>
            </a:r>
            <a:r>
              <a:rPr lang="en-GB" baseline="0" dirty="0" smtClean="0"/>
              <a:t> may be times when we find ourselves copying a piece of code to re-use elsewhere. At this point, we need to write a function instead.</a:t>
            </a:r>
          </a:p>
          <a:p>
            <a:endParaRPr lang="en-GB" baseline="0" dirty="0" smtClean="0"/>
          </a:p>
          <a:p>
            <a:r>
              <a:rPr lang="en-GB" baseline="0" dirty="0" smtClean="0"/>
              <a:t>We should always try to provide error messages that will help a user or system administrator diagnose and correct a problem. We should remember, though, that if we are overzealous with our error reporting we may expose internal information about our system that could be of use to a malicious user.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255</a:t>
            </a:fld>
            <a:endParaRPr lang="en-GB" dirty="0"/>
          </a:p>
        </p:txBody>
      </p:sp>
    </p:spTree>
    <p:extLst>
      <p:ext uri="{BB962C8B-B14F-4D97-AF65-F5344CB8AC3E}">
        <p14:creationId xmlns:p14="http://schemas.microsoft.com/office/powerpoint/2010/main" val="358878884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are working</a:t>
            </a:r>
            <a:r>
              <a:rPr lang="en-GB" baseline="0" dirty="0" smtClean="0"/>
              <a:t> on a difficult piece of code, or fixing a bug in a problem area, we must remember that rewriting the code is always an option. Sometimes, the best choice is to just throw it away and start afresh.</a:t>
            </a:r>
          </a:p>
          <a:p>
            <a:endParaRPr lang="en-GB" baseline="0" dirty="0" smtClean="0"/>
          </a:p>
          <a:p>
            <a:r>
              <a:rPr lang="en-GB" baseline="0" dirty="0" smtClean="0"/>
              <a:t>The sooner and more often we test our code, the more bugs we will find while still in development. Every bug we correct while we are writing our code is one less bug our testers will have to find.</a:t>
            </a:r>
          </a:p>
          <a:p>
            <a:endParaRPr lang="en-GB" baseline="0" dirty="0" smtClean="0"/>
          </a:p>
          <a:p>
            <a:r>
              <a:rPr lang="en-GB" baseline="0" dirty="0" smtClean="0"/>
              <a:t>It is often very tempting, when faced with a new problem, to dive in and start coding immediately. While this can work when rapidly prototyping, often we are better advised to sit back and spend some time thinking first. Having a clear picture of what we are trying to achieve before we start will help us write more focused and effective code.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256</a:t>
            </a:fld>
            <a:endParaRPr lang="en-GB" dirty="0"/>
          </a:p>
        </p:txBody>
      </p:sp>
    </p:spTree>
    <p:extLst>
      <p:ext uri="{BB962C8B-B14F-4D97-AF65-F5344CB8AC3E}">
        <p14:creationId xmlns:p14="http://schemas.microsoft.com/office/powerpoint/2010/main" val="28622695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developing public facing applications, one of our primary concerns must be security. In this section, we discuss some of the principles of secure code development.</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257</a:t>
            </a:fld>
            <a:endParaRPr lang="en-GB" dirty="0"/>
          </a:p>
        </p:txBody>
      </p:sp>
    </p:spTree>
    <p:extLst>
      <p:ext uri="{BB962C8B-B14F-4D97-AF65-F5344CB8AC3E}">
        <p14:creationId xmlns:p14="http://schemas.microsoft.com/office/powerpoint/2010/main" val="32719047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Security Policies</a:t>
            </a:r>
          </a:p>
          <a:p>
            <a:endParaRPr lang="en-GB" b="1" dirty="0" smtClean="0"/>
          </a:p>
          <a:p>
            <a:r>
              <a:rPr lang="en-GB" dirty="0" smtClean="0"/>
              <a:t>It</a:t>
            </a:r>
            <a:r>
              <a:rPr lang="en-GB" baseline="0" dirty="0" smtClean="0"/>
              <a:t> is extremely difficult to retrofit a new or different security model to an existing application. If we determine our security approach early in our design process, we can ‘bake’ it in at all levels without the need for difficult, costly and time-consuming refactoring work later. If we put security at the heart of our application, it fosters ongoing awareness of security concerns throughout the application lifecycle.</a:t>
            </a:r>
          </a:p>
          <a:p>
            <a:endParaRPr lang="en-GB" baseline="0" dirty="0" smtClean="0"/>
          </a:p>
          <a:p>
            <a:r>
              <a:rPr lang="en-GB" b="1" baseline="0" smtClean="0"/>
              <a:t>Validate Input</a:t>
            </a:r>
          </a:p>
          <a:p>
            <a:endParaRPr lang="en-GB" b="1" baseline="0" dirty="0" smtClean="0"/>
          </a:p>
          <a:p>
            <a:r>
              <a:rPr lang="en-GB" baseline="0" dirty="0" smtClean="0"/>
              <a:t>We must also ensure that when we receive input from users, it has been sanitised to prevent any unwelcome or potentially damaging data from entering our system. We can validate our user data against expected inputs, both on the client and the server, we can encode URLs and escape output data to prevent Cross-Site Scripting attacks and format data intended for a database server to prevent SQL Injection attacks.</a:t>
            </a:r>
          </a:p>
        </p:txBody>
      </p:sp>
      <p:sp>
        <p:nvSpPr>
          <p:cNvPr id="4" name="Slide Number Placeholder 3"/>
          <p:cNvSpPr>
            <a:spLocks noGrp="1"/>
          </p:cNvSpPr>
          <p:nvPr>
            <p:ph type="sldNum" sz="quarter" idx="10"/>
          </p:nvPr>
        </p:nvSpPr>
        <p:spPr/>
        <p:txBody>
          <a:bodyPr/>
          <a:lstStyle/>
          <a:p>
            <a:fld id="{D2FD33D1-5F8B-45B7-9940-CBFFF9C06F51}" type="slidenum">
              <a:rPr lang="en-GB" smtClean="0"/>
              <a:t>258</a:t>
            </a:fld>
            <a:endParaRPr lang="en-GB" dirty="0"/>
          </a:p>
        </p:txBody>
      </p:sp>
    </p:spTree>
    <p:extLst>
      <p:ext uri="{BB962C8B-B14F-4D97-AF65-F5344CB8AC3E}">
        <p14:creationId xmlns:p14="http://schemas.microsoft.com/office/powerpoint/2010/main" val="2499189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Default Deny and the </a:t>
            </a:r>
            <a:r>
              <a:rPr lang="en-GB" b="1" baseline="0" dirty="0" smtClean="0"/>
              <a:t>Principle of Least Privilege</a:t>
            </a:r>
            <a:endParaRPr lang="en-GB" b="0" dirty="0" smtClean="0"/>
          </a:p>
          <a:p>
            <a:r>
              <a:rPr lang="en-GB" b="0" dirty="0" smtClean="0"/>
              <a:t>We</a:t>
            </a:r>
            <a:r>
              <a:rPr lang="en-GB" b="0" baseline="0" dirty="0" smtClean="0"/>
              <a:t> can choose to deny access to resources by default; this means that permission to access a protected resource must be explicitly granted, and for the minimum amount of time required to perform the task. This makes it much harder for an intruder to gain unauthorized access. When issuing permissions, we can also grant the minimum privilege required to complete the requested task; this reduces the risk of unauthorised access to a protected resource being gained by an attacker who has been issued with more privilege than they need.</a:t>
            </a:r>
          </a:p>
          <a:p>
            <a:endParaRPr lang="en-GB" b="0" baseline="0" dirty="0" smtClean="0"/>
          </a:p>
          <a:p>
            <a:r>
              <a:rPr lang="en-GB" b="1" baseline="0" dirty="0" smtClean="0"/>
              <a:t>Sanitize</a:t>
            </a:r>
          </a:p>
          <a:p>
            <a:r>
              <a:rPr lang="en-GB" b="0" baseline="0" dirty="0" smtClean="0"/>
              <a:t>Even though we make attempts to ensure that all data entering our system is clean, we should not assume that our processes are perfect, or that systems receiving our data have similarly robust security. By sanitizing data before it leaves our system, we seek to prevent unintentionally introducing hostile data into a remote system.</a:t>
            </a:r>
          </a:p>
          <a:p>
            <a:r>
              <a:rPr lang="en-GB" b="0" baseline="0" dirty="0" smtClean="0"/>
              <a:t> </a:t>
            </a:r>
          </a:p>
        </p:txBody>
      </p:sp>
      <p:sp>
        <p:nvSpPr>
          <p:cNvPr id="4" name="Slide Number Placeholder 3"/>
          <p:cNvSpPr>
            <a:spLocks noGrp="1"/>
          </p:cNvSpPr>
          <p:nvPr>
            <p:ph type="sldNum" sz="quarter" idx="10"/>
          </p:nvPr>
        </p:nvSpPr>
        <p:spPr/>
        <p:txBody>
          <a:bodyPr/>
          <a:lstStyle/>
          <a:p>
            <a:fld id="{D2FD33D1-5F8B-45B7-9940-CBFFF9C06F51}" type="slidenum">
              <a:rPr lang="en-GB" smtClean="0"/>
              <a:t>259</a:t>
            </a:fld>
            <a:endParaRPr lang="en-GB" dirty="0"/>
          </a:p>
        </p:txBody>
      </p:sp>
    </p:spTree>
    <p:extLst>
      <p:ext uri="{BB962C8B-B14F-4D97-AF65-F5344CB8AC3E}">
        <p14:creationId xmlns:p14="http://schemas.microsoft.com/office/powerpoint/2010/main" val="32482843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Defense</a:t>
            </a:r>
            <a:r>
              <a:rPr lang="en-GB" b="1" baseline="0" dirty="0" smtClean="0"/>
              <a:t> In Depth</a:t>
            </a:r>
            <a:endParaRPr lang="en-GB" b="0" baseline="0" dirty="0" smtClean="0"/>
          </a:p>
          <a:p>
            <a:r>
              <a:rPr lang="en-GB" b="0" baseline="0" dirty="0" smtClean="0"/>
              <a:t>We can provide multiple concentric layers of security around resources. This reduces the likelihood of intrusion by forcing an attacker to halt to pierce each successive layer, making it more likely that we will detect the intrusion and take steps to halt it, or deterring the less dedicated attacker.</a:t>
            </a:r>
          </a:p>
          <a:p>
            <a:endParaRPr lang="en-GB" b="0" baseline="0" dirty="0" smtClean="0"/>
          </a:p>
          <a:p>
            <a:r>
              <a:rPr lang="en-GB" b="1" baseline="0" dirty="0" smtClean="0"/>
              <a:t>Effective QA</a:t>
            </a:r>
            <a:endParaRPr lang="en-GB" b="0" baseline="0" dirty="0" smtClean="0"/>
          </a:p>
          <a:p>
            <a:r>
              <a:rPr lang="en-GB" b="0" baseline="0" dirty="0" smtClean="0"/>
              <a:t>In order to produce code to the required level of quality, we must take steps to ensure that QA requirements are clear and unambiguous. Our deliverables should be clearly defined and understood by all and we should be provided with instrumentation appropriate to the task. Our quality metrics should be relevant to our application, and well understood by development teams. We should provide testing environments that are representative of our production environments, and if possible we should ensure that our test data is representative of actual user data. This allows us to test in as close a replication to the production system as possible.</a:t>
            </a:r>
          </a:p>
          <a:p>
            <a:endParaRPr lang="en-GB" b="0" baseline="0" dirty="0" smtClean="0"/>
          </a:p>
          <a:p>
            <a:r>
              <a:rPr lang="en-GB" b="1" baseline="0" dirty="0" smtClean="0"/>
              <a:t>Secure Coding Standard</a:t>
            </a:r>
            <a:endParaRPr lang="en-GB" b="0" baseline="0" dirty="0" smtClean="0"/>
          </a:p>
          <a:p>
            <a:r>
              <a:rPr lang="en-GB" b="0" baseline="0" dirty="0" smtClean="0"/>
              <a:t>If we define and adopt a secure coding standard for our team, we can create processes to help developers create secure code. Tools such as code review – where new code is examined, discussed and evaluated by the developer and their team mates – or pair programming, where two developers work on code together, can be extremely valuable as they help developers learn from each other and maintain adherence to the defined standard.</a:t>
            </a:r>
          </a:p>
          <a:p>
            <a:r>
              <a:rPr lang="en-GB" b="0" baseline="0" dirty="0" smtClean="0"/>
              <a:t> </a:t>
            </a:r>
            <a:endParaRPr lang="en-GB" b="1" baseline="0" dirty="0" smtClean="0"/>
          </a:p>
          <a:p>
            <a:endParaRPr lang="en-GB" b="0" baseline="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260</a:t>
            </a:fld>
            <a:endParaRPr lang="en-GB" dirty="0"/>
          </a:p>
        </p:txBody>
      </p:sp>
    </p:spTree>
    <p:extLst>
      <p:ext uri="{BB962C8B-B14F-4D97-AF65-F5344CB8AC3E}">
        <p14:creationId xmlns:p14="http://schemas.microsoft.com/office/powerpoint/2010/main" val="407436398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Define Security Requirements</a:t>
            </a:r>
            <a:endParaRPr lang="en-GB" b="0" dirty="0" smtClean="0"/>
          </a:p>
          <a:p>
            <a:r>
              <a:rPr lang="en-GB" b="0" dirty="0" smtClean="0"/>
              <a:t>We cannot provide</a:t>
            </a:r>
            <a:r>
              <a:rPr lang="en-GB" b="0" baseline="0" dirty="0" smtClean="0"/>
              <a:t> effective security unless our requirements are clearly defined and visible to all stakeholders. Our policies should be clear, logical, appropriate to our application and employ the principles we have already discussed.</a:t>
            </a:r>
          </a:p>
          <a:p>
            <a:endParaRPr lang="en-GB" b="0" baseline="0" dirty="0" smtClean="0"/>
          </a:p>
          <a:p>
            <a:r>
              <a:rPr lang="en-GB" b="1" baseline="0" dirty="0" smtClean="0"/>
              <a:t>Compiler Warnings</a:t>
            </a:r>
            <a:endParaRPr lang="en-GB" b="0" baseline="0" dirty="0" smtClean="0"/>
          </a:p>
          <a:p>
            <a:r>
              <a:rPr lang="en-GB" b="0" baseline="0" dirty="0" smtClean="0"/>
              <a:t>In many languages, over time, language elements become deprecated – marked for removal in a later release – or become known attack vectors. Often, our compiler or IDE will provide us with warnings about such elements. If we choose to ignore these warnings - assuming we are able – the reasons should be clear and agreed with the team, and commented appropriately in the source code.</a:t>
            </a:r>
          </a:p>
          <a:p>
            <a:endParaRPr lang="en-GB" b="0" baseline="0" dirty="0" smtClean="0"/>
          </a:p>
          <a:p>
            <a:r>
              <a:rPr lang="en-GB" b="1" baseline="0" dirty="0" smtClean="0"/>
              <a:t>Model Threats</a:t>
            </a:r>
            <a:endParaRPr lang="en-GB" b="0" baseline="0" dirty="0" smtClean="0"/>
          </a:p>
          <a:p>
            <a:r>
              <a:rPr lang="en-GB" b="0" dirty="0" smtClean="0"/>
              <a:t>Even though we may have</a:t>
            </a:r>
            <a:r>
              <a:rPr lang="en-GB" b="0" baseline="0" dirty="0" smtClean="0"/>
              <a:t> been diligent in our application of secure coding principles, we cannot truly know how secure our application is until we have determined how attacks will be received. We should seek to identify likely threat vectors and model their passage through the application and our security responses. Once we have identified our potential vulnerabilities – if any – we should create standards to prevent their future inclusion.</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261</a:t>
            </a:fld>
            <a:endParaRPr lang="en-GB" dirty="0"/>
          </a:p>
        </p:txBody>
      </p:sp>
    </p:spTree>
    <p:extLst>
      <p:ext uri="{BB962C8B-B14F-4D97-AF65-F5344CB8AC3E}">
        <p14:creationId xmlns:p14="http://schemas.microsoft.com/office/powerpoint/2010/main" val="35267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 single </a:t>
            </a:r>
            <a:r>
              <a:rPr lang="en-GB" i="0" dirty="0" smtClean="0"/>
              <a:t>“right” solution.</a:t>
            </a:r>
            <a:r>
              <a:rPr lang="en-GB" i="0" baseline="0" dirty="0" smtClean="0"/>
              <a:t> There will be occasions when some may better than others depending on the what the objective or </a:t>
            </a:r>
            <a:r>
              <a:rPr lang="en-GB" i="1" baseline="0" dirty="0" smtClean="0"/>
              <a:t>use case</a:t>
            </a:r>
            <a:r>
              <a:rPr lang="en-GB" i="0" baseline="0" dirty="0" smtClean="0"/>
              <a:t> is, but most of the time it will be a matter of personal preference. Pick which approach is best for you, but try to be consistent, especially if you intend to share your code with others at some point.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a:t>
            </a:fld>
            <a:endParaRPr lang="en-GB" dirty="0"/>
          </a:p>
        </p:txBody>
      </p:sp>
    </p:spTree>
    <p:extLst>
      <p:ext uri="{BB962C8B-B14F-4D97-AF65-F5344CB8AC3E}">
        <p14:creationId xmlns:p14="http://schemas.microsoft.com/office/powerpoint/2010/main" val="257539696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262</a:t>
            </a:fld>
            <a:endParaRPr lang="en-GB" dirty="0"/>
          </a:p>
        </p:txBody>
      </p:sp>
    </p:spTree>
    <p:extLst>
      <p:ext uri="{BB962C8B-B14F-4D97-AF65-F5344CB8AC3E}">
        <p14:creationId xmlns:p14="http://schemas.microsoft.com/office/powerpoint/2010/main" val="227481243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Throughout our examples, we have worked mainly</a:t>
            </a:r>
            <a:r>
              <a:rPr lang="en-GB" baseline="0" dirty="0" smtClean="0"/>
              <a:t> with Python, one of many language choices available to us. Python belongs to a class of languages known as </a:t>
            </a:r>
            <a:r>
              <a:rPr lang="en-GB" i="1" baseline="0" dirty="0" smtClean="0"/>
              <a:t>interpreted languages</a:t>
            </a:r>
            <a:r>
              <a:rPr lang="en-GB" i="0" baseline="0" dirty="0" smtClean="0"/>
              <a:t>, as opposed to </a:t>
            </a:r>
            <a:r>
              <a:rPr lang="en-GB" i="1" baseline="0" dirty="0" smtClean="0"/>
              <a:t>compiled languages</a:t>
            </a:r>
            <a:r>
              <a:rPr lang="en-GB" i="0" baseline="0" dirty="0" smtClean="0"/>
              <a:t>.</a:t>
            </a:r>
          </a:p>
          <a:p>
            <a:endParaRPr lang="en-GB" i="0" baseline="0" dirty="0" smtClean="0"/>
          </a:p>
          <a:p>
            <a:r>
              <a:rPr lang="en-GB" i="0" baseline="0" dirty="0" smtClean="0"/>
              <a:t>A compiled language is one in which our source code is taken by an application called a </a:t>
            </a:r>
            <a:r>
              <a:rPr lang="en-GB" i="1" baseline="0" dirty="0" smtClean="0"/>
              <a:t>compiler</a:t>
            </a:r>
            <a:r>
              <a:rPr lang="en-GB" i="0" baseline="0" dirty="0" smtClean="0"/>
              <a:t>, and converted into a binary executable built specifically for the target processer and operating system. We may then take that compiled executable and transport it to any other machine with compatible architecture and run it with a reasonable expectation of success. If we wish to execute our application on a different platform, we must provide a binary tailored to our new target host, and any other target platforms we wish our application to run on.</a:t>
            </a:r>
          </a:p>
          <a:p>
            <a:endParaRPr lang="en-GB" i="0" baseline="0" dirty="0" smtClean="0"/>
          </a:p>
          <a:p>
            <a:r>
              <a:rPr lang="en-GB" i="0" baseline="0" dirty="0" smtClean="0"/>
              <a:t>In contrast, interpreted language source code is read and executed on the target machine by an application called an </a:t>
            </a:r>
            <a:r>
              <a:rPr lang="en-GB" i="1" baseline="0" dirty="0" smtClean="0"/>
              <a:t>interpreter</a:t>
            </a:r>
            <a:r>
              <a:rPr lang="en-GB" i="0" baseline="0" dirty="0" smtClean="0"/>
              <a:t>, which is compiled specifically for that platform. If we wish to run our application on a different platform, we must ensure that an interpreter application is available for the target. We do not need to provide the interpreter ourselves, and in fact often we can trust that interpreters for a wide variety of platforms have been made available by the language authors.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263</a:t>
            </a:fld>
            <a:endParaRPr lang="en-GB" dirty="0"/>
          </a:p>
        </p:txBody>
      </p:sp>
    </p:spTree>
    <p:extLst>
      <p:ext uri="{BB962C8B-B14F-4D97-AF65-F5344CB8AC3E}">
        <p14:creationId xmlns:p14="http://schemas.microsoft.com/office/powerpoint/2010/main" val="63527230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264</a:t>
            </a:fld>
            <a:endParaRPr lang="en-GB" dirty="0"/>
          </a:p>
        </p:txBody>
      </p:sp>
    </p:spTree>
    <p:extLst>
      <p:ext uri="{BB962C8B-B14F-4D97-AF65-F5344CB8AC3E}">
        <p14:creationId xmlns:p14="http://schemas.microsoft.com/office/powerpoint/2010/main" val="151115289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266</a:t>
            </a:fld>
            <a:endParaRPr lang="en-GB" dirty="0"/>
          </a:p>
        </p:txBody>
      </p:sp>
    </p:spTree>
    <p:extLst>
      <p:ext uri="{BB962C8B-B14F-4D97-AF65-F5344CB8AC3E}">
        <p14:creationId xmlns:p14="http://schemas.microsoft.com/office/powerpoint/2010/main" val="413076194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we may find ourselves working with applications</a:t>
            </a:r>
            <a:r>
              <a:rPr lang="en-GB" baseline="0" dirty="0" smtClean="0"/>
              <a:t> that manage large stores of data to be indexed and searched. Existing software such as our RDBMS may provide us with some search capability, however a dedicated full-text search application such as Apache </a:t>
            </a:r>
            <a:r>
              <a:rPr lang="en-GB" baseline="0" dirty="0" err="1" smtClean="0"/>
              <a:t>Lucene</a:t>
            </a:r>
            <a:r>
              <a:rPr lang="en-GB" baseline="0" dirty="0" smtClean="0"/>
              <a:t> can provide faster and more flexible responses.</a:t>
            </a:r>
          </a:p>
          <a:p>
            <a:endParaRPr lang="en-GB" baseline="0" dirty="0" smtClean="0"/>
          </a:p>
          <a:p>
            <a:r>
              <a:rPr lang="en-GB" baseline="0" dirty="0" smtClean="0"/>
              <a:t>Writing code to perform full-text search over large document collections is hard. As with many problems in programming, solutions already exist which we can take advantage of.</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267</a:t>
            </a:fld>
            <a:endParaRPr lang="en-GB" dirty="0"/>
          </a:p>
        </p:txBody>
      </p:sp>
    </p:spTree>
    <p:extLst>
      <p:ext uri="{BB962C8B-B14F-4D97-AF65-F5344CB8AC3E}">
        <p14:creationId xmlns:p14="http://schemas.microsoft.com/office/powerpoint/2010/main" val="321740109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Apache </a:t>
            </a:r>
            <a:r>
              <a:rPr lang="en-GB" dirty="0" err="1" smtClean="0"/>
              <a:t>Lucene</a:t>
            </a:r>
            <a:r>
              <a:rPr lang="en-GB" dirty="0" smtClean="0"/>
              <a:t> is an open-source Java-based full-text</a:t>
            </a:r>
            <a:r>
              <a:rPr lang="en-GB" baseline="0" dirty="0" smtClean="0"/>
              <a:t> search engine. We can embed the engine in our application if we wish, although as it is a Java library we will need to either be developing a Java application or have some means to wrap Java code for inclusion in our application.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268</a:t>
            </a:fld>
            <a:endParaRPr lang="en-GB" dirty="0"/>
          </a:p>
        </p:txBody>
      </p:sp>
    </p:spTree>
    <p:extLst>
      <p:ext uri="{BB962C8B-B14F-4D97-AF65-F5344CB8AC3E}">
        <p14:creationId xmlns:p14="http://schemas.microsoft.com/office/powerpoint/2010/main" val="113472307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contrast,</a:t>
            </a:r>
            <a:r>
              <a:rPr lang="en-GB" baseline="0" dirty="0" smtClean="0"/>
              <a:t> </a:t>
            </a:r>
            <a:r>
              <a:rPr lang="en-GB" baseline="0" dirty="0" err="1" smtClean="0"/>
              <a:t>Solr</a:t>
            </a:r>
            <a:r>
              <a:rPr lang="en-GB" baseline="0" dirty="0" smtClean="0"/>
              <a:t> is a web application that uses the </a:t>
            </a:r>
            <a:r>
              <a:rPr lang="en-GB" baseline="0" dirty="0" err="1" smtClean="0"/>
              <a:t>Lucene</a:t>
            </a:r>
            <a:r>
              <a:rPr lang="en-GB" baseline="0" dirty="0" smtClean="0"/>
              <a:t> engine – we say it </a:t>
            </a:r>
            <a:r>
              <a:rPr lang="en-GB" i="1" baseline="0" dirty="0" smtClean="0"/>
              <a:t>wraps</a:t>
            </a:r>
            <a:r>
              <a:rPr lang="en-GB" i="0" baseline="0" dirty="0" smtClean="0"/>
              <a:t> </a:t>
            </a:r>
            <a:r>
              <a:rPr lang="en-GB" i="0" baseline="0" dirty="0" err="1" smtClean="0"/>
              <a:t>Lucene</a:t>
            </a:r>
            <a:r>
              <a:rPr lang="en-GB" i="0" baseline="0" dirty="0" smtClean="0"/>
              <a:t> – and provides access to full-text searching without the need to add Java code to our application.</a:t>
            </a:r>
          </a:p>
          <a:p>
            <a:endParaRPr lang="en-GB" i="0" baseline="0" dirty="0" smtClean="0"/>
          </a:p>
          <a:p>
            <a:r>
              <a:rPr lang="en-GB" i="0" baseline="0" dirty="0" err="1" smtClean="0"/>
              <a:t>Solr</a:t>
            </a:r>
            <a:r>
              <a:rPr lang="en-GB" i="0" baseline="0" dirty="0" smtClean="0"/>
              <a:t> client libraries are available for several languages, in addition to a web interface provided by the server itself. Since we are querying a service, it is much easier to use in non-Java applications, and in fact could be shared by many different applications.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269</a:t>
            </a:fld>
            <a:endParaRPr lang="en-GB" dirty="0"/>
          </a:p>
        </p:txBody>
      </p:sp>
    </p:spTree>
    <p:extLst>
      <p:ext uri="{BB962C8B-B14F-4D97-AF65-F5344CB8AC3E}">
        <p14:creationId xmlns:p14="http://schemas.microsoft.com/office/powerpoint/2010/main" val="31615391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a:t>
            </a:r>
            <a:r>
              <a:rPr lang="en-GB" baseline="0" dirty="0" smtClean="0"/>
              <a:t> to the basic searching and manipulation, </a:t>
            </a:r>
            <a:r>
              <a:rPr lang="en-GB" baseline="0" dirty="0" err="1" smtClean="0"/>
              <a:t>Solr</a:t>
            </a:r>
            <a:r>
              <a:rPr lang="en-GB" baseline="0" dirty="0" smtClean="0"/>
              <a:t> adds many extra features to </a:t>
            </a:r>
            <a:r>
              <a:rPr lang="en-GB" baseline="0" dirty="0" err="1" smtClean="0"/>
              <a:t>Lucene</a:t>
            </a:r>
            <a:r>
              <a:rPr lang="en-GB" baseline="0" dirty="0" smtClean="0"/>
              <a:t> such as caching, replication, hit highlighting, the web management interface and more. As a web application it requires a servlet container such as Apache Tomcat or Jetty to run, and can de deployed, configured and queried (via the web interface) without any programming knowledge.</a:t>
            </a:r>
          </a:p>
          <a:p>
            <a:endParaRPr lang="en-GB" baseline="0" dirty="0" smtClean="0"/>
          </a:p>
          <a:p>
            <a:r>
              <a:rPr lang="en-GB" baseline="0" dirty="0" smtClean="0"/>
              <a:t>In general, if we wish to embed search directly into our application or have highly customized requirements, we should use </a:t>
            </a:r>
            <a:r>
              <a:rPr lang="en-GB" baseline="0" dirty="0" err="1" smtClean="0"/>
              <a:t>Lucene</a:t>
            </a:r>
            <a:r>
              <a:rPr lang="en-GB" baseline="0" dirty="0" smtClean="0"/>
              <a:t>. If we wish to provide search capability to our (non-Java) application, or group of applications, and are able to deploy a separate service, we should use </a:t>
            </a:r>
            <a:r>
              <a:rPr lang="en-GB" baseline="0" dirty="0" err="1" smtClean="0"/>
              <a:t>Solr</a:t>
            </a:r>
            <a:r>
              <a:rPr lang="en-GB"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270</a:t>
            </a:fld>
            <a:endParaRPr lang="en-GB" dirty="0"/>
          </a:p>
        </p:txBody>
      </p:sp>
    </p:spTree>
    <p:extLst>
      <p:ext uri="{BB962C8B-B14F-4D97-AF65-F5344CB8AC3E}">
        <p14:creationId xmlns:p14="http://schemas.microsoft.com/office/powerpoint/2010/main" val="341397384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add </a:t>
            </a:r>
            <a:r>
              <a:rPr lang="en-GB" dirty="0" err="1" smtClean="0"/>
              <a:t>Solr</a:t>
            </a:r>
            <a:r>
              <a:rPr lang="en-GB" dirty="0" smtClean="0"/>
              <a:t> search capability</a:t>
            </a:r>
            <a:r>
              <a:rPr lang="en-GB" baseline="0" dirty="0" smtClean="0"/>
              <a:t> to our Python application, we can use the </a:t>
            </a:r>
            <a:r>
              <a:rPr lang="en-GB" baseline="0" dirty="0" err="1" smtClean="0"/>
              <a:t>pysolr</a:t>
            </a:r>
            <a:r>
              <a:rPr lang="en-GB" baseline="0" dirty="0" smtClean="0"/>
              <a:t> library. This provides us with a simple and easy to use interface into our </a:t>
            </a:r>
            <a:r>
              <a:rPr lang="en-GB" baseline="0" dirty="0" err="1" smtClean="0"/>
              <a:t>Solr</a:t>
            </a:r>
            <a:r>
              <a:rPr lang="en-GB" baseline="0" dirty="0" smtClean="0"/>
              <a:t> server.</a:t>
            </a:r>
          </a:p>
          <a:p>
            <a:endParaRPr lang="en-GB" baseline="0" dirty="0" smtClean="0"/>
          </a:p>
          <a:p>
            <a:r>
              <a:rPr lang="en-GB" baseline="0" dirty="0" smtClean="0"/>
              <a:t>At a minimum we must provide a URL or IP address for our server. We can provide other configuration details such as a default timeout if required. Once we have provided these details, we receive an object representing the </a:t>
            </a:r>
            <a:r>
              <a:rPr lang="en-GB" baseline="0" dirty="0" err="1" smtClean="0"/>
              <a:t>Solr</a:t>
            </a:r>
            <a:r>
              <a:rPr lang="en-GB" baseline="0" dirty="0" smtClean="0"/>
              <a:t> instance. We can call methods on this object such as </a:t>
            </a:r>
            <a:r>
              <a:rPr lang="en-GB" b="1" baseline="0" dirty="0" smtClean="0"/>
              <a:t>add()</a:t>
            </a:r>
            <a:r>
              <a:rPr lang="en-GB" b="0" baseline="0" dirty="0" smtClean="0"/>
              <a:t>, </a:t>
            </a:r>
            <a:r>
              <a:rPr lang="en-GB" b="1" baseline="0" dirty="0" smtClean="0"/>
              <a:t>search()</a:t>
            </a:r>
            <a:r>
              <a:rPr lang="en-GB" b="0" baseline="0" dirty="0" smtClean="0"/>
              <a:t> and </a:t>
            </a:r>
            <a:r>
              <a:rPr lang="en-GB" b="1" baseline="0" dirty="0" smtClean="0"/>
              <a:t>delete()</a:t>
            </a:r>
            <a:r>
              <a:rPr lang="en-GB" b="0" baseline="0" dirty="0" smtClean="0"/>
              <a: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271</a:t>
            </a:fld>
            <a:endParaRPr lang="en-GB" dirty="0"/>
          </a:p>
        </p:txBody>
      </p:sp>
    </p:spTree>
    <p:extLst>
      <p:ext uri="{BB962C8B-B14F-4D97-AF65-F5344CB8AC3E}">
        <p14:creationId xmlns:p14="http://schemas.microsoft.com/office/powerpoint/2010/main" val="404059419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begin by connecting to </a:t>
            </a:r>
            <a:r>
              <a:rPr lang="en-GB" dirty="0" err="1" smtClean="0"/>
              <a:t>Solr</a:t>
            </a:r>
            <a:r>
              <a:rPr lang="en-GB" dirty="0" smtClean="0"/>
              <a:t> using the </a:t>
            </a:r>
            <a:r>
              <a:rPr lang="en-GB" b="1" dirty="0" err="1" smtClean="0"/>
              <a:t>pysolr.Solr</a:t>
            </a:r>
            <a:r>
              <a:rPr lang="en-GB" b="1" dirty="0" smtClean="0"/>
              <a:t>()</a:t>
            </a:r>
            <a:r>
              <a:rPr lang="en-GB" b="0" baseline="0" dirty="0" smtClean="0"/>
              <a:t> method. This returns an object representing our connection to the </a:t>
            </a:r>
            <a:r>
              <a:rPr lang="en-GB" b="0" baseline="0" dirty="0" err="1" smtClean="0"/>
              <a:t>Solr</a:t>
            </a:r>
            <a:r>
              <a:rPr lang="en-GB" b="0" baseline="0" dirty="0" smtClean="0"/>
              <a:t> instance.</a:t>
            </a:r>
          </a:p>
          <a:p>
            <a:endParaRPr lang="en-GB" b="0" baseline="0" dirty="0" smtClean="0"/>
          </a:p>
          <a:p>
            <a:r>
              <a:rPr lang="en-GB" b="0" baseline="0" dirty="0" smtClean="0"/>
              <a:t>We can call the </a:t>
            </a:r>
            <a:r>
              <a:rPr lang="en-GB" b="1" baseline="0" dirty="0" smtClean="0"/>
              <a:t>add()</a:t>
            </a:r>
            <a:r>
              <a:rPr lang="en-GB" b="0" baseline="0" dirty="0" smtClean="0"/>
              <a:t> method to add documents to our </a:t>
            </a:r>
            <a:r>
              <a:rPr lang="en-GB" b="0" baseline="0" dirty="0" err="1" smtClean="0"/>
              <a:t>Solr</a:t>
            </a:r>
            <a:r>
              <a:rPr lang="en-GB" b="0" baseline="0" dirty="0" smtClean="0"/>
              <a:t> index. We must specify our documents as a </a:t>
            </a:r>
            <a:r>
              <a:rPr lang="en-GB" b="1" baseline="0" dirty="0" smtClean="0"/>
              <a:t>list</a:t>
            </a:r>
            <a:r>
              <a:rPr lang="en-GB" b="0" baseline="0" dirty="0" smtClean="0"/>
              <a:t> of </a:t>
            </a:r>
            <a:r>
              <a:rPr lang="en-GB" b="1" baseline="0" dirty="0" smtClean="0"/>
              <a:t>dictionaries</a:t>
            </a:r>
            <a:r>
              <a:rPr lang="en-GB" b="0" baseline="0" dirty="0" smtClean="0"/>
              <a:t>. When we call the </a:t>
            </a:r>
            <a:r>
              <a:rPr lang="en-GB" b="1" baseline="0" dirty="0" smtClean="0"/>
              <a:t>search()</a:t>
            </a:r>
            <a:r>
              <a:rPr lang="en-GB" b="0" baseline="0" dirty="0" smtClean="0"/>
              <a:t> method, supplying our search string as an argument, we receive a list of dictionaries representing our results. We can then iterate the result list and output each entry in turn.</a:t>
            </a:r>
          </a:p>
          <a:p>
            <a:endParaRPr lang="en-GB" b="0" baseline="0" dirty="0" smtClean="0"/>
          </a:p>
          <a:p>
            <a:r>
              <a:rPr lang="en-GB" b="0" baseline="0" dirty="0" smtClean="0"/>
              <a:t>We can delete entries with as little code as we used to add them; we simply supply criteria to identify the documents we wish to delete - here we have supplied the document id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272</a:t>
            </a:fld>
            <a:endParaRPr lang="en-GB" dirty="0"/>
          </a:p>
        </p:txBody>
      </p:sp>
    </p:spTree>
    <p:extLst>
      <p:ext uri="{BB962C8B-B14F-4D97-AF65-F5344CB8AC3E}">
        <p14:creationId xmlns:p14="http://schemas.microsoft.com/office/powerpoint/2010/main" val="189136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‘Hello World’ program from earlier showed</a:t>
            </a:r>
            <a:r>
              <a:rPr lang="en-GB" baseline="0" dirty="0" smtClean="0"/>
              <a:t> how we can store text values for use later, and how we can combine those values with others and output them. Unfortunately a program that can only ever output the same thing is not especially useful so we must consider how we can get input from the user into our program.</a:t>
            </a:r>
          </a:p>
          <a:p>
            <a:endParaRPr lang="en-GB" baseline="0" dirty="0" smtClean="0"/>
          </a:p>
          <a:p>
            <a:r>
              <a:rPr lang="en-GB" baseline="0" dirty="0" smtClean="0"/>
              <a:t>We can easily store a value in a variable using either of the two built-in functions available to Python, </a:t>
            </a:r>
            <a:r>
              <a:rPr lang="en-GB" b="1" baseline="0" dirty="0" smtClean="0"/>
              <a:t>input()</a:t>
            </a:r>
            <a:r>
              <a:rPr lang="en-GB" b="0" baseline="0" dirty="0" smtClean="0"/>
              <a:t> or </a:t>
            </a:r>
            <a:r>
              <a:rPr lang="en-GB" b="1" baseline="0" dirty="0" err="1" smtClean="0"/>
              <a:t>raw_input</a:t>
            </a:r>
            <a:r>
              <a:rPr lang="en-GB" b="1" baseline="0" dirty="0" smtClean="0"/>
              <a:t>()</a:t>
            </a:r>
            <a:r>
              <a:rPr lang="en-GB" b="0" baseline="0" dirty="0" smtClean="0"/>
              <a:t>. A function is a block of code that is set aside and given a name, and can be run at any time from elsewhere in the program by using the name in the same way we would use a command.</a:t>
            </a:r>
          </a:p>
          <a:p>
            <a:endParaRPr lang="en-GB" b="0" baseline="0" dirty="0" smtClean="0"/>
          </a:p>
          <a:p>
            <a:r>
              <a:rPr lang="en-GB" b="0" baseline="0" dirty="0" smtClean="0"/>
              <a:t>Values we enter can come in many different forms – words, numbers, true-or-false values, and more. We call these </a:t>
            </a:r>
            <a:r>
              <a:rPr lang="en-GB" b="0" i="1" baseline="0" dirty="0" smtClean="0"/>
              <a:t>data types</a:t>
            </a:r>
            <a:r>
              <a:rPr lang="en-GB" b="0" i="0" baseline="0" dirty="0" smtClean="0"/>
              <a:t>, and we will discuss them in more detail later.</a:t>
            </a:r>
            <a:endParaRPr lang="en-GB" b="0" baseline="0" dirty="0" smtClean="0"/>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28</a:t>
            </a:fld>
            <a:endParaRPr lang="en-GB" dirty="0"/>
          </a:p>
        </p:txBody>
      </p:sp>
    </p:spTree>
    <p:extLst>
      <p:ext uri="{BB962C8B-B14F-4D97-AF65-F5344CB8AC3E}">
        <p14:creationId xmlns:p14="http://schemas.microsoft.com/office/powerpoint/2010/main" val="72146336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273</a:t>
            </a:fld>
            <a:endParaRPr lang="en-GB" dirty="0"/>
          </a:p>
        </p:txBody>
      </p:sp>
    </p:spTree>
    <p:extLst>
      <p:ext uri="{BB962C8B-B14F-4D97-AF65-F5344CB8AC3E}">
        <p14:creationId xmlns:p14="http://schemas.microsoft.com/office/powerpoint/2010/main" val="144813081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274</a:t>
            </a:fld>
            <a:endParaRPr lang="en-GB" dirty="0"/>
          </a:p>
        </p:txBody>
      </p:sp>
    </p:spTree>
    <p:extLst>
      <p:ext uri="{BB962C8B-B14F-4D97-AF65-F5344CB8AC3E}">
        <p14:creationId xmlns:p14="http://schemas.microsoft.com/office/powerpoint/2010/main" val="321980783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275</a:t>
            </a:fld>
            <a:endParaRPr lang="en-GB" dirty="0"/>
          </a:p>
        </p:txBody>
      </p:sp>
    </p:spTree>
    <p:extLst>
      <p:ext uri="{BB962C8B-B14F-4D97-AF65-F5344CB8AC3E}">
        <p14:creationId xmlns:p14="http://schemas.microsoft.com/office/powerpoint/2010/main" val="61090738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276</a:t>
            </a:fld>
            <a:endParaRPr lang="en-GB" dirty="0"/>
          </a:p>
        </p:txBody>
      </p:sp>
    </p:spTree>
    <p:extLst>
      <p:ext uri="{BB962C8B-B14F-4D97-AF65-F5344CB8AC3E}">
        <p14:creationId xmlns:p14="http://schemas.microsoft.com/office/powerpoint/2010/main" val="4212218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raw_input</a:t>
            </a:r>
            <a:r>
              <a:rPr lang="en-GB" b="1" dirty="0" smtClean="0"/>
              <a:t>()</a:t>
            </a:r>
          </a:p>
          <a:p>
            <a:endParaRPr lang="en-GB" dirty="0" smtClean="0"/>
          </a:p>
          <a:p>
            <a:r>
              <a:rPr lang="en-GB" dirty="0" smtClean="0"/>
              <a:t>The</a:t>
            </a:r>
            <a:r>
              <a:rPr lang="en-GB" baseline="0" dirty="0" smtClean="0"/>
              <a:t> </a:t>
            </a:r>
            <a:r>
              <a:rPr lang="en-GB" b="1" baseline="0" dirty="0" err="1" smtClean="0"/>
              <a:t>raw_input</a:t>
            </a:r>
            <a:r>
              <a:rPr lang="en-GB" b="1" baseline="0" dirty="0" smtClean="0"/>
              <a:t>()</a:t>
            </a:r>
            <a:r>
              <a:rPr lang="en-GB" baseline="0" dirty="0" smtClean="0"/>
              <a:t> function is probably the most useful function for capturing user data because it always returns a collection of characters, or a </a:t>
            </a:r>
            <a:r>
              <a:rPr lang="en-GB" i="1" baseline="0" dirty="0" smtClean="0"/>
              <a:t>string value</a:t>
            </a:r>
            <a:r>
              <a:rPr lang="en-GB" baseline="0" dirty="0" smtClean="0"/>
              <a:t>. While this means that when the programmer wants a value that isn’t a string – like a number – they must </a:t>
            </a:r>
            <a:r>
              <a:rPr lang="en-GB" i="0" baseline="0" dirty="0" smtClean="0"/>
              <a:t>convert or </a:t>
            </a:r>
            <a:r>
              <a:rPr lang="en-GB" i="1" baseline="0" dirty="0" smtClean="0"/>
              <a:t>cast</a:t>
            </a:r>
            <a:r>
              <a:rPr lang="en-GB" i="0" baseline="0" dirty="0" smtClean="0"/>
              <a:t> it to the type of value they require, </a:t>
            </a:r>
            <a:r>
              <a:rPr lang="en-GB" i="1" baseline="0" dirty="0" smtClean="0"/>
              <a:t>because</a:t>
            </a:r>
            <a:r>
              <a:rPr lang="en-GB" i="0" baseline="0" dirty="0" smtClean="0"/>
              <a:t> it always returns a string it requires less error handling to use.</a:t>
            </a:r>
            <a:r>
              <a:rPr lang="en-GB" baseline="0" dirty="0" smtClean="0"/>
              <a:t> </a:t>
            </a:r>
          </a:p>
          <a:p>
            <a:endParaRPr lang="en-GB" baseline="0" dirty="0" smtClean="0"/>
          </a:p>
          <a:p>
            <a:r>
              <a:rPr lang="en-GB" baseline="0" dirty="0" smtClean="0"/>
              <a:t>When we want to convert one type of data into another, we can use built-in functions. For example, to convert a number to a string, we can write </a:t>
            </a:r>
            <a:r>
              <a:rPr lang="en-GB" b="1" baseline="0" dirty="0" err="1" smtClean="0"/>
              <a:t>str</a:t>
            </a:r>
            <a:r>
              <a:rPr lang="en-GB" b="1" baseline="0" dirty="0" smtClean="0"/>
              <a:t>(56)</a:t>
            </a:r>
            <a:r>
              <a:rPr lang="en-GB" b="0" baseline="0" dirty="0" smtClean="0"/>
              <a:t>. This is the same as writing </a:t>
            </a:r>
            <a:r>
              <a:rPr lang="en-GB" b="1" baseline="0" dirty="0" smtClean="0"/>
              <a:t>“56”</a:t>
            </a:r>
            <a:r>
              <a:rPr lang="en-GB" b="0" baseline="0" dirty="0" smtClean="0"/>
              <a:t>.</a:t>
            </a:r>
            <a:r>
              <a:rPr lang="en-GB" baseline="0" dirty="0" smtClean="0"/>
              <a:t> Likewise, if we want to convert a string value into a whole number or integer, we can write </a:t>
            </a:r>
            <a:r>
              <a:rPr lang="en-GB" b="1" baseline="0" dirty="0" err="1" smtClean="0"/>
              <a:t>int</a:t>
            </a:r>
            <a:r>
              <a:rPr lang="en-GB" b="1" baseline="0" dirty="0" smtClean="0"/>
              <a:t>(“56”)</a:t>
            </a:r>
            <a:r>
              <a:rPr lang="en-GB" b="0" baseline="0" dirty="0" smtClean="0"/>
              <a:t>, which will return us the number </a:t>
            </a:r>
            <a:r>
              <a:rPr lang="en-GB" b="1" baseline="0" dirty="0" smtClean="0"/>
              <a:t>56</a:t>
            </a:r>
            <a:r>
              <a:rPr lang="en-GB" b="0" baseline="0" dirty="0" smtClean="0"/>
              <a:t>.</a:t>
            </a:r>
            <a:endParaRPr lang="en-GB" baseline="0" dirty="0" smtClean="0"/>
          </a:p>
          <a:p>
            <a:endParaRPr lang="en-GB" baseline="0" dirty="0" smtClean="0"/>
          </a:p>
          <a:p>
            <a:r>
              <a:rPr lang="en-GB" dirty="0" smtClean="0"/>
              <a:t>We can</a:t>
            </a:r>
            <a:r>
              <a:rPr lang="en-GB" baseline="0" dirty="0" smtClean="0"/>
              <a:t> supply a </a:t>
            </a:r>
            <a:r>
              <a:rPr lang="en-GB" b="0" i="0" baseline="0" dirty="0" smtClean="0"/>
              <a:t>string value as a </a:t>
            </a:r>
            <a:r>
              <a:rPr lang="en-GB" baseline="0" dirty="0" smtClean="0"/>
              <a:t>prompt for our user so they know what is expected of them as an </a:t>
            </a:r>
            <a:r>
              <a:rPr lang="en-GB" i="1" baseline="0" dirty="0" smtClean="0"/>
              <a:t>argument</a:t>
            </a:r>
            <a:r>
              <a:rPr lang="en-GB" i="0" baseline="0" dirty="0" smtClean="0"/>
              <a:t> to the </a:t>
            </a:r>
            <a:r>
              <a:rPr lang="en-GB" b="1" i="0" baseline="0" dirty="0" err="1" smtClean="0"/>
              <a:t>raw_input</a:t>
            </a:r>
            <a:r>
              <a:rPr lang="en-GB" b="1" i="0" baseline="0" dirty="0" smtClean="0"/>
              <a:t>()</a:t>
            </a:r>
            <a:r>
              <a:rPr lang="en-GB" b="0" i="0" baseline="0" dirty="0" smtClean="0"/>
              <a:t> call.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29</a:t>
            </a:fld>
            <a:endParaRPr lang="en-GB" dirty="0"/>
          </a:p>
        </p:txBody>
      </p:sp>
    </p:spTree>
    <p:extLst>
      <p:ext uri="{BB962C8B-B14F-4D97-AF65-F5344CB8AC3E}">
        <p14:creationId xmlns:p14="http://schemas.microsoft.com/office/powerpoint/2010/main" val="89762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Exercise</a:t>
            </a:r>
            <a:r>
              <a:rPr lang="en-US" b="1" baseline="0" dirty="0" smtClean="0"/>
              <a:t> 1 – Master of the World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30</a:t>
            </a:fld>
            <a:endParaRPr lang="en-GB" dirty="0"/>
          </a:p>
        </p:txBody>
      </p:sp>
    </p:spTree>
    <p:extLst>
      <p:ext uri="{BB962C8B-B14F-4D97-AF65-F5344CB8AC3E}">
        <p14:creationId xmlns:p14="http://schemas.microsoft.com/office/powerpoint/2010/main" val="353724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31</a:t>
            </a:fld>
            <a:endParaRPr lang="en-GB" dirty="0"/>
          </a:p>
        </p:txBody>
      </p:sp>
    </p:spTree>
    <p:extLst>
      <p:ext uri="{BB962C8B-B14F-4D97-AF65-F5344CB8AC3E}">
        <p14:creationId xmlns:p14="http://schemas.microsoft.com/office/powerpoint/2010/main" val="560115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32</a:t>
            </a:fld>
            <a:endParaRPr lang="en-GB" dirty="0"/>
          </a:p>
        </p:txBody>
      </p:sp>
    </p:spTree>
    <p:extLst>
      <p:ext uri="{BB962C8B-B14F-4D97-AF65-F5344CB8AC3E}">
        <p14:creationId xmlns:p14="http://schemas.microsoft.com/office/powerpoint/2010/main" val="112722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Comments</a:t>
            </a:r>
            <a:endParaRPr lang="en-GB" b="0" dirty="0" smtClean="0"/>
          </a:p>
          <a:p>
            <a:endParaRPr lang="en-GB" b="0" dirty="0" smtClean="0"/>
          </a:p>
          <a:p>
            <a:r>
              <a:rPr lang="en-GB" b="0" dirty="0" smtClean="0"/>
              <a:t>For very small or simple programs, it’s often clear right away</a:t>
            </a:r>
            <a:r>
              <a:rPr lang="en-GB" b="0" baseline="0" dirty="0" smtClean="0"/>
              <a:t> what their purpose is and how they work. As our programs grow in complexity, however, it becomes necessary to document them. This is especially true when working with complex processes or </a:t>
            </a:r>
            <a:r>
              <a:rPr lang="en-GB" b="0" i="1" baseline="0" dirty="0" smtClean="0"/>
              <a:t>algorithms</a:t>
            </a:r>
            <a:r>
              <a:rPr lang="en-GB" b="0" i="0" baseline="0" dirty="0" smtClean="0"/>
              <a:t>, or on larger projects that are split across many files, or when we must collaborate with other programmers.</a:t>
            </a:r>
          </a:p>
          <a:p>
            <a:endParaRPr lang="en-GB" b="0" i="0" baseline="0" dirty="0" smtClean="0"/>
          </a:p>
          <a:p>
            <a:r>
              <a:rPr lang="en-GB" b="0" i="0" baseline="0" dirty="0" smtClean="0"/>
              <a:t>We can document our code by using specific characters to indicate that the following text is to be ignored by the compiler or interpreter. In most languages there are characters to indicate both single- and multi-line comments for when we want to explain more complex problems or for providing boilerplate text.</a:t>
            </a:r>
          </a:p>
          <a:p>
            <a:endParaRPr lang="en-GB" b="0" i="0" baseline="0" dirty="0" smtClean="0"/>
          </a:p>
          <a:p>
            <a:r>
              <a:rPr lang="en-GB" b="0" i="0" baseline="0" dirty="0" smtClean="0"/>
              <a:t>In addition to comments, when we are trying to make our code more readable or maintainable, it helps to make our code </a:t>
            </a:r>
            <a:r>
              <a:rPr lang="en-GB" b="0" i="1" baseline="0" dirty="0" smtClean="0"/>
              <a:t>self-documenting</a:t>
            </a:r>
            <a:r>
              <a:rPr lang="en-GB" b="0" i="0" baseline="0" dirty="0" smtClean="0"/>
              <a:t>. This means using variable and function names that indicate the purpose of the object they are describing; </a:t>
            </a:r>
            <a:r>
              <a:rPr lang="en-GB" b="1" i="0" baseline="0" dirty="0" smtClean="0"/>
              <a:t>a = </a:t>
            </a:r>
            <a:r>
              <a:rPr lang="en-GB" b="1" i="0" baseline="0" dirty="0" err="1" smtClean="0"/>
              <a:t>myFunc</a:t>
            </a:r>
            <a:r>
              <a:rPr lang="en-GB" b="1" i="0" baseline="0" dirty="0" smtClean="0"/>
              <a:t>(b)</a:t>
            </a:r>
            <a:r>
              <a:rPr lang="en-GB" b="0" i="0" baseline="0" dirty="0" smtClean="0"/>
              <a:t> tells us nothing, whereas </a:t>
            </a:r>
            <a:r>
              <a:rPr lang="en-GB" b="1" i="0" baseline="0" dirty="0" smtClean="0"/>
              <a:t>username = </a:t>
            </a:r>
            <a:r>
              <a:rPr lang="en-GB" b="1" i="0" baseline="0" dirty="0" err="1" smtClean="0"/>
              <a:t>getUserName</a:t>
            </a:r>
            <a:r>
              <a:rPr lang="en-GB" b="1" i="0" baseline="0" dirty="0" smtClean="0"/>
              <a:t>(</a:t>
            </a:r>
            <a:r>
              <a:rPr lang="en-GB" b="1" i="0" baseline="0" dirty="0" err="1" smtClean="0"/>
              <a:t>userGreeting</a:t>
            </a:r>
            <a:r>
              <a:rPr lang="en-GB" b="1" i="0" baseline="0" dirty="0" smtClean="0"/>
              <a:t>) </a:t>
            </a:r>
            <a:r>
              <a:rPr lang="en-GB" b="0" i="0" baseline="0" dirty="0" smtClean="0"/>
              <a:t>tells us right away what we should be expecting.</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34</a:t>
            </a:fld>
            <a:endParaRPr lang="en-GB" dirty="0"/>
          </a:p>
        </p:txBody>
      </p:sp>
    </p:spTree>
    <p:extLst>
      <p:ext uri="{BB962C8B-B14F-4D97-AF65-F5344CB8AC3E}">
        <p14:creationId xmlns:p14="http://schemas.microsoft.com/office/powerpoint/2010/main" val="391014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a:t>
            </a:fld>
            <a:endParaRPr lang="en-GB" dirty="0"/>
          </a:p>
        </p:txBody>
      </p:sp>
    </p:spTree>
    <p:extLst>
      <p:ext uri="{BB962C8B-B14F-4D97-AF65-F5344CB8AC3E}">
        <p14:creationId xmlns:p14="http://schemas.microsoft.com/office/powerpoint/2010/main" val="2208299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35</a:t>
            </a:fld>
            <a:endParaRPr lang="en-GB" dirty="0"/>
          </a:p>
        </p:txBody>
      </p:sp>
    </p:spTree>
    <p:extLst>
      <p:ext uri="{BB962C8B-B14F-4D97-AF65-F5344CB8AC3E}">
        <p14:creationId xmlns:p14="http://schemas.microsoft.com/office/powerpoint/2010/main" val="2569033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36</a:t>
            </a:fld>
            <a:endParaRPr lang="en-GB" dirty="0"/>
          </a:p>
        </p:txBody>
      </p:sp>
    </p:spTree>
    <p:extLst>
      <p:ext uri="{BB962C8B-B14F-4D97-AF65-F5344CB8AC3E}">
        <p14:creationId xmlns:p14="http://schemas.microsoft.com/office/powerpoint/2010/main" val="419224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Uncommented Code</a:t>
            </a:r>
            <a:endParaRPr lang="en-GB" b="0" dirty="0" smtClean="0"/>
          </a:p>
          <a:p>
            <a:endParaRPr lang="en-GB" b="0" dirty="0" smtClean="0"/>
          </a:p>
          <a:p>
            <a:r>
              <a:rPr lang="en-GB" b="0" dirty="0" smtClean="0"/>
              <a:t>We can read this simple</a:t>
            </a:r>
            <a:r>
              <a:rPr lang="en-GB" b="0" baseline="0" dirty="0" smtClean="0"/>
              <a:t> program and with a little work understand what it’s attempting to do. It takes us some time, though, and if we were intending to debug a problem, this might not even be the area or function we’re interested in.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37</a:t>
            </a:fld>
            <a:endParaRPr lang="en-GB" dirty="0"/>
          </a:p>
        </p:txBody>
      </p:sp>
    </p:spTree>
    <p:extLst>
      <p:ext uri="{BB962C8B-B14F-4D97-AF65-F5344CB8AC3E}">
        <p14:creationId xmlns:p14="http://schemas.microsoft.com/office/powerpoint/2010/main" val="1565198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Commented Code</a:t>
            </a:r>
            <a:endParaRPr lang="en-GB" b="0" dirty="0" smtClean="0"/>
          </a:p>
          <a:p>
            <a:endParaRPr lang="en-GB" b="0" dirty="0" smtClean="0"/>
          </a:p>
          <a:p>
            <a:r>
              <a:rPr lang="en-GB" b="0" dirty="0" smtClean="0"/>
              <a:t>After we have added comments,</a:t>
            </a:r>
            <a:r>
              <a:rPr lang="en-GB" b="0" baseline="0" dirty="0" smtClean="0"/>
              <a:t> the intended functionality is a lot clearer. We can see right away what each block of code is doing without having to read and think through each line. When we combine this with sensible and descriptive variable names, we have some clean, well-formatted and readable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38</a:t>
            </a:fld>
            <a:endParaRPr lang="en-GB" dirty="0"/>
          </a:p>
        </p:txBody>
      </p:sp>
    </p:spTree>
    <p:extLst>
      <p:ext uri="{BB962C8B-B14F-4D97-AF65-F5344CB8AC3E}">
        <p14:creationId xmlns:p14="http://schemas.microsoft.com/office/powerpoint/2010/main" val="253459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Exercise</a:t>
            </a:r>
            <a:r>
              <a:rPr lang="en-US" b="1" baseline="0" dirty="0" smtClean="0"/>
              <a:t> – Champion of Comments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39</a:t>
            </a:fld>
            <a:endParaRPr lang="en-GB" dirty="0"/>
          </a:p>
        </p:txBody>
      </p:sp>
    </p:spTree>
    <p:extLst>
      <p:ext uri="{BB962C8B-B14F-4D97-AF65-F5344CB8AC3E}">
        <p14:creationId xmlns:p14="http://schemas.microsoft.com/office/powerpoint/2010/main" val="529612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40</a:t>
            </a:fld>
            <a:endParaRPr lang="en-GB" dirty="0"/>
          </a:p>
        </p:txBody>
      </p:sp>
    </p:spTree>
    <p:extLst>
      <p:ext uri="{BB962C8B-B14F-4D97-AF65-F5344CB8AC3E}">
        <p14:creationId xmlns:p14="http://schemas.microsoft.com/office/powerpoint/2010/main" val="1791205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41</a:t>
            </a:fld>
            <a:endParaRPr lang="en-GB" dirty="0"/>
          </a:p>
        </p:txBody>
      </p:sp>
    </p:spTree>
    <p:extLst>
      <p:ext uri="{BB962C8B-B14F-4D97-AF65-F5344CB8AC3E}">
        <p14:creationId xmlns:p14="http://schemas.microsoft.com/office/powerpoint/2010/main" val="3686430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r>
              <a:rPr lang="en-GB" b="1" baseline="0" dirty="0" smtClean="0"/>
              <a:t> and Data Types</a:t>
            </a:r>
            <a:endParaRPr lang="en-GB" b="0" baseline="0" dirty="0" smtClean="0"/>
          </a:p>
          <a:p>
            <a:endParaRPr lang="en-GB" b="0" baseline="0" dirty="0" smtClean="0"/>
          </a:p>
          <a:p>
            <a:r>
              <a:rPr lang="en-GB" b="0" baseline="0" dirty="0" smtClean="0"/>
              <a:t>In the next section, we look at how our programs store and manipulate data. We consider the various forms or types that data can take, how these types behave and interact, and how we can easily create means to store and organise complex data.</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42</a:t>
            </a:fld>
            <a:endParaRPr lang="en-GB" dirty="0"/>
          </a:p>
        </p:txBody>
      </p:sp>
    </p:spTree>
    <p:extLst>
      <p:ext uri="{BB962C8B-B14F-4D97-AF65-F5344CB8AC3E}">
        <p14:creationId xmlns:p14="http://schemas.microsoft.com/office/powerpoint/2010/main" val="2069755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p>
          <a:p>
            <a:endParaRPr lang="en-GB" b="1" dirty="0" smtClean="0"/>
          </a:p>
          <a:p>
            <a:r>
              <a:rPr lang="en-GB" dirty="0" smtClean="0"/>
              <a:t>Variables</a:t>
            </a:r>
            <a:r>
              <a:rPr lang="en-GB" baseline="0" dirty="0" smtClean="0"/>
              <a:t> can be thought of as boxes in memory where we can store various types of data. Boxes – variables – can be empty, or can hold a value. Their contents can be inspected, or changed. When they’re not needed any more, they’re recycled, freeing memory for use by another function, module or application.</a:t>
            </a:r>
          </a:p>
          <a:p>
            <a:endParaRPr lang="en-GB" baseline="0" dirty="0" smtClean="0"/>
          </a:p>
          <a:p>
            <a:r>
              <a:rPr lang="en-GB" baseline="0" dirty="0" smtClean="0"/>
              <a:t>Variables are useful because without the ability to store and act upon data, we cannot write anything but the most rudimentary programs. We need to be able to perform calculations, communicate with the user or other systems, interact with hardware or any one of a host of other operations. All of which require the use of variables in some way, whether providing an input message for the user or supplying parameters to connect to a database.</a:t>
            </a:r>
          </a:p>
          <a:p>
            <a:endParaRPr lang="en-GB" baseline="0" dirty="0" smtClean="0"/>
          </a:p>
          <a:p>
            <a:r>
              <a:rPr lang="en-GB" baseline="0" dirty="0" smtClean="0"/>
              <a:t>We have already seen variables in use in previous examples. We can consider a variable assignment like a simple algebraic expression such as x = 3. A variable name can be any text provided it starts with a letter or an underscore and is not a Python </a:t>
            </a:r>
            <a:r>
              <a:rPr lang="en-GB" i="1" baseline="0" dirty="0" smtClean="0"/>
              <a:t>reserved word</a:t>
            </a:r>
            <a:r>
              <a:rPr lang="en-GB" i="0" baseline="0" dirty="0" smtClean="0"/>
              <a:t> or </a:t>
            </a:r>
            <a:r>
              <a:rPr lang="en-GB" i="1" baseline="0" dirty="0" smtClean="0"/>
              <a:t>keyword</a:t>
            </a:r>
            <a:r>
              <a:rPr lang="en-GB" i="0" baseline="0" dirty="0" smtClean="0"/>
              <a:t>. A reserved word is a word used as specific instruction by the interpreter, such as </a:t>
            </a:r>
            <a:r>
              <a:rPr lang="en-GB" b="1" i="0" baseline="0" dirty="0" smtClean="0"/>
              <a:t>if, for, </a:t>
            </a:r>
            <a:r>
              <a:rPr lang="en-GB" b="0" i="0" baseline="0" dirty="0" smtClean="0"/>
              <a:t>or </a:t>
            </a:r>
            <a:r>
              <a:rPr lang="en-GB" b="1" i="0" baseline="0" dirty="0" smtClean="0"/>
              <a:t>def</a:t>
            </a:r>
            <a:r>
              <a:rPr lang="en-GB" b="0" i="0" baseline="0" dirty="0" smtClean="0"/>
              <a: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43</a:t>
            </a:fld>
            <a:endParaRPr lang="en-GB" dirty="0"/>
          </a:p>
        </p:txBody>
      </p:sp>
    </p:spTree>
    <p:extLst>
      <p:ext uri="{BB962C8B-B14F-4D97-AF65-F5344CB8AC3E}">
        <p14:creationId xmlns:p14="http://schemas.microsoft.com/office/powerpoint/2010/main" val="2129356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Importance</a:t>
            </a:r>
            <a:r>
              <a:rPr lang="en-GB" b="1" baseline="0" dirty="0" smtClean="0"/>
              <a:t> of data types</a:t>
            </a:r>
          </a:p>
          <a:p>
            <a:endParaRPr lang="en-GB" baseline="0" dirty="0" smtClean="0"/>
          </a:p>
          <a:p>
            <a:r>
              <a:rPr lang="en-GB" baseline="0" dirty="0" smtClean="0"/>
              <a:t>It’s important to know what kind of data is stored in a variable. For example, trying to add a number to a Boolean  - such as,  “5 + True” - will result in an error and potentially crash the program. This is because the program knows that a number and a Boolean value are not “compatible” types and cannot be added together.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44</a:t>
            </a:fld>
            <a:endParaRPr lang="en-GB" dirty="0"/>
          </a:p>
        </p:txBody>
      </p:sp>
    </p:spTree>
    <p:extLst>
      <p:ext uri="{BB962C8B-B14F-4D97-AF65-F5344CB8AC3E}">
        <p14:creationId xmlns:p14="http://schemas.microsoft.com/office/powerpoint/2010/main" val="3742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rPr>
              <a:t>Module Introduction</a:t>
            </a:r>
          </a:p>
          <a:p>
            <a:endParaRPr lang="en-US" b="0" dirty="0" smtClean="0">
              <a:solidFill>
                <a:srgbClr val="FF0000"/>
              </a:solidFill>
            </a:endParaRPr>
          </a:p>
          <a:p>
            <a:r>
              <a:rPr lang="en-US" b="0" dirty="0" smtClean="0">
                <a:solidFill>
                  <a:srgbClr val="FF0000"/>
                </a:solidFill>
              </a:rPr>
              <a:t>This</a:t>
            </a:r>
            <a:r>
              <a:rPr lang="en-US" b="0" baseline="0" dirty="0" smtClean="0">
                <a:solidFill>
                  <a:srgbClr val="FF0000"/>
                </a:solidFill>
              </a:rPr>
              <a:t> module is designed to introduce you to the core concepts of computer programming. Throughout the module we will use various modern programming languages to demonstrate key learning objectives and common technologies used throughout programming languages for the last couple of decades.</a:t>
            </a:r>
          </a:p>
          <a:p>
            <a:endParaRPr lang="en-US" b="0" baseline="0" dirty="0" smtClean="0">
              <a:solidFill>
                <a:srgbClr val="FF0000"/>
              </a:solidFill>
            </a:endParaRPr>
          </a:p>
          <a:p>
            <a:r>
              <a:rPr lang="en-US" b="0" baseline="0" dirty="0" smtClean="0">
                <a:solidFill>
                  <a:srgbClr val="FF0000"/>
                </a:solidFill>
              </a:rPr>
              <a:t>There is no requirement for any previous experience in programming and those who have spent time studying other languages will benefit from the broad approach to the subject.</a:t>
            </a:r>
          </a:p>
          <a:p>
            <a:endParaRPr lang="en-US" b="0" baseline="0" dirty="0" smtClean="0">
              <a:solidFill>
                <a:srgbClr val="FF0000"/>
              </a:solidFill>
            </a:endParaRPr>
          </a:p>
          <a:p>
            <a:r>
              <a:rPr lang="en-US" b="0" baseline="0" dirty="0" smtClean="0">
                <a:solidFill>
                  <a:srgbClr val="FF0000"/>
                </a:solidFill>
              </a:rPr>
              <a:t>A tool agnostic approach is taken towards the module. Delegates may use their preferred Integrated Development Environments (IDEs) and operating systems should they wish. </a:t>
            </a:r>
          </a:p>
          <a:p>
            <a:endParaRPr lang="en-US" b="0" baseline="0" dirty="0" smtClean="0">
              <a:solidFill>
                <a:srgbClr val="FF0000"/>
              </a:solidFill>
            </a:endParaRPr>
          </a:p>
          <a:p>
            <a:r>
              <a:rPr lang="en-US" b="0" baseline="0" dirty="0" smtClean="0">
                <a:solidFill>
                  <a:srgbClr val="FF0000"/>
                </a:solidFill>
              </a:rPr>
              <a:t>While the bulk of the module will use Python as a means to explain concepts we will compare these concepts to implementations used in other languages.</a:t>
            </a:r>
          </a:p>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6</a:t>
            </a:fld>
            <a:endParaRPr lang="en-GB" dirty="0"/>
          </a:p>
        </p:txBody>
      </p:sp>
    </p:spTree>
    <p:extLst>
      <p:ext uri="{BB962C8B-B14F-4D97-AF65-F5344CB8AC3E}">
        <p14:creationId xmlns:p14="http://schemas.microsoft.com/office/powerpoint/2010/main" val="3257814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Strongly, Dynamically Typed</a:t>
            </a:r>
            <a:endParaRPr lang="en-GB" b="0" dirty="0" smtClean="0"/>
          </a:p>
          <a:p>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Some languages</a:t>
            </a:r>
            <a:r>
              <a:rPr lang="en-GB" baseline="0" dirty="0" smtClean="0"/>
              <a:t> check data types before the program is run – i.e. at compilation time – and prevent such code from being compiled or run. Others, such as Python, expect the programmer to anticipate such errors and program accordingly.</a:t>
            </a:r>
            <a:r>
              <a:rPr lang="en-GB" b="1" baseline="0" dirty="0" smtClean="0"/>
              <a:t> </a:t>
            </a:r>
            <a:r>
              <a:rPr lang="en-GB" b="0" baseline="0" dirty="0" smtClean="0"/>
              <a:t>This affords the programmer great flexibility, but comes at the cost of a greater dependency on robust error handling and a tendency to untidy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Other languages are typed differently. For example, Java is </a:t>
            </a:r>
            <a:r>
              <a:rPr lang="en-GB" b="0" i="1" baseline="0" dirty="0" smtClean="0"/>
              <a:t>strongly, statically typed</a:t>
            </a:r>
            <a:r>
              <a:rPr lang="en-GB" b="0" i="0" baseline="0" dirty="0" smtClean="0"/>
              <a:t>, meaning variable types must be declared by the programmer, and any attempts to combine incompatible types are rejected by the compiler and prevent the program from running. By comparison, </a:t>
            </a:r>
            <a:r>
              <a:rPr lang="en-GB" b="0" i="0" baseline="0" dirty="0" err="1" smtClean="0"/>
              <a:t>Javascript</a:t>
            </a:r>
            <a:r>
              <a:rPr lang="en-GB" b="0" i="0" baseline="0" dirty="0" smtClean="0"/>
              <a:t> is a </a:t>
            </a:r>
            <a:r>
              <a:rPr lang="en-GB" b="0" i="1" baseline="0" dirty="0" smtClean="0"/>
              <a:t>loosely </a:t>
            </a:r>
            <a:r>
              <a:rPr lang="en-GB" b="0" i="0" baseline="0" dirty="0" smtClean="0"/>
              <a:t>or </a:t>
            </a:r>
            <a:r>
              <a:rPr lang="en-GB" b="0" i="1" baseline="0" dirty="0" smtClean="0"/>
              <a:t>weakly typed</a:t>
            </a:r>
            <a:r>
              <a:rPr lang="en-GB" b="0" i="0" baseline="0" dirty="0" smtClean="0"/>
              <a:t> language, meaning variable types do not need to be explicitly declared, although unlike Python type conversions happen automatically so if you try to add a number to a string, the number is automatically converted by the compiler.</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45</a:t>
            </a:fld>
            <a:endParaRPr lang="en-GB" dirty="0"/>
          </a:p>
        </p:txBody>
      </p:sp>
    </p:spTree>
    <p:extLst>
      <p:ext uri="{BB962C8B-B14F-4D97-AF65-F5344CB8AC3E}">
        <p14:creationId xmlns:p14="http://schemas.microsoft.com/office/powerpoint/2010/main" val="1885749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Values</a:t>
            </a:r>
          </a:p>
          <a:p>
            <a:endParaRPr lang="en-GB" dirty="0" smtClean="0"/>
          </a:p>
          <a:p>
            <a:r>
              <a:rPr lang="en-GB" dirty="0" smtClean="0"/>
              <a:t>Whilst operating on smaller</a:t>
            </a:r>
            <a:r>
              <a:rPr lang="en-GB" baseline="0" dirty="0" smtClean="0"/>
              <a:t> values presents little difficulty, when operating on larger or more complex numbers it becomes more important to choose an appropriate type for the calculation. For example, when performing division, the result value should be expected to be a floating point number. If the value is cast as an integer, precision will be lost and the calculation will return an inaccurate result. Such inaccuracies can propagate throughout your program, causing a chain – ‘bug stack’ - of unanticipated problems.</a:t>
            </a:r>
          </a:p>
          <a:p>
            <a:endParaRPr lang="en-GB" baseline="0" dirty="0" smtClean="0"/>
          </a:p>
          <a:p>
            <a:r>
              <a:rPr lang="en-GB" baseline="0" dirty="0" smtClean="0"/>
              <a:t>Each type imposes a limit on the smallest and largest representable number; this means that in some cases you may have to consider data types such as long or float to represent very large or small numbers.</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47</a:t>
            </a:fld>
            <a:endParaRPr lang="en-GB" dirty="0"/>
          </a:p>
        </p:txBody>
      </p:sp>
    </p:spTree>
    <p:extLst>
      <p:ext uri="{BB962C8B-B14F-4D97-AF65-F5344CB8AC3E}">
        <p14:creationId xmlns:p14="http://schemas.microsoft.com/office/powerpoint/2010/main" val="379655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Number Examples</a:t>
            </a:r>
          </a:p>
          <a:p>
            <a:endParaRPr lang="en-GB" dirty="0" smtClean="0"/>
          </a:p>
          <a:p>
            <a:r>
              <a:rPr lang="en-GB" dirty="0" smtClean="0"/>
              <a:t>Here we can see operations</a:t>
            </a:r>
            <a:r>
              <a:rPr lang="en-GB" baseline="0" dirty="0" smtClean="0"/>
              <a:t> on various number types. Using the same variable each time, we can see that:</a:t>
            </a:r>
          </a:p>
          <a:p>
            <a:r>
              <a:rPr lang="en-GB" baseline="0" dirty="0" smtClean="0"/>
              <a:t>	</a:t>
            </a:r>
          </a:p>
          <a:p>
            <a:r>
              <a:rPr lang="en-GB" baseline="0" dirty="0" smtClean="0"/>
              <a:t>Adding a float to an </a:t>
            </a:r>
            <a:r>
              <a:rPr lang="en-GB" baseline="0" dirty="0" err="1" smtClean="0"/>
              <a:t>int</a:t>
            </a:r>
            <a:r>
              <a:rPr lang="en-GB" baseline="0" dirty="0" smtClean="0"/>
              <a:t> returns a float.</a:t>
            </a:r>
          </a:p>
          <a:p>
            <a:r>
              <a:rPr lang="en-GB" baseline="0" dirty="0" smtClean="0"/>
              <a:t>Subtracting a fraction from a float returns a float.</a:t>
            </a:r>
          </a:p>
          <a:p>
            <a:r>
              <a:rPr lang="en-GB" baseline="0" dirty="0" smtClean="0"/>
              <a:t>Casting a float to an </a:t>
            </a:r>
            <a:r>
              <a:rPr lang="en-GB" baseline="0" dirty="0" err="1" smtClean="0"/>
              <a:t>int</a:t>
            </a:r>
            <a:r>
              <a:rPr lang="en-GB" baseline="0" dirty="0" smtClean="0"/>
              <a:t> returns an int.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Casting a float to a float returns – a float.</a:t>
            </a:r>
          </a:p>
          <a:p>
            <a:r>
              <a:rPr lang="en-GB" baseline="0" dirty="0" smtClean="0"/>
              <a:t>Casting a float to a long returns a long, but obviously it’s visually indistinguishable from an int.</a:t>
            </a:r>
          </a:p>
          <a:p>
            <a:r>
              <a:rPr lang="en-GB" baseline="0" dirty="0" smtClean="0"/>
              <a:t>Casting a float to a complex number has an interesting result, where the float number is the mantissa of the value and the exponent is the square root of -1 (</a:t>
            </a:r>
            <a:r>
              <a:rPr lang="en-GB" i="1" baseline="0" dirty="0" err="1" smtClean="0"/>
              <a:t>i</a:t>
            </a:r>
            <a:r>
              <a:rPr lang="en-GB" baseline="0" dirty="0" smtClean="0"/>
              <a:t>).</a:t>
            </a:r>
          </a:p>
        </p:txBody>
      </p:sp>
      <p:sp>
        <p:nvSpPr>
          <p:cNvPr id="4" name="Slide Number Placeholder 3"/>
          <p:cNvSpPr>
            <a:spLocks noGrp="1"/>
          </p:cNvSpPr>
          <p:nvPr>
            <p:ph type="sldNum" sz="quarter" idx="10"/>
          </p:nvPr>
        </p:nvSpPr>
        <p:spPr/>
        <p:txBody>
          <a:bodyPr/>
          <a:lstStyle/>
          <a:p>
            <a:fld id="{D2FD33D1-5F8B-45B7-9940-CBFFF9C06F51}" type="slidenum">
              <a:rPr lang="en-GB" smtClean="0"/>
              <a:t>48</a:t>
            </a:fld>
            <a:endParaRPr lang="en-GB" dirty="0"/>
          </a:p>
        </p:txBody>
      </p:sp>
    </p:spTree>
    <p:extLst>
      <p:ext uri="{BB962C8B-B14F-4D97-AF65-F5344CB8AC3E}">
        <p14:creationId xmlns:p14="http://schemas.microsoft.com/office/powerpoint/2010/main" val="363852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interactive interpreter,</a:t>
            </a:r>
            <a:r>
              <a:rPr lang="en-GB" baseline="0" dirty="0" smtClean="0"/>
              <a:t> we can see that Python behaves like a calculator.</a:t>
            </a:r>
          </a:p>
          <a:p>
            <a:endParaRPr lang="en-GB" baseline="0" dirty="0" smtClean="0"/>
          </a:p>
          <a:p>
            <a:r>
              <a:rPr lang="en-GB" baseline="0" dirty="0" smtClean="0"/>
              <a:t>We can also declare variables, and use those in our calculations.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49</a:t>
            </a:fld>
            <a:endParaRPr lang="en-GB" dirty="0"/>
          </a:p>
        </p:txBody>
      </p:sp>
    </p:spTree>
    <p:extLst>
      <p:ext uri="{BB962C8B-B14F-4D97-AF65-F5344CB8AC3E}">
        <p14:creationId xmlns:p14="http://schemas.microsoft.com/office/powerpoint/2010/main" val="3451730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dirty="0" smtClean="0"/>
          </a:p>
          <a:p>
            <a:r>
              <a:rPr lang="en-GB" dirty="0" smtClean="0"/>
              <a:t>It</a:t>
            </a:r>
            <a:r>
              <a:rPr lang="en-GB" baseline="0" dirty="0" smtClean="0"/>
              <a:t> is inevitable that programmers will encounter strings; they are practically ubiquitous. Most of our user input data will come in the form of a string, and in many cases it is easier – and safer – to accept input as a string and then transform it into the required data type afterwards.</a:t>
            </a:r>
          </a:p>
          <a:p>
            <a:endParaRPr lang="en-GB" baseline="0" dirty="0" smtClean="0"/>
          </a:p>
          <a:p>
            <a:r>
              <a:rPr lang="en-GB" b="1" baseline="0" dirty="0" smtClean="0"/>
              <a:t>String Manipulation</a:t>
            </a:r>
          </a:p>
          <a:p>
            <a:endParaRPr lang="en-GB" baseline="0" dirty="0" smtClean="0"/>
          </a:p>
          <a:p>
            <a:r>
              <a:rPr lang="en-GB" baseline="0" dirty="0" smtClean="0"/>
              <a:t>String manipulation is the act of modifying or mutating a string, and is usually required in some fashion. Fortunately most languages offer convenience tools to make it easier. We have already seen simple string manipulation in our “Hello World” example earlier when we added or </a:t>
            </a:r>
            <a:r>
              <a:rPr lang="en-GB" i="1" baseline="0" dirty="0" smtClean="0"/>
              <a:t>concatenated</a:t>
            </a:r>
            <a:r>
              <a:rPr lang="en-GB" i="0" baseline="0" dirty="0" smtClean="0"/>
              <a:t> strings together; we’ll often want to do much more that that, though, and most languages offer us ways to split, search, or format strings.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51</a:t>
            </a:fld>
            <a:endParaRPr lang="en-GB" dirty="0"/>
          </a:p>
        </p:txBody>
      </p:sp>
    </p:spTree>
    <p:extLst>
      <p:ext uri="{BB962C8B-B14F-4D97-AF65-F5344CB8AC3E}">
        <p14:creationId xmlns:p14="http://schemas.microsoft.com/office/powerpoint/2010/main" val="2303770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as Objects</a:t>
            </a:r>
            <a:endParaRPr lang="en-GB" b="0" baseline="0" dirty="0" smtClean="0"/>
          </a:p>
          <a:p>
            <a:endParaRPr lang="en-GB" b="0" baseline="0" dirty="0" smtClean="0"/>
          </a:p>
          <a:p>
            <a:r>
              <a:rPr lang="en-GB" b="0" baseline="0" dirty="0" smtClean="0"/>
              <a:t>In Python and many other languages, variables are more than simple boxes in which to store a value; we consider them </a:t>
            </a:r>
            <a:r>
              <a:rPr lang="en-GB" b="0" i="1" baseline="0" dirty="0" smtClean="0"/>
              <a:t>objects</a:t>
            </a:r>
            <a:r>
              <a:rPr lang="en-GB" b="0" i="0" baseline="0" dirty="0" smtClean="0"/>
              <a:t>. This means that when we say </a:t>
            </a:r>
            <a:r>
              <a:rPr lang="en-GB" b="1" i="0" baseline="0" dirty="0" smtClean="0"/>
              <a:t>username = “Dave”</a:t>
            </a:r>
            <a:r>
              <a:rPr lang="en-GB" b="0" i="0" baseline="0" dirty="0" smtClean="0"/>
              <a:t>, our </a:t>
            </a:r>
            <a:r>
              <a:rPr lang="en-GB" b="1" i="0" baseline="0" dirty="0" smtClean="0"/>
              <a:t>username</a:t>
            </a:r>
            <a:r>
              <a:rPr lang="en-GB" b="0" i="0" baseline="0" dirty="0" smtClean="0"/>
              <a:t> variable is more than just a pointer to a place in memory holding the value “Dave”. It is a </a:t>
            </a:r>
            <a:r>
              <a:rPr lang="en-GB" b="0" i="1" baseline="0" dirty="0" smtClean="0"/>
              <a:t>representation</a:t>
            </a:r>
            <a:r>
              <a:rPr lang="en-GB" b="0" i="0" baseline="0" dirty="0" smtClean="0"/>
              <a:t> of the string that has the value “Dave”, but also all the potential things we might want do with a string. These are represented by as </a:t>
            </a:r>
            <a:r>
              <a:rPr lang="en-GB" b="0" i="1" baseline="0" dirty="0" smtClean="0"/>
              <a:t>methods</a:t>
            </a:r>
            <a:r>
              <a:rPr lang="en-GB" b="0" i="0" baseline="0" dirty="0" smtClean="0"/>
              <a:t>. These are functions that can be called – usually with an argument – to perform some operation on the string. Sometimes, they will return a new string, leaving the original unmodified such as in the case of </a:t>
            </a:r>
            <a:r>
              <a:rPr lang="en-GB" b="0" i="1" baseline="0" dirty="0" smtClean="0"/>
              <a:t>substring</a:t>
            </a:r>
            <a:r>
              <a:rPr lang="en-GB" b="0" i="0" baseline="0" dirty="0" smtClean="0"/>
              <a:t> operations where we locate a discrete portion of the string and return a new variable containing only that value.</a:t>
            </a:r>
            <a:endParaRPr lang="en-GB" b="1" dirty="0" smtClean="0"/>
          </a:p>
          <a:p>
            <a:endParaRPr lang="en-GB" b="1" dirty="0" smtClean="0"/>
          </a:p>
          <a:p>
            <a:r>
              <a:rPr lang="en-GB" b="1" dirty="0" smtClean="0"/>
              <a:t>Object</a:t>
            </a:r>
            <a:r>
              <a:rPr lang="en-GB" b="1" baseline="0" dirty="0" smtClean="0"/>
              <a:t> Methods</a:t>
            </a:r>
            <a:endParaRPr lang="en-GB" b="1" dirty="0" smtClean="0"/>
          </a:p>
          <a:p>
            <a:endParaRPr lang="en-GB" dirty="0" smtClean="0"/>
          </a:p>
          <a:p>
            <a:r>
              <a:rPr lang="en-GB" dirty="0" smtClean="0"/>
              <a:t>Most objects </a:t>
            </a:r>
            <a:r>
              <a:rPr lang="en-GB" baseline="0" dirty="0" smtClean="0"/>
              <a:t>have associated methods that make common operations easier. For strings, many methods are concerned with manipulation or conversion. For example, you might wish to output the string in a different format. In Python, the string type provides methods such as </a:t>
            </a:r>
            <a:r>
              <a:rPr lang="en-GB" b="1" baseline="0" dirty="0" smtClean="0"/>
              <a:t>capitalize()</a:t>
            </a:r>
            <a:r>
              <a:rPr lang="en-GB" baseline="0" dirty="0" smtClean="0"/>
              <a:t> and </a:t>
            </a:r>
            <a:r>
              <a:rPr lang="en-GB" b="1" baseline="0" dirty="0" err="1" smtClean="0"/>
              <a:t>swapcase</a:t>
            </a:r>
            <a:r>
              <a:rPr lang="en-GB" b="1" baseline="0" dirty="0" smtClean="0"/>
              <a:t>()</a:t>
            </a:r>
            <a:r>
              <a:rPr lang="en-GB" b="0" baseline="0" dirty="0" smtClean="0"/>
              <a:t>. These are invoked using what is known as ‘dot notation’ – the name of the method to call is separated from the object that contains it by a dot, </a:t>
            </a:r>
            <a:r>
              <a:rPr lang="en-GB" b="0" baseline="0" dirty="0" err="1" smtClean="0"/>
              <a:t>eg</a:t>
            </a:r>
            <a:r>
              <a:rPr lang="en-GB" b="0" baseline="0" dirty="0" smtClean="0"/>
              <a:t>. </a:t>
            </a:r>
            <a:r>
              <a:rPr lang="en-GB" b="1" baseline="0" dirty="0" err="1" smtClean="0"/>
              <a:t>username.swapcase</a:t>
            </a:r>
            <a:r>
              <a:rPr lang="en-GB" b="1" baseline="0" dirty="0" smtClean="0"/>
              <a:t>()</a:t>
            </a:r>
            <a:r>
              <a:rPr lang="en-GB" b="0" baseline="0" dirty="0" smtClean="0"/>
              <a: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52</a:t>
            </a:fld>
            <a:endParaRPr lang="en-GB" dirty="0"/>
          </a:p>
        </p:txBody>
      </p:sp>
    </p:spTree>
    <p:extLst>
      <p:ext uri="{BB962C8B-B14F-4D97-AF65-F5344CB8AC3E}">
        <p14:creationId xmlns:p14="http://schemas.microsoft.com/office/powerpoint/2010/main" val="2421163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a:t>
            </a:r>
            <a:r>
              <a:rPr lang="en-GB" b="1" baseline="0" dirty="0" smtClean="0"/>
              <a:t> Operations</a:t>
            </a:r>
            <a:endParaRPr lang="en-GB" b="1" dirty="0" smtClean="0"/>
          </a:p>
          <a:p>
            <a:endParaRPr lang="en-GB" dirty="0" smtClean="0"/>
          </a:p>
          <a:p>
            <a:r>
              <a:rPr lang="en-GB" dirty="0" smtClean="0"/>
              <a:t>Here we</a:t>
            </a:r>
            <a:r>
              <a:rPr lang="en-GB" baseline="0" dirty="0" smtClean="0"/>
              <a:t> can see several examples of string operations.</a:t>
            </a:r>
          </a:p>
          <a:p>
            <a:endParaRPr lang="en-GB" baseline="0" dirty="0" smtClean="0"/>
          </a:p>
          <a:p>
            <a:pPr marL="628650" lvl="1" indent="-171450">
              <a:buFont typeface="Arial" panose="020B0604020202020204" pitchFamily="34" charset="0"/>
              <a:buChar char="•"/>
            </a:pPr>
            <a:r>
              <a:rPr lang="en-GB" baseline="0" dirty="0" smtClean="0"/>
              <a:t>First we create a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Next we ‘slice’ a section – that is, return a small section of the string. We call this a </a:t>
            </a:r>
            <a:r>
              <a:rPr lang="en-GB" i="1" baseline="0" dirty="0" smtClean="0"/>
              <a:t>substring</a:t>
            </a:r>
            <a:r>
              <a:rPr lang="en-GB" baseline="0" dirty="0" smtClean="0"/>
              <a:t>.</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also form a new string from the slice by concatenating – adding – it with another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replace a substring in the original string – this returns new string. The original string is unchanged.</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capitalize a string, or swap the case of all the letters – once again the original value is unchanged.</a:t>
            </a:r>
          </a:p>
          <a:p>
            <a:pPr marL="171450" lvl="0" indent="-171450">
              <a:buFont typeface="Arial" panose="020B0604020202020204" pitchFamily="34" charset="0"/>
              <a:buChar char="•"/>
            </a:pPr>
            <a:endParaRPr lang="en-GB" baseline="0" dirty="0" smtClean="0"/>
          </a:p>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53</a:t>
            </a:fld>
            <a:endParaRPr lang="en-GB" dirty="0"/>
          </a:p>
        </p:txBody>
      </p:sp>
    </p:spTree>
    <p:extLst>
      <p:ext uri="{BB962C8B-B14F-4D97-AF65-F5344CB8AC3E}">
        <p14:creationId xmlns:p14="http://schemas.microsoft.com/office/powerpoint/2010/main" val="760496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we can use the interactive</a:t>
            </a:r>
            <a:r>
              <a:rPr lang="en-GB" baseline="0" dirty="0" smtClean="0"/>
              <a:t> interpreter to assign a string value to a variable and output it. We can also perform any other string operations, such as slice, replace etc., here. Try out some of the previous examples.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54</a:t>
            </a:fld>
            <a:endParaRPr lang="en-GB" dirty="0"/>
          </a:p>
        </p:txBody>
      </p:sp>
    </p:spTree>
    <p:extLst>
      <p:ext uri="{BB962C8B-B14F-4D97-AF65-F5344CB8AC3E}">
        <p14:creationId xmlns:p14="http://schemas.microsoft.com/office/powerpoint/2010/main" val="2385261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Boolean Values</a:t>
            </a:r>
          </a:p>
          <a:p>
            <a:endParaRPr lang="en-GB" dirty="0" smtClean="0"/>
          </a:p>
          <a:p>
            <a:r>
              <a:rPr lang="en-GB" dirty="0" smtClean="0"/>
              <a:t>Boolean values are</a:t>
            </a:r>
            <a:r>
              <a:rPr lang="en-GB" baseline="0" dirty="0" smtClean="0"/>
              <a:t> another integral component of any complex program. As we will see later on, in order to create a program that moves beyond a simple linear structure, it is essential to be able to make decisions. Boolean values allow us to make comparisons that we can use to influence and control program flow. They can be used as to represent ‘yes’ and ‘no’, as flags, or switches, or to store preferences. Booleans are as important a tool as strings and numbers.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56</a:t>
            </a:fld>
            <a:endParaRPr lang="en-GB" dirty="0"/>
          </a:p>
        </p:txBody>
      </p:sp>
    </p:spTree>
    <p:extLst>
      <p:ext uri="{BB962C8B-B14F-4D97-AF65-F5344CB8AC3E}">
        <p14:creationId xmlns:p14="http://schemas.microsoft.com/office/powerpoint/2010/main" val="716434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True and What is False?</a:t>
            </a:r>
            <a:endParaRPr lang="en-GB" b="0" dirty="0" smtClean="0"/>
          </a:p>
          <a:p>
            <a:endParaRPr lang="en-GB" b="0" dirty="0" smtClean="0"/>
          </a:p>
          <a:p>
            <a:r>
              <a:rPr lang="en-GB" b="0" dirty="0" smtClean="0"/>
              <a:t>When </a:t>
            </a:r>
            <a:r>
              <a:rPr lang="en-GB" b="0" baseline="0" dirty="0" smtClean="0"/>
              <a:t>declaring a Boolean variable in Python, we must give it the either the value </a:t>
            </a:r>
            <a:r>
              <a:rPr lang="en-GB" b="1" baseline="0" dirty="0" smtClean="0"/>
              <a:t>True</a:t>
            </a:r>
            <a:r>
              <a:rPr lang="en-GB" b="0" baseline="0" dirty="0" smtClean="0"/>
              <a:t> or </a:t>
            </a:r>
            <a:r>
              <a:rPr lang="en-GB" b="1" baseline="0" dirty="0" smtClean="0"/>
              <a:t>False</a:t>
            </a:r>
            <a:r>
              <a:rPr lang="en-GB" b="0" baseline="0" dirty="0" smtClean="0"/>
              <a:t>. However, on many occasions we will want to make ‘</a:t>
            </a:r>
            <a:r>
              <a:rPr lang="en-GB" b="0" baseline="0" dirty="0" err="1" smtClean="0"/>
              <a:t>truthy</a:t>
            </a:r>
            <a:r>
              <a:rPr lang="en-GB" b="0" baseline="0" dirty="0" smtClean="0"/>
              <a:t>’ or ‘</a:t>
            </a:r>
            <a:r>
              <a:rPr lang="en-GB" b="0" baseline="0" dirty="0" err="1" smtClean="0"/>
              <a:t>falsy</a:t>
            </a:r>
            <a:r>
              <a:rPr lang="en-GB" b="0" baseline="0" dirty="0" smtClean="0"/>
              <a:t>’ judgements about variables that are not necessarily of Boolean type. For this reason, Python allows us to use variables in Boolean expressions by implicitly casting them to Boolean types. As you can see from the table above, there are many values that are considered </a:t>
            </a:r>
            <a:r>
              <a:rPr lang="en-GB" b="1" baseline="0" dirty="0" smtClean="0"/>
              <a:t>False</a:t>
            </a:r>
            <a:r>
              <a:rPr lang="en-GB" b="0" baseline="0" dirty="0" smtClean="0"/>
              <a:t> – such as zero of any numeric type – whereas any that do not match are by default considered </a:t>
            </a:r>
            <a:r>
              <a:rPr lang="en-GB" b="1" baseline="0" dirty="0" smtClean="0"/>
              <a:t>True</a:t>
            </a:r>
            <a:r>
              <a:rPr lang="en-GB" b="0" baseline="0" dirty="0" smtClean="0"/>
              <a:t>. This allows us to use our variables in comparisons without needing to explicitly cast them to a Boolean type or create a new variable and thus consume more memory.</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57</a:t>
            </a:fld>
            <a:endParaRPr lang="en-GB" dirty="0"/>
          </a:p>
        </p:txBody>
      </p:sp>
    </p:spTree>
    <p:extLst>
      <p:ext uri="{BB962C8B-B14F-4D97-AF65-F5344CB8AC3E}">
        <p14:creationId xmlns:p14="http://schemas.microsoft.com/office/powerpoint/2010/main" val="401183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rPr>
              <a:t>Module Introduction</a:t>
            </a:r>
          </a:p>
          <a:p>
            <a:endParaRPr lang="en-US" b="0" dirty="0" smtClean="0">
              <a:solidFill>
                <a:srgbClr val="FF0000"/>
              </a:solidFill>
            </a:endParaRPr>
          </a:p>
          <a:p>
            <a:r>
              <a:rPr lang="en-US" b="0" dirty="0" smtClean="0">
                <a:solidFill>
                  <a:srgbClr val="FF0000"/>
                </a:solidFill>
              </a:rPr>
              <a:t>Theory will be supported with many practical</a:t>
            </a:r>
            <a:r>
              <a:rPr lang="en-US" b="0" baseline="0" dirty="0" smtClean="0">
                <a:solidFill>
                  <a:srgbClr val="FF0000"/>
                </a:solidFill>
              </a:rPr>
              <a:t> examples and exercises, and students are encouraged to modify and experiment with demonstration and exercise code.</a:t>
            </a:r>
          </a:p>
          <a:p>
            <a:endParaRPr lang="en-US" b="0" baseline="0" dirty="0" smtClean="0">
              <a:solidFill>
                <a:srgbClr val="FF0000"/>
              </a:solidFill>
            </a:endParaRPr>
          </a:p>
          <a:p>
            <a:r>
              <a:rPr lang="en-US" b="0" baseline="0" dirty="0" smtClean="0">
                <a:solidFill>
                  <a:srgbClr val="FF0000"/>
                </a:solidFill>
              </a:rPr>
              <a:t>Questions are always welcome.</a:t>
            </a: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7</a:t>
            </a:fld>
            <a:endParaRPr lang="en-GB" dirty="0"/>
          </a:p>
        </p:txBody>
      </p:sp>
    </p:spTree>
    <p:extLst>
      <p:ext uri="{BB962C8B-B14F-4D97-AF65-F5344CB8AC3E}">
        <p14:creationId xmlns:p14="http://schemas.microsoft.com/office/powerpoint/2010/main" val="197438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How Do We Use Booleans?</a:t>
            </a:r>
            <a:endParaRPr lang="en-GB" b="0" dirty="0" smtClean="0"/>
          </a:p>
          <a:p>
            <a:endParaRPr lang="en-GB" b="0" dirty="0" smtClean="0"/>
          </a:p>
          <a:p>
            <a:r>
              <a:rPr lang="en-GB" b="0" dirty="0" smtClean="0"/>
              <a:t>While</a:t>
            </a:r>
            <a:r>
              <a:rPr lang="en-GB" b="0" baseline="0" dirty="0" smtClean="0"/>
              <a:t> we can use the normal equality and inequality operators on Boolean values, we are also able to use the Boolean operators. We can use them to compare two Boolean values together and return a third Boolean representing the result.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58</a:t>
            </a:fld>
            <a:endParaRPr lang="en-GB" dirty="0"/>
          </a:p>
        </p:txBody>
      </p:sp>
    </p:spTree>
    <p:extLst>
      <p:ext uri="{BB962C8B-B14F-4D97-AF65-F5344CB8AC3E}">
        <p14:creationId xmlns:p14="http://schemas.microsoft.com/office/powerpoint/2010/main" val="604876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can see the result of various Boolean operations using Boolean variables. We perform </a:t>
            </a:r>
            <a:r>
              <a:rPr lang="en-GB" b="1" baseline="0" dirty="0" smtClean="0"/>
              <a:t>and</a:t>
            </a:r>
            <a:r>
              <a:rPr lang="en-GB" baseline="0" dirty="0" smtClean="0"/>
              <a:t>, </a:t>
            </a:r>
            <a:r>
              <a:rPr lang="en-GB" b="1" baseline="0" dirty="0" smtClean="0"/>
              <a:t>or</a:t>
            </a:r>
            <a:r>
              <a:rPr lang="en-GB" baseline="0" dirty="0" smtClean="0"/>
              <a:t>, and </a:t>
            </a:r>
            <a:r>
              <a:rPr lang="en-GB" b="1" baseline="0" dirty="0" smtClean="0"/>
              <a:t>not</a:t>
            </a:r>
            <a:r>
              <a:rPr lang="en-GB" baseline="0" dirty="0" smtClean="0"/>
              <a:t> operations and can see the results of the evaluated expressions.</a:t>
            </a:r>
          </a:p>
          <a:p>
            <a:endParaRPr lang="en-GB" baseline="0" dirty="0" smtClean="0"/>
          </a:p>
          <a:p>
            <a:r>
              <a:rPr lang="en-GB" baseline="0" dirty="0" smtClean="0"/>
              <a:t>In the final example, we prompt the user for a value, and then cast that value to a Boolean before output. In this way, we can see how different values are evaluated as Booleans differently.</a:t>
            </a:r>
          </a:p>
        </p:txBody>
      </p:sp>
      <p:sp>
        <p:nvSpPr>
          <p:cNvPr id="4" name="Slide Number Placeholder 3"/>
          <p:cNvSpPr>
            <a:spLocks noGrp="1"/>
          </p:cNvSpPr>
          <p:nvPr>
            <p:ph type="sldNum" sz="quarter" idx="10"/>
          </p:nvPr>
        </p:nvSpPr>
        <p:spPr/>
        <p:txBody>
          <a:bodyPr/>
          <a:lstStyle/>
          <a:p>
            <a:fld id="{D2FD33D1-5F8B-45B7-9940-CBFFF9C06F51}" type="slidenum">
              <a:rPr lang="en-GB" smtClean="0"/>
              <a:t>59</a:t>
            </a:fld>
            <a:endParaRPr lang="en-GB" dirty="0"/>
          </a:p>
        </p:txBody>
      </p:sp>
    </p:spTree>
    <p:extLst>
      <p:ext uri="{BB962C8B-B14F-4D97-AF65-F5344CB8AC3E}">
        <p14:creationId xmlns:p14="http://schemas.microsoft.com/office/powerpoint/2010/main" val="3776693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Expanding</a:t>
            </a:r>
            <a:r>
              <a:rPr lang="en-GB" baseline="0" dirty="0" smtClean="0"/>
              <a:t> upon the previous example, here we assign a variety of values and use them in Boolean operations. We can see that ‘empty’ values such as ‘’ or {}, as well as 0, are treated as Boolean ‘False’.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60</a:t>
            </a:fld>
            <a:endParaRPr lang="en-GB" dirty="0"/>
          </a:p>
        </p:txBody>
      </p:sp>
    </p:spTree>
    <p:extLst>
      <p:ext uri="{BB962C8B-B14F-4D97-AF65-F5344CB8AC3E}">
        <p14:creationId xmlns:p14="http://schemas.microsoft.com/office/powerpoint/2010/main" val="1995306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Operators are probably</a:t>
            </a:r>
            <a:r>
              <a:rPr lang="en-GB" baseline="0" dirty="0" smtClean="0"/>
              <a:t> familiar to us from mathematics. In programming, however, we consider more operators than the simple equality, inequality, and comparison operators that we are used to seeing.</a:t>
            </a:r>
          </a:p>
          <a:p>
            <a:endParaRPr lang="en-GB" baseline="0" dirty="0" smtClean="0"/>
          </a:p>
          <a:p>
            <a:r>
              <a:rPr lang="en-GB" baseline="0" dirty="0" smtClean="0"/>
              <a:t>The normal rules of mathematical operator precedence apply, and similarly we can use parentheses - “()” – to surround parts of our expression.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62</a:t>
            </a:fld>
            <a:endParaRPr lang="en-GB" dirty="0"/>
          </a:p>
        </p:txBody>
      </p:sp>
    </p:spTree>
    <p:extLst>
      <p:ext uri="{BB962C8B-B14F-4D97-AF65-F5344CB8AC3E}">
        <p14:creationId xmlns:p14="http://schemas.microsoft.com/office/powerpoint/2010/main" val="299159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Operator Types</a:t>
            </a:r>
            <a:endParaRPr lang="en-GB" b="0" dirty="0" smtClean="0"/>
          </a:p>
          <a:p>
            <a:endParaRPr lang="en-GB" b="0" dirty="0" smtClean="0"/>
          </a:p>
          <a:p>
            <a:r>
              <a:rPr lang="en-GB" b="0" dirty="0" smtClean="0"/>
              <a:t>As much of our work is done with expressions, we</a:t>
            </a:r>
            <a:r>
              <a:rPr lang="en-GB" b="0" baseline="0" dirty="0" smtClean="0"/>
              <a:t> have a wide variety of operators to use. We can perform the usual array of mathematical operations, as well as a few slightly unusual ones such as modulo and floor division. In addition, we can perform logical operations, as we have seen earlier when we examined Boolean types, we can perform relational comparisons such as greater-than or less-than, we can assign values, we can use membership operators to test if a value is ‘in’ a collection or we can test to see if two variables are pointers to the same value. Python, in common with most other languages, gives us a wide degree of flexibility when we come to perform decisions and comparisons in our code.</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63</a:t>
            </a:fld>
            <a:endParaRPr lang="en-GB" dirty="0"/>
          </a:p>
        </p:txBody>
      </p:sp>
    </p:spTree>
    <p:extLst>
      <p:ext uri="{BB962C8B-B14F-4D97-AF65-F5344CB8AC3E}">
        <p14:creationId xmlns:p14="http://schemas.microsoft.com/office/powerpoint/2010/main" val="30329246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 symbols are slightly different, we can see that the usual operators</a:t>
            </a:r>
            <a:r>
              <a:rPr lang="en-GB" baseline="0" dirty="0" smtClean="0"/>
              <a:t> we would expect to see in mathematics are present. Some symbols may differ in other languages – for example, Java uses the caret character (“^”) as the exponential operator – but the fundamental operators for addition, subtraction, multiplication and division remain the same from language to language.</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65</a:t>
            </a:fld>
            <a:endParaRPr lang="en-GB" dirty="0"/>
          </a:p>
        </p:txBody>
      </p:sp>
    </p:spTree>
    <p:extLst>
      <p:ext uri="{BB962C8B-B14F-4D97-AF65-F5344CB8AC3E}">
        <p14:creationId xmlns:p14="http://schemas.microsoft.com/office/powerpoint/2010/main" val="821596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a:t>
            </a:r>
            <a:r>
              <a:rPr lang="en-GB" baseline="0" dirty="0" smtClean="0"/>
              <a:t> the python interactive interpreter, can you calculate the outcome of all the above?</a:t>
            </a:r>
          </a:p>
          <a:p>
            <a:endParaRPr lang="en-GB" baseline="0" dirty="0" smtClean="0"/>
          </a:p>
          <a:p>
            <a:r>
              <a:rPr lang="en-GB" baseline="0" dirty="0" smtClean="0"/>
              <a:t>What happens if we change the values of </a:t>
            </a:r>
            <a:r>
              <a:rPr lang="en-GB" i="1" baseline="0" dirty="0" smtClean="0"/>
              <a:t>a </a:t>
            </a:r>
            <a:r>
              <a:rPr lang="en-GB" i="0" baseline="0" dirty="0" smtClean="0"/>
              <a:t>or </a:t>
            </a:r>
            <a:r>
              <a:rPr lang="en-GB" i="1" baseline="0" dirty="0" smtClean="0"/>
              <a:t>b</a:t>
            </a:r>
            <a:r>
              <a:rPr lang="en-GB" i="0" baseline="0" dirty="0" smtClean="0"/>
              <a:t>?</a:t>
            </a:r>
          </a:p>
          <a:p>
            <a:endParaRPr lang="en-GB" i="0" baseline="0" dirty="0" smtClean="0"/>
          </a:p>
          <a:p>
            <a:r>
              <a:rPr lang="en-GB" i="0" baseline="0" dirty="0" smtClean="0"/>
              <a:t>What are the data types of a and b?</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66</a:t>
            </a:fld>
            <a:endParaRPr lang="en-GB" dirty="0"/>
          </a:p>
        </p:txBody>
      </p:sp>
    </p:spTree>
    <p:extLst>
      <p:ext uri="{BB962C8B-B14F-4D97-AF65-F5344CB8AC3E}">
        <p14:creationId xmlns:p14="http://schemas.microsoft.com/office/powerpoint/2010/main" val="4281868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67</a:t>
            </a:fld>
            <a:endParaRPr lang="en-GB" dirty="0"/>
          </a:p>
        </p:txBody>
      </p:sp>
    </p:spTree>
    <p:extLst>
      <p:ext uri="{BB962C8B-B14F-4D97-AF65-F5344CB8AC3E}">
        <p14:creationId xmlns:p14="http://schemas.microsoft.com/office/powerpoint/2010/main" val="1812999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relatively</a:t>
            </a:r>
            <a:r>
              <a:rPr lang="en-US" baseline="0" dirty="0" smtClean="0"/>
              <a:t> simple matter to perform all the required sums, although we do need to convert the values we’ve captured via </a:t>
            </a:r>
            <a:r>
              <a:rPr lang="en-US" b="1" baseline="0" dirty="0" err="1" smtClean="0"/>
              <a:t>raw_input</a:t>
            </a:r>
            <a:r>
              <a:rPr lang="en-US" b="1" baseline="0" dirty="0" smtClean="0"/>
              <a:t>()</a:t>
            </a:r>
            <a:r>
              <a:rPr lang="en-US" baseline="0" dirty="0" smtClean="0"/>
              <a:t> – remember, the function returns a string and we want to perform operations on numbers.</a:t>
            </a:r>
          </a:p>
          <a:p>
            <a:endParaRPr lang="en-US" baseline="0" dirty="0" smtClean="0"/>
          </a:p>
          <a:p>
            <a:r>
              <a:rPr lang="en-US" baseline="0" dirty="0" smtClean="0"/>
              <a:t>In order to ensure the result of the division (or any sum) is an integer, we only need to cast the result to an integer in the same way that we have casted the strings.</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69</a:t>
            </a:fld>
            <a:endParaRPr lang="en-GB" dirty="0"/>
          </a:p>
        </p:txBody>
      </p:sp>
    </p:spTree>
    <p:extLst>
      <p:ext uri="{BB962C8B-B14F-4D97-AF65-F5344CB8AC3E}">
        <p14:creationId xmlns:p14="http://schemas.microsoft.com/office/powerpoint/2010/main" val="2424532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71</a:t>
            </a:fld>
            <a:endParaRPr lang="en-GB" dirty="0"/>
          </a:p>
        </p:txBody>
      </p:sp>
    </p:spTree>
    <p:extLst>
      <p:ext uri="{BB962C8B-B14F-4D97-AF65-F5344CB8AC3E}">
        <p14:creationId xmlns:p14="http://schemas.microsoft.com/office/powerpoint/2010/main" val="157644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8</a:t>
            </a:fld>
            <a:endParaRPr lang="en-GB" dirty="0"/>
          </a:p>
        </p:txBody>
      </p:sp>
    </p:spTree>
    <p:extLst>
      <p:ext uri="{BB962C8B-B14F-4D97-AF65-F5344CB8AC3E}">
        <p14:creationId xmlns:p14="http://schemas.microsoft.com/office/powerpoint/2010/main" val="2127501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refactor</a:t>
            </a:r>
            <a:r>
              <a:rPr lang="en-US" baseline="0" dirty="0" smtClean="0"/>
              <a:t> our solution to the previous exercise to perform the requested operations.</a:t>
            </a:r>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73</a:t>
            </a:fld>
            <a:endParaRPr lang="en-GB" dirty="0"/>
          </a:p>
        </p:txBody>
      </p:sp>
    </p:spTree>
    <p:extLst>
      <p:ext uri="{BB962C8B-B14F-4D97-AF65-F5344CB8AC3E}">
        <p14:creationId xmlns:p14="http://schemas.microsoft.com/office/powerpoint/2010/main" val="3248989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74</a:t>
            </a:fld>
            <a:endParaRPr lang="en-GB" dirty="0"/>
          </a:p>
        </p:txBody>
      </p:sp>
    </p:spTree>
    <p:extLst>
      <p:ext uri="{BB962C8B-B14F-4D97-AF65-F5344CB8AC3E}">
        <p14:creationId xmlns:p14="http://schemas.microsoft.com/office/powerpoint/2010/main" val="127155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far, our examples have been flat in design: the computer program starts and runs through the code one line at a time until it has finished. While this is great, it doesn't allow us to build efficient and powerful applications.</a:t>
            </a:r>
          </a:p>
          <a:p>
            <a:r>
              <a:rPr lang="en-GB" baseline="0" dirty="0" smtClean="0"/>
              <a:t>To achieve more complex applications we must add logic and flow control to our code.</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75</a:t>
            </a:fld>
            <a:endParaRPr lang="en-GB" dirty="0"/>
          </a:p>
        </p:txBody>
      </p:sp>
    </p:spTree>
    <p:extLst>
      <p:ext uri="{BB962C8B-B14F-4D97-AF65-F5344CB8AC3E}">
        <p14:creationId xmlns:p14="http://schemas.microsoft.com/office/powerpoint/2010/main" val="3948888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Code can be used to test logic and take</a:t>
            </a:r>
            <a:r>
              <a:rPr lang="en-GB" baseline="0" dirty="0" smtClean="0"/>
              <a:t> a different path depending on the outcome. We have already seen how Boolean variables and operators can be used in expressions, and how expressions can return Boolean values. These are the features we will use to build our flow control logic.</a:t>
            </a:r>
          </a:p>
        </p:txBody>
      </p:sp>
      <p:sp>
        <p:nvSpPr>
          <p:cNvPr id="4" name="Slide Number Placeholder 3"/>
          <p:cNvSpPr>
            <a:spLocks noGrp="1"/>
          </p:cNvSpPr>
          <p:nvPr>
            <p:ph type="sldNum" sz="quarter" idx="10"/>
          </p:nvPr>
        </p:nvSpPr>
        <p:spPr/>
        <p:txBody>
          <a:bodyPr/>
          <a:lstStyle/>
          <a:p>
            <a:fld id="{D2FD33D1-5F8B-45B7-9940-CBFFF9C06F51}" type="slidenum">
              <a:rPr lang="en-GB" smtClean="0"/>
              <a:t>76</a:t>
            </a:fld>
            <a:endParaRPr lang="en-GB" dirty="0"/>
          </a:p>
        </p:txBody>
      </p:sp>
    </p:spTree>
    <p:extLst>
      <p:ext uri="{BB962C8B-B14F-4D97-AF65-F5344CB8AC3E}">
        <p14:creationId xmlns:p14="http://schemas.microsoft.com/office/powerpoint/2010/main" val="13978761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flow control, we can reuse parts of our code without having to create huge codebases. By creating repeatable code blocks, we avoid having to write the same code over and over, and can split our code into more manageable chunks.</a:t>
            </a:r>
          </a:p>
        </p:txBody>
      </p:sp>
      <p:sp>
        <p:nvSpPr>
          <p:cNvPr id="4" name="Slide Number Placeholder 3"/>
          <p:cNvSpPr>
            <a:spLocks noGrp="1"/>
          </p:cNvSpPr>
          <p:nvPr>
            <p:ph type="sldNum" sz="quarter" idx="10"/>
          </p:nvPr>
        </p:nvSpPr>
        <p:spPr/>
        <p:txBody>
          <a:bodyPr/>
          <a:lstStyle/>
          <a:p>
            <a:fld id="{D2FD33D1-5F8B-45B7-9940-CBFFF9C06F51}" type="slidenum">
              <a:rPr lang="en-GB" smtClean="0"/>
              <a:t>77</a:t>
            </a:fld>
            <a:endParaRPr lang="en-GB" dirty="0"/>
          </a:p>
        </p:txBody>
      </p:sp>
    </p:spTree>
    <p:extLst>
      <p:ext uri="{BB962C8B-B14F-4D97-AF65-F5344CB8AC3E}">
        <p14:creationId xmlns:p14="http://schemas.microsoft.com/office/powerpoint/2010/main" val="34701367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78</a:t>
            </a:fld>
            <a:endParaRPr lang="en-GB" dirty="0"/>
          </a:p>
        </p:txBody>
      </p:sp>
    </p:spTree>
    <p:extLst>
      <p:ext uri="{BB962C8B-B14F-4D97-AF65-F5344CB8AC3E}">
        <p14:creationId xmlns:p14="http://schemas.microsoft.com/office/powerpoint/2010/main" val="3375113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If</a:t>
            </a:r>
            <a:r>
              <a:rPr lang="en-US" b="1" baseline="0" dirty="0" smtClean="0"/>
              <a:t> Statement</a:t>
            </a:r>
          </a:p>
          <a:p>
            <a:endParaRPr lang="en-US" b="1" baseline="0" dirty="0" smtClean="0"/>
          </a:p>
          <a:p>
            <a:r>
              <a:rPr lang="en-US" b="0" baseline="0" dirty="0" smtClean="0"/>
              <a:t>The if statement is our decision-branching tool. While it may vary in syntax slightly, it is present in some form in every programming language.</a:t>
            </a:r>
            <a:endParaRPr lang="en-US" b="0" dirty="0" smtClean="0"/>
          </a:p>
          <a:p>
            <a:endParaRPr lang="en-US" b="1" dirty="0" smtClean="0"/>
          </a:p>
          <a:p>
            <a:r>
              <a:rPr lang="en-US" b="1" dirty="0" smtClean="0"/>
              <a:t>Whitespace</a:t>
            </a:r>
          </a:p>
          <a:p>
            <a:endParaRPr lang="en-US" dirty="0" smtClean="0"/>
          </a:p>
          <a:p>
            <a:r>
              <a:rPr lang="en-US" dirty="0" smtClean="0"/>
              <a:t>In Python, membership</a:t>
            </a:r>
            <a:r>
              <a:rPr lang="en-US" baseline="0" dirty="0" smtClean="0"/>
              <a:t> of a function, branch or flow statement is denoted by indentation level or </a:t>
            </a:r>
            <a:r>
              <a:rPr lang="en-US" i="1" baseline="0" dirty="0" smtClean="0"/>
              <a:t>whitespace</a:t>
            </a:r>
            <a:r>
              <a:rPr lang="en-US" i="0" baseline="0" dirty="0" smtClean="0"/>
              <a:t>. When the interpreter encounters an if statement followed by an expression and a colon, it then considers all subsequent, indented, lines to be </a:t>
            </a:r>
            <a:r>
              <a:rPr lang="en-US" i="1" baseline="0" dirty="0" smtClean="0"/>
              <a:t>enclosed</a:t>
            </a:r>
            <a:r>
              <a:rPr lang="en-US" i="0" baseline="0" dirty="0" smtClean="0"/>
              <a:t> by the preceding </a:t>
            </a:r>
            <a:r>
              <a:rPr lang="en-US" b="1" i="0" baseline="0" dirty="0" smtClean="0"/>
              <a:t>if</a:t>
            </a:r>
            <a:r>
              <a:rPr lang="en-US" i="0" baseline="0" dirty="0" smtClean="0"/>
              <a:t>. It continues until it reaches either a different indentation or an accompanying </a:t>
            </a:r>
            <a:r>
              <a:rPr lang="en-US" b="1" i="0" baseline="0" dirty="0" err="1" smtClean="0"/>
              <a:t>elif</a:t>
            </a:r>
            <a:r>
              <a:rPr lang="en-US" i="0" baseline="0" dirty="0" smtClean="0"/>
              <a:t> or </a:t>
            </a:r>
            <a:r>
              <a:rPr lang="en-US" b="1" i="0" baseline="0" dirty="0" smtClean="0"/>
              <a:t>else</a:t>
            </a:r>
            <a:r>
              <a:rPr lang="en-US" i="0" baseline="0" dirty="0" smtClean="0"/>
              <a:t> statement.</a:t>
            </a:r>
          </a:p>
          <a:p>
            <a:endParaRPr lang="en-US" i="0" baseline="0" dirty="0" smtClean="0"/>
          </a:p>
          <a:p>
            <a:r>
              <a:rPr lang="en-US" i="0" baseline="0" dirty="0" smtClean="0"/>
              <a:t>This significant indentation is an important consideration in Python. Fortunately, modern IDEs – Integrated Development Environments – provide programmers with tools to manage such formatting.</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79</a:t>
            </a:fld>
            <a:endParaRPr lang="en-GB" dirty="0"/>
          </a:p>
        </p:txBody>
      </p:sp>
    </p:spTree>
    <p:extLst>
      <p:ext uri="{BB962C8B-B14F-4D97-AF65-F5344CB8AC3E}">
        <p14:creationId xmlns:p14="http://schemas.microsoft.com/office/powerpoint/2010/main" val="1138777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use the </a:t>
            </a:r>
            <a:r>
              <a:rPr lang="en-US" b="1" dirty="0" smtClean="0"/>
              <a:t>if</a:t>
            </a:r>
            <a:r>
              <a:rPr lang="en-US" b="0" baseline="0" dirty="0" smtClean="0"/>
              <a:t> statement to test whether user input matches a predefined value such as a password. We must supply an expression that returns a Boolean value; remember from earlier that this can be a Boolean variable such as True or False, or we can test variables for conditions such as nullity (equal to None), emptiness (in the case of lists, tuples and dictionaries) or equal-to-zero for numeric values.</a:t>
            </a:r>
          </a:p>
          <a:p>
            <a:endParaRPr lang="en-US" b="0" baseline="0" dirty="0" smtClean="0"/>
          </a:p>
          <a:p>
            <a:r>
              <a:rPr lang="en-US" b="0" baseline="0" dirty="0" smtClean="0"/>
              <a:t>In many cases, it is possible to use the shorthand </a:t>
            </a:r>
            <a:r>
              <a:rPr lang="en-US" b="1" baseline="0" dirty="0" smtClean="0"/>
              <a:t>if </a:t>
            </a:r>
            <a:r>
              <a:rPr lang="en-US" b="1" baseline="0" dirty="0" err="1" smtClean="0"/>
              <a:t>myvar</a:t>
            </a:r>
            <a:r>
              <a:rPr lang="en-US" b="1" baseline="0" dirty="0" smtClean="0"/>
              <a:t>:</a:t>
            </a:r>
            <a:r>
              <a:rPr lang="en-US" b="0" baseline="0" dirty="0" smtClean="0"/>
              <a:t> rather than the longhand form </a:t>
            </a:r>
            <a:r>
              <a:rPr lang="en-US" b="1" baseline="0" dirty="0" smtClean="0"/>
              <a:t>if </a:t>
            </a:r>
            <a:r>
              <a:rPr lang="en-US" b="1" baseline="0" dirty="0" err="1" smtClean="0"/>
              <a:t>myvar</a:t>
            </a:r>
            <a:r>
              <a:rPr lang="en-US" b="1" baseline="0" dirty="0" smtClean="0"/>
              <a:t> == True: .</a:t>
            </a:r>
            <a:r>
              <a:rPr lang="en-US" b="0" baseline="0" dirty="0" smtClean="0"/>
              <a:t> There are many such shortcuts in Python and other programming languages.</a:t>
            </a:r>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80</a:t>
            </a:fld>
            <a:endParaRPr lang="en-GB" dirty="0"/>
          </a:p>
        </p:txBody>
      </p:sp>
    </p:spTree>
    <p:extLst>
      <p:ext uri="{BB962C8B-B14F-4D97-AF65-F5344CB8AC3E}">
        <p14:creationId xmlns:p14="http://schemas.microsoft.com/office/powerpoint/2010/main" val="870189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81</a:t>
            </a:fld>
            <a:endParaRPr lang="en-GB" dirty="0"/>
          </a:p>
        </p:txBody>
      </p:sp>
    </p:spTree>
    <p:extLst>
      <p:ext uri="{BB962C8B-B14F-4D97-AF65-F5344CB8AC3E}">
        <p14:creationId xmlns:p14="http://schemas.microsoft.com/office/powerpoint/2010/main" val="1215399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Expressions</a:t>
            </a:r>
            <a:endParaRPr lang="en-US" b="0" dirty="0" smtClean="0"/>
          </a:p>
          <a:p>
            <a:endParaRPr lang="en-US" b="0" dirty="0" smtClean="0"/>
          </a:p>
          <a:p>
            <a:r>
              <a:rPr lang="en-US" b="0" dirty="0" smtClean="0"/>
              <a:t>Any</a:t>
            </a:r>
            <a:r>
              <a:rPr lang="en-US" b="0" baseline="0" dirty="0" smtClean="0"/>
              <a:t> valid Python expression can be used as an </a:t>
            </a:r>
            <a:r>
              <a:rPr lang="en-US" b="1" baseline="0" dirty="0" smtClean="0"/>
              <a:t>if</a:t>
            </a:r>
            <a:r>
              <a:rPr lang="en-US" b="0" baseline="0" dirty="0" smtClean="0"/>
              <a:t> condition, provided it will return a Boolean result. We can chain lots of expressions together by using </a:t>
            </a:r>
            <a:r>
              <a:rPr lang="en-US" b="1" baseline="0" dirty="0" err="1" smtClean="0"/>
              <a:t>elif</a:t>
            </a:r>
            <a:r>
              <a:rPr lang="en-US" b="0" baseline="0" dirty="0" smtClean="0"/>
              <a:t>, and we can provide a default case using </a:t>
            </a:r>
            <a:r>
              <a:rPr lang="en-US" b="1" baseline="0" dirty="0" smtClean="0"/>
              <a:t>else</a:t>
            </a:r>
            <a:r>
              <a:rPr lang="en-US" b="0" baseline="0" dirty="0" smtClean="0"/>
              <a:t>. There are many uses for this kind of behavior, although we must take care not too combine too many </a:t>
            </a:r>
            <a:r>
              <a:rPr lang="en-US" b="1" baseline="0" dirty="0" smtClean="0"/>
              <a:t>if..</a:t>
            </a:r>
            <a:r>
              <a:rPr lang="en-US" b="1" baseline="0" dirty="0" err="1" smtClean="0"/>
              <a:t>elif</a:t>
            </a:r>
            <a:r>
              <a:rPr lang="en-US" b="1" baseline="0" dirty="0" smtClean="0"/>
              <a:t>..</a:t>
            </a:r>
            <a:r>
              <a:rPr lang="en-US" b="0" baseline="0" dirty="0" smtClean="0"/>
              <a:t> statements in case our code becomes unwieldy. In those circumstances, we have other tools available to us such as the membership operator </a:t>
            </a:r>
            <a:r>
              <a:rPr lang="en-US" b="1" baseline="0" dirty="0" smtClean="0"/>
              <a:t>in</a:t>
            </a:r>
            <a:r>
              <a:rPr lang="en-US" b="0" baseline="0" dirty="0" smtClean="0"/>
              <a:t>, which we will cover later.</a:t>
            </a:r>
          </a:p>
          <a:p>
            <a:endParaRPr lang="en-US" b="0" baseline="0" dirty="0" smtClean="0"/>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t>83</a:t>
            </a:fld>
            <a:endParaRPr lang="en-GB" dirty="0"/>
          </a:p>
        </p:txBody>
      </p:sp>
    </p:spTree>
    <p:extLst>
      <p:ext uri="{BB962C8B-B14F-4D97-AF65-F5344CB8AC3E}">
        <p14:creationId xmlns:p14="http://schemas.microsoft.com/office/powerpoint/2010/main" val="389022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Why of Programming</a:t>
            </a:r>
            <a:endParaRPr lang="en-US" b="0" dirty="0" smtClean="0"/>
          </a:p>
          <a:p>
            <a:endParaRPr lang="en-US" b="0" dirty="0" smtClean="0"/>
          </a:p>
          <a:p>
            <a:r>
              <a:rPr lang="en-US" b="0" dirty="0" smtClean="0"/>
              <a:t>Although</a:t>
            </a:r>
            <a:r>
              <a:rPr lang="en-US" b="0" baseline="0" dirty="0" smtClean="0"/>
              <a:t> programming can be a highly technical discipline, it’s possibly to develop quite complex applications with only a little knowledge and experience. With only a few basic tools under your belt, you can quite quickly write a program to do anything from indexing your music collection to replying to your friends’ posts on Facebook, or even an app for your phone. Once you have learned the fundamental concepts and tools of programming, they can be applied to a multitude of languages and a myriad of technologies.</a:t>
            </a:r>
          </a:p>
          <a:p>
            <a:endParaRPr lang="en-US" b="0" baseline="0" dirty="0" smtClean="0"/>
          </a:p>
          <a:p>
            <a:r>
              <a:rPr lang="en-US" b="0" baseline="0" dirty="0" smtClean="0"/>
              <a:t>Once you have learned the basics of programming, you will have also learned to the skills to develop your programming further.</a:t>
            </a:r>
          </a:p>
          <a:p>
            <a:endParaRPr lang="en-US" b="0" baseline="0" dirty="0" smtClean="0"/>
          </a:p>
          <a:p>
            <a:r>
              <a:rPr lang="en-US" b="0" baseline="0" dirty="0" smtClean="0"/>
              <a:t>In contrast to the early days of programming when access to computers and the knowledge to write applications was restricted to academia or the wealthier members of society, the Internet age has empowered programmers to form communities to share knowledge, experience and code. Many programming languages permit development of </a:t>
            </a:r>
            <a:r>
              <a:rPr lang="en-US" b="0" i="1" baseline="0" dirty="0" smtClean="0"/>
              <a:t>extensible</a:t>
            </a:r>
            <a:r>
              <a:rPr lang="en-US" b="0" i="0" baseline="0" dirty="0" smtClean="0"/>
              <a:t> code – that is to say, code that can then be modified and enhanced, or extended, to provide further functionality. It’s common to find libraries of code freely available on the Internet for use or modification – what we call </a:t>
            </a:r>
            <a:r>
              <a:rPr lang="en-US" b="0" i="1" baseline="0" dirty="0" smtClean="0"/>
              <a:t>Open Source Code</a:t>
            </a:r>
            <a:r>
              <a:rPr lang="en-US" b="0" i="0" baseline="0" dirty="0" smtClean="0"/>
              <a:t>.</a:t>
            </a:r>
          </a:p>
          <a:p>
            <a:endParaRPr lang="en-US" b="0" i="0" baseline="0" dirty="0" smtClean="0"/>
          </a:p>
          <a:p>
            <a:r>
              <a:rPr lang="en-US" b="0" i="0" baseline="0" dirty="0" smtClean="0"/>
              <a:t>This movement toward communities of programmers and freely available code has meant that it is now easier than ever before for the novice programmer to find resources online to help them improve. Websites such as stackoverflow.com and its poorly-named predecessor expertsexchange.com offer places where programmers of every level can post questions and code for advice and recommendations from others.</a:t>
            </a:r>
            <a:endParaRPr lang="en-US"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10</a:t>
            </a:fld>
            <a:endParaRPr lang="en-GB" dirty="0"/>
          </a:p>
        </p:txBody>
      </p:sp>
    </p:spTree>
    <p:extLst>
      <p:ext uri="{BB962C8B-B14F-4D97-AF65-F5344CB8AC3E}">
        <p14:creationId xmlns:p14="http://schemas.microsoft.com/office/powerpoint/2010/main" val="226097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Storing</a:t>
            </a:r>
            <a:r>
              <a:rPr lang="en-GB" b="1" baseline="0" dirty="0" smtClean="0"/>
              <a:t> Complex Data</a:t>
            </a:r>
            <a:endParaRPr lang="en-GB" b="0" baseline="0" dirty="0" smtClean="0"/>
          </a:p>
          <a:p>
            <a:endParaRPr lang="en-GB" b="1" dirty="0" smtClean="0"/>
          </a:p>
          <a:p>
            <a:r>
              <a:rPr lang="en-GB" dirty="0" smtClean="0"/>
              <a:t>As our programs</a:t>
            </a:r>
            <a:r>
              <a:rPr lang="en-GB" baseline="0" dirty="0" smtClean="0"/>
              <a:t> develop in complexity, we will require ways to store data that move beyond the simple </a:t>
            </a:r>
            <a:r>
              <a:rPr lang="en-GB" i="1" baseline="0" dirty="0" smtClean="0"/>
              <a:t>variable = value</a:t>
            </a:r>
            <a:r>
              <a:rPr lang="en-GB" i="0" baseline="0" dirty="0" smtClean="0"/>
              <a:t> pattern into data types that permit us to group associated values or store values against specific </a:t>
            </a:r>
            <a:r>
              <a:rPr lang="en-GB" i="1" baseline="0" dirty="0" smtClean="0"/>
              <a:t>keys</a:t>
            </a:r>
            <a:r>
              <a:rPr lang="en-GB" i="0" baseline="0" dirty="0" smtClean="0"/>
              <a:t> for later retrieval. In this way, we can store convenient and simple representations of complex objects.</a:t>
            </a:r>
          </a:p>
          <a:p>
            <a:endParaRPr lang="en-GB" i="0" baseline="0" dirty="0" smtClean="0"/>
          </a:p>
          <a:p>
            <a:r>
              <a:rPr lang="en-GB" i="0" baseline="0" dirty="0" smtClean="0"/>
              <a:t>Lists and Tuples are mutable and immutable, respectively, data types for storing a collection of values. These allow us to hold a simple sequence of values analogous to a mathematical set. While they are useful for grouping related values, they are more powerful when used by </a:t>
            </a:r>
            <a:r>
              <a:rPr lang="en-GB" i="1" baseline="0" dirty="0" smtClean="0"/>
              <a:t>control flow</a:t>
            </a:r>
            <a:r>
              <a:rPr lang="en-GB" i="0" baseline="0" dirty="0" smtClean="0"/>
              <a:t> statements to run through in sequence, or </a:t>
            </a:r>
            <a:r>
              <a:rPr lang="en-GB" i="1" baseline="0" dirty="0" smtClean="0"/>
              <a:t>iterate,</a:t>
            </a:r>
            <a:r>
              <a:rPr lang="en-GB" i="0" baseline="0" dirty="0" smtClean="0"/>
              <a:t> the values they contain.</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85</a:t>
            </a:fld>
            <a:endParaRPr lang="en-GB" dirty="0">
              <a:solidFill>
                <a:prstClr val="black"/>
              </a:solidFill>
            </a:endParaRPr>
          </a:p>
        </p:txBody>
      </p:sp>
    </p:spTree>
    <p:extLst>
      <p:ext uri="{BB962C8B-B14F-4D97-AF65-F5344CB8AC3E}">
        <p14:creationId xmlns:p14="http://schemas.microsoft.com/office/powerpoint/2010/main" val="3126539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Lists</a:t>
            </a:r>
            <a:endParaRPr lang="en-GB" b="0" dirty="0" smtClean="0"/>
          </a:p>
          <a:p>
            <a:endParaRPr lang="en-GB" b="0" dirty="0" smtClean="0"/>
          </a:p>
          <a:p>
            <a:r>
              <a:rPr lang="en-GB" b="0" dirty="0" smtClean="0"/>
              <a:t>Lists are constructed in</a:t>
            </a:r>
            <a:r>
              <a:rPr lang="en-GB" b="0" baseline="0" dirty="0" smtClean="0"/>
              <a:t> the same way as other variables, by declaring a name and supplying a value – which can be a predefined list of values or an empty list. In the latter case, values can be added later via built-in methods. When we wish of access or reference a value in the list, we can do so via its </a:t>
            </a:r>
            <a:r>
              <a:rPr lang="en-GB" b="0" i="1" baseline="0" dirty="0" smtClean="0"/>
              <a:t>index</a:t>
            </a:r>
            <a:r>
              <a:rPr lang="en-GB" b="0" i="0" baseline="0" dirty="0" smtClean="0"/>
              <a:t> or position in the list. These indices start at zero, a common convention in programming which we call ‘</a:t>
            </a:r>
            <a:r>
              <a:rPr lang="en-GB" b="0" i="1" baseline="0" dirty="0" smtClean="0"/>
              <a:t>zero-basing</a:t>
            </a:r>
            <a:r>
              <a:rPr lang="en-GB" b="0" i="0" baseline="0" dirty="0" smtClean="0"/>
              <a:t>’.</a:t>
            </a:r>
          </a:p>
          <a:p>
            <a:endParaRPr lang="en-GB" b="0" i="0" baseline="0" dirty="0" smtClean="0"/>
          </a:p>
          <a:p>
            <a:r>
              <a:rPr lang="en-GB" b="0" i="0" baseline="0" dirty="0" smtClean="0"/>
              <a:t>Lists can contain values of any data type. Values need not be the same data type; they can be of mixed types or even duplicates. </a:t>
            </a:r>
            <a:r>
              <a:rPr lang="en-GB" dirty="0" smtClean="0"/>
              <a:t>As with other</a:t>
            </a:r>
            <a:r>
              <a:rPr lang="en-GB" baseline="0" dirty="0" smtClean="0"/>
              <a:t> data types, built-in methods are available to simplify common operations such as adding, removing or otherwise manipulating the list.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86</a:t>
            </a:fld>
            <a:endParaRPr lang="en-GB" dirty="0">
              <a:solidFill>
                <a:prstClr val="black"/>
              </a:solidFill>
            </a:endParaRPr>
          </a:p>
        </p:txBody>
      </p:sp>
    </p:spTree>
    <p:extLst>
      <p:ext uri="{BB962C8B-B14F-4D97-AF65-F5344CB8AC3E}">
        <p14:creationId xmlns:p14="http://schemas.microsoft.com/office/powerpoint/2010/main" val="525681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examples of lists containing</a:t>
            </a:r>
            <a:r>
              <a:rPr lang="en-GB" baseline="0" dirty="0" smtClean="0"/>
              <a:t> values of various types. We can access a discrete value, or a range of values, or we can use a variable to reference a list element by index.</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87</a:t>
            </a:fld>
            <a:endParaRPr lang="en-GB" dirty="0">
              <a:solidFill>
                <a:prstClr val="black"/>
              </a:solidFill>
            </a:endParaRPr>
          </a:p>
        </p:txBody>
      </p:sp>
    </p:spTree>
    <p:extLst>
      <p:ext uri="{BB962C8B-B14F-4D97-AF65-F5344CB8AC3E}">
        <p14:creationId xmlns:p14="http://schemas.microsoft.com/office/powerpoint/2010/main" val="1577482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Lists are extremely flexible and allow</a:t>
            </a:r>
            <a:r>
              <a:rPr lang="en-GB" baseline="0" dirty="0" smtClean="0"/>
              <a:t> us to change, or </a:t>
            </a:r>
            <a:r>
              <a:rPr lang="en-GB" i="1" baseline="0" dirty="0" smtClean="0"/>
              <a:t>mutate</a:t>
            </a:r>
            <a:r>
              <a:rPr lang="en-GB" i="0" baseline="0" dirty="0" smtClean="0"/>
              <a:t>, their contents as desired. They can be used as queues, or to store values to search for later. We can use them to drive decisions or loops in order to create more complex and powerful programs.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88</a:t>
            </a:fld>
            <a:endParaRPr lang="en-GB" dirty="0">
              <a:solidFill>
                <a:prstClr val="black"/>
              </a:solidFill>
            </a:endParaRPr>
          </a:p>
        </p:txBody>
      </p:sp>
    </p:spTree>
    <p:extLst>
      <p:ext uri="{BB962C8B-B14F-4D97-AF65-F5344CB8AC3E}">
        <p14:creationId xmlns:p14="http://schemas.microsoft.com/office/powerpoint/2010/main" val="4161286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a:t>
            </a:r>
            <a:r>
              <a:rPr lang="en-GB" b="1" baseline="0" dirty="0" smtClean="0"/>
              <a:t> A Tuple?</a:t>
            </a:r>
            <a:endParaRPr lang="en-GB" b="0" baseline="0" dirty="0" smtClean="0"/>
          </a:p>
          <a:p>
            <a:endParaRPr lang="en-GB" b="0" baseline="0" dirty="0" smtClean="0"/>
          </a:p>
          <a:p>
            <a:r>
              <a:rPr lang="en-GB" b="0" baseline="0" dirty="0" smtClean="0"/>
              <a:t>Tuples are identical to lists except that, once created, their contents cannot be changed. In all other ways, however, they behave the same way; their elements can be referenced by index, they can be sliced (returning a new tuple) or they can be added together to form new tuples. They share many common built-in functions with lists. </a:t>
            </a:r>
          </a:p>
          <a:p>
            <a:endParaRPr lang="en-GB" b="0" baseline="0" dirty="0" smtClean="0"/>
          </a:p>
          <a:p>
            <a:r>
              <a:rPr lang="en-GB" b="0" baseline="0" dirty="0" smtClean="0"/>
              <a:t>We can use tuples to collate values that will never change, such as the contents of a drop-down box or a collection of parameters to connect to a service. There are often occasions where we may wish to provide data to other parts of an application without allowing modification.</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90</a:t>
            </a:fld>
            <a:endParaRPr lang="en-GB" dirty="0">
              <a:solidFill>
                <a:prstClr val="black"/>
              </a:solidFill>
            </a:endParaRPr>
          </a:p>
        </p:txBody>
      </p:sp>
    </p:spTree>
    <p:extLst>
      <p:ext uri="{BB962C8B-B14F-4D97-AF65-F5344CB8AC3E}">
        <p14:creationId xmlns:p14="http://schemas.microsoft.com/office/powerpoint/2010/main" val="2837850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91</a:t>
            </a:fld>
            <a:endParaRPr lang="en-GB" dirty="0">
              <a:solidFill>
                <a:prstClr val="black"/>
              </a:solidFill>
            </a:endParaRPr>
          </a:p>
        </p:txBody>
      </p:sp>
    </p:spTree>
    <p:extLst>
      <p:ext uri="{BB962C8B-B14F-4D97-AF65-F5344CB8AC3E}">
        <p14:creationId xmlns:p14="http://schemas.microsoft.com/office/powerpoint/2010/main" val="1716422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exercise involves</a:t>
            </a:r>
            <a:r>
              <a:rPr lang="en-GB" baseline="0" dirty="0" smtClean="0"/>
              <a:t> using tuples containing string values to form a new list and should take no longer than 20 minutes.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92</a:t>
            </a:fld>
            <a:endParaRPr lang="en-GB" dirty="0">
              <a:solidFill>
                <a:prstClr val="black"/>
              </a:solidFill>
            </a:endParaRPr>
          </a:p>
        </p:txBody>
      </p:sp>
    </p:spTree>
    <p:extLst>
      <p:ext uri="{BB962C8B-B14F-4D97-AF65-F5344CB8AC3E}">
        <p14:creationId xmlns:p14="http://schemas.microsoft.com/office/powerpoint/2010/main" val="7081893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a:t>
            </a:r>
            <a:r>
              <a:rPr lang="en-GB" baseline="0" dirty="0" smtClean="0"/>
              <a:t> a relatively simple yet laborious matter to manually count the indices and compose a new list comprising the words in the correct sequence. We can then reference each list value in turn (we could have </a:t>
            </a:r>
            <a:r>
              <a:rPr lang="en-GB" b="1" baseline="0" dirty="0" smtClean="0"/>
              <a:t>pop</a:t>
            </a:r>
            <a:r>
              <a:rPr lang="en-GB" b="0" baseline="0" dirty="0" smtClean="0"/>
              <a:t>ped them) in order to compose our output string. Surely there must be an easier way to do this?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93</a:t>
            </a:fld>
            <a:endParaRPr lang="en-GB" dirty="0">
              <a:solidFill>
                <a:prstClr val="black"/>
              </a:solidFill>
            </a:endParaRPr>
          </a:p>
        </p:txBody>
      </p:sp>
    </p:spTree>
    <p:extLst>
      <p:ext uri="{BB962C8B-B14F-4D97-AF65-F5344CB8AC3E}">
        <p14:creationId xmlns:p14="http://schemas.microsoft.com/office/powerpoint/2010/main" val="21133015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A Dictionary?</a:t>
            </a:r>
          </a:p>
          <a:p>
            <a:endParaRPr lang="en-GB" dirty="0" smtClean="0"/>
          </a:p>
          <a:p>
            <a:r>
              <a:rPr lang="en-GB" dirty="0" smtClean="0"/>
              <a:t>The dictionary</a:t>
            </a:r>
            <a:r>
              <a:rPr lang="en-GB" baseline="0" dirty="0" smtClean="0"/>
              <a:t> or map is a more complex – and more useful – collection data type. Instead of simple sequential lists of values stored against numeric indices, </a:t>
            </a:r>
            <a:r>
              <a:rPr lang="en-GB" baseline="0" smtClean="0"/>
              <a:t>dictionaries provide </a:t>
            </a:r>
            <a:r>
              <a:rPr lang="en-GB" baseline="0" dirty="0" smtClean="0"/>
              <a:t>the capability to store values against specific keys that can be used to directly access that value later without needing to search the list or know the index of the required value. When we want to add a variable to a dictionary, we must provide an additional value called a key. This key value is used to reference the value we wish to add to the dictionary in the same way that the index is used to reference values in a list. Instead of using a number, however – although we can if we wish – we can use a string value such as ‘name’. This makes it much easier for the programmer to self-document their code.</a:t>
            </a:r>
          </a:p>
          <a:p>
            <a:endParaRPr lang="en-GB" baseline="0" dirty="0" smtClean="0"/>
          </a:p>
          <a:p>
            <a:r>
              <a:rPr lang="en-GB" baseline="0" dirty="0" smtClean="0"/>
              <a:t>Since dictionaries, like lists and tuples, permit objects as values, it is possible to create complex data models by storing lists, tuples – or any other object type – against keys, however, they cannot be used </a:t>
            </a:r>
            <a:r>
              <a:rPr lang="en-GB" i="1" baseline="0" dirty="0" smtClean="0"/>
              <a:t>as</a:t>
            </a:r>
            <a:r>
              <a:rPr lang="en-GB" i="0" baseline="0" dirty="0" smtClean="0"/>
              <a:t> keys.</a:t>
            </a:r>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95</a:t>
            </a:fld>
            <a:endParaRPr lang="en-GB" dirty="0">
              <a:solidFill>
                <a:prstClr val="black"/>
              </a:solidFill>
            </a:endParaRPr>
          </a:p>
        </p:txBody>
      </p:sp>
    </p:spTree>
    <p:extLst>
      <p:ext uri="{BB962C8B-B14F-4D97-AF65-F5344CB8AC3E}">
        <p14:creationId xmlns:p14="http://schemas.microsoft.com/office/powerpoint/2010/main" val="37533963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Dictionaries</a:t>
            </a:r>
            <a:endParaRPr lang="en-GB" b="0" dirty="0" smtClean="0"/>
          </a:p>
          <a:p>
            <a:endParaRPr lang="en-GB" b="0" dirty="0" smtClean="0"/>
          </a:p>
          <a:p>
            <a:r>
              <a:rPr lang="en-GB" b="0" dirty="0" smtClean="0"/>
              <a:t>Dictionaries share</a:t>
            </a:r>
            <a:r>
              <a:rPr lang="en-GB" b="0" baseline="0" dirty="0" smtClean="0"/>
              <a:t> much of the same flexibility as lists, and many similar built-in methods. As a mutable type, elements can be added, removed or changed. Dictionaries can be searched, or used in loops and decisions. Some keywords such as </a:t>
            </a:r>
            <a:r>
              <a:rPr lang="en-GB" b="1" baseline="0" dirty="0" smtClean="0"/>
              <a:t>del</a:t>
            </a:r>
            <a:r>
              <a:rPr lang="en-GB" b="0" baseline="0" dirty="0" smtClean="0"/>
              <a:t> and </a:t>
            </a:r>
            <a:r>
              <a:rPr lang="en-GB" b="1" baseline="0" dirty="0" err="1" smtClean="0"/>
              <a:t>iterkeys</a:t>
            </a:r>
            <a:r>
              <a:rPr lang="en-GB" b="0" baseline="0" dirty="0" smtClean="0"/>
              <a:t> provide shortcuts to the corresponding object methods, e.g. </a:t>
            </a:r>
            <a:r>
              <a:rPr lang="en-GB" b="1" baseline="0" dirty="0" err="1" smtClean="0"/>
              <a:t>dict.del</a:t>
            </a:r>
            <a:r>
              <a:rPr lang="en-GB" b="1" baseline="0" dirty="0" smtClean="0"/>
              <a:t>()</a:t>
            </a:r>
            <a:r>
              <a:rPr lang="en-GB" b="0" baseline="0" dirty="0" smtClean="0"/>
              <a:t> and </a:t>
            </a:r>
            <a:r>
              <a:rPr lang="en-GB" b="1" baseline="0" dirty="0" err="1" smtClean="0"/>
              <a:t>dict.iterkeys</a:t>
            </a:r>
            <a:r>
              <a:rPr lang="en-GB" b="1" baseline="0" dirty="0" smtClean="0"/>
              <a:t>()</a:t>
            </a:r>
            <a:r>
              <a:rPr lang="en-GB" b="0" baseline="0" dirty="0" smtClean="0"/>
              <a:t>.</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96</a:t>
            </a:fld>
            <a:endParaRPr lang="en-GB" dirty="0">
              <a:solidFill>
                <a:prstClr val="black"/>
              </a:solidFill>
            </a:endParaRPr>
          </a:p>
        </p:txBody>
      </p:sp>
    </p:spTree>
    <p:extLst>
      <p:ext uri="{BB962C8B-B14F-4D97-AF65-F5344CB8AC3E}">
        <p14:creationId xmlns:p14="http://schemas.microsoft.com/office/powerpoint/2010/main" val="3173757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a Computer Program</a:t>
            </a:r>
            <a:endParaRPr lang="en-US" b="0" dirty="0" smtClean="0"/>
          </a:p>
          <a:p>
            <a:endParaRPr lang="en-US" b="0" dirty="0" smtClean="0"/>
          </a:p>
          <a:p>
            <a:r>
              <a:rPr lang="en-US" b="0" dirty="0" smtClean="0"/>
              <a:t>A</a:t>
            </a:r>
            <a:r>
              <a:rPr lang="en-US" b="0" baseline="0" dirty="0" smtClean="0"/>
              <a:t> computer program can simply be described as “</a:t>
            </a:r>
            <a:r>
              <a:rPr lang="en-US" b="0" i="1" baseline="0" dirty="0" smtClean="0"/>
              <a:t>a sequence of instructions, designed to achieve a task”</a:t>
            </a:r>
            <a:r>
              <a:rPr lang="en-US" b="0" baseline="0" dirty="0" smtClean="0"/>
              <a:t>.  </a:t>
            </a:r>
          </a:p>
          <a:p>
            <a:endParaRPr lang="en-US" b="0" baseline="0" dirty="0" smtClean="0"/>
          </a:p>
          <a:p>
            <a:r>
              <a:rPr lang="en-US" b="0" baseline="0" dirty="0" smtClean="0"/>
              <a:t>To put that into a real life example, we can compare a computer program to a set of directions to a given location. If </a:t>
            </a:r>
            <a:r>
              <a:rPr lang="en-US" b="0" i="1" baseline="0" dirty="0" smtClean="0"/>
              <a:t>written correctly</a:t>
            </a:r>
            <a:r>
              <a:rPr lang="en-US" b="0" baseline="0" dirty="0" smtClean="0"/>
              <a:t> and followed </a:t>
            </a:r>
            <a:r>
              <a:rPr lang="en-US" b="0" i="1" baseline="0" dirty="0" smtClean="0"/>
              <a:t>in the correct sequence</a:t>
            </a:r>
            <a:r>
              <a:rPr lang="en-US" b="0" baseline="0" dirty="0" smtClean="0"/>
              <a:t> a set of directions will guide the reader to a given destination. Any mistakes in the sequence of instructions or the instructions themselves will not yield the desired result.</a:t>
            </a:r>
          </a:p>
          <a:p>
            <a:endParaRPr lang="en-US" b="0" baseline="0" dirty="0" smtClean="0"/>
          </a:p>
          <a:p>
            <a:r>
              <a:rPr lang="en-US" b="0" baseline="0" dirty="0" smtClean="0"/>
              <a:t>Similarly, a computer program is a set of instructions for the computer which, when followed sequentially, will achieve a task or yield a result.</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11</a:t>
            </a:fld>
            <a:endParaRPr lang="en-GB" dirty="0"/>
          </a:p>
        </p:txBody>
      </p:sp>
    </p:spTree>
    <p:extLst>
      <p:ext uri="{BB962C8B-B14F-4D97-AF65-F5344CB8AC3E}">
        <p14:creationId xmlns:p14="http://schemas.microsoft.com/office/powerpoint/2010/main" val="1870166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with lists and</a:t>
            </a:r>
            <a:r>
              <a:rPr lang="en-GB" baseline="0" dirty="0" smtClean="0"/>
              <a:t> tuples, dictionaries can be created in a variety of ways. No single way is correct and you should pick the format that’s easiest for you. </a:t>
            </a:r>
          </a:p>
          <a:p>
            <a:endParaRPr lang="en-GB" baseline="0" dirty="0" smtClean="0"/>
          </a:p>
          <a:p>
            <a:r>
              <a:rPr lang="en-GB" baseline="0" dirty="0" smtClean="0"/>
              <a:t>Values can be easily accessed via their key, or the dictionary can be used in a for loop to run through the keys one by one. This makes it very simple to get each value out of a dictionary and perform some operation on it.</a:t>
            </a:r>
          </a:p>
          <a:p>
            <a:r>
              <a:rPr lang="en-GB" baseline="0" dirty="0" smtClean="0"/>
              <a:t>Since dictionaries are mutable, we can also use them to store and update the results of calculations or method calls.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97</a:t>
            </a:fld>
            <a:endParaRPr lang="en-GB" dirty="0">
              <a:solidFill>
                <a:prstClr val="black"/>
              </a:solidFill>
            </a:endParaRPr>
          </a:p>
        </p:txBody>
      </p:sp>
    </p:spTree>
    <p:extLst>
      <p:ext uri="{BB962C8B-B14F-4D97-AF65-F5344CB8AC3E}">
        <p14:creationId xmlns:p14="http://schemas.microsoft.com/office/powerpoint/2010/main" val="4185151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98</a:t>
            </a:fld>
            <a:endParaRPr lang="en-GB" dirty="0">
              <a:solidFill>
                <a:prstClr val="black"/>
              </a:solidFill>
            </a:endParaRPr>
          </a:p>
        </p:txBody>
      </p:sp>
    </p:spTree>
    <p:extLst>
      <p:ext uri="{BB962C8B-B14F-4D97-AF65-F5344CB8AC3E}">
        <p14:creationId xmlns:p14="http://schemas.microsoft.com/office/powerpoint/2010/main" val="34914307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exercise encourages the student to use what</a:t>
            </a:r>
            <a:r>
              <a:rPr lang="en-GB" baseline="0" dirty="0" smtClean="0"/>
              <a:t> they have learned so far to build a simple linear program to collect, organise and output some data.</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99</a:t>
            </a:fld>
            <a:endParaRPr lang="en-GB" dirty="0">
              <a:solidFill>
                <a:prstClr val="black"/>
              </a:solidFill>
            </a:endParaRPr>
          </a:p>
        </p:txBody>
      </p:sp>
    </p:spTree>
    <p:extLst>
      <p:ext uri="{BB962C8B-B14F-4D97-AF65-F5344CB8AC3E}">
        <p14:creationId xmlns:p14="http://schemas.microsoft.com/office/powerpoint/2010/main" val="7150784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simple</a:t>
            </a:r>
            <a:r>
              <a:rPr lang="en-GB" baseline="0" dirty="0" smtClean="0"/>
              <a:t> linear program to enter some details and output them.</a:t>
            </a:r>
          </a:p>
          <a:p>
            <a:endParaRPr lang="en-GB" baseline="0" dirty="0" smtClean="0"/>
          </a:p>
          <a:p>
            <a:r>
              <a:rPr lang="en-GB" baseline="0" dirty="0" smtClean="0"/>
              <a:t>For bonus points, this could be simplified further.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100</a:t>
            </a:fld>
            <a:endParaRPr lang="en-GB" dirty="0">
              <a:solidFill>
                <a:prstClr val="black"/>
              </a:solidFill>
            </a:endParaRPr>
          </a:p>
        </p:txBody>
      </p:sp>
    </p:spTree>
    <p:extLst>
      <p:ext uri="{BB962C8B-B14F-4D97-AF65-F5344CB8AC3E}">
        <p14:creationId xmlns:p14="http://schemas.microsoft.com/office/powerpoint/2010/main" val="25065865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101</a:t>
            </a:fld>
            <a:endParaRPr lang="en-GB" dirty="0"/>
          </a:p>
        </p:txBody>
      </p:sp>
    </p:spTree>
    <p:extLst>
      <p:ext uri="{BB962C8B-B14F-4D97-AF65-F5344CB8AC3E}">
        <p14:creationId xmlns:p14="http://schemas.microsoft.com/office/powerpoint/2010/main" val="19329066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Expression</a:t>
            </a:r>
          </a:p>
          <a:p>
            <a:endParaRPr lang="en-GB" dirty="0" smtClean="0"/>
          </a:p>
          <a:p>
            <a:r>
              <a:rPr lang="en-GB" dirty="0" smtClean="0"/>
              <a:t>The expression</a:t>
            </a:r>
            <a:r>
              <a:rPr lang="en-GB" baseline="0" dirty="0" smtClean="0"/>
              <a:t> used in the Python for loop has to return a list. While it’s possible to construct the list by hand, it’s usually much simpler to use the handy </a:t>
            </a:r>
            <a:r>
              <a:rPr lang="en-GB" b="1" baseline="0" dirty="0" smtClean="0"/>
              <a:t>range()</a:t>
            </a:r>
            <a:r>
              <a:rPr lang="en-GB" baseline="0" dirty="0" smtClean="0"/>
              <a:t> function instead. We can also use any list, tuple or dictionary object to provide the values to loop over; this is called an </a:t>
            </a:r>
            <a:r>
              <a:rPr lang="en-GB" i="1" baseline="0" dirty="0" smtClean="0"/>
              <a:t>iterator</a:t>
            </a:r>
            <a:r>
              <a:rPr lang="en-GB" i="0" baseline="0" dirty="0" smtClean="0"/>
              <a:t>. </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102</a:t>
            </a:fld>
            <a:endParaRPr lang="en-GB" dirty="0">
              <a:solidFill>
                <a:prstClr val="black"/>
              </a:solidFill>
            </a:endParaRPr>
          </a:p>
        </p:txBody>
      </p:sp>
    </p:spTree>
    <p:extLst>
      <p:ext uri="{BB962C8B-B14F-4D97-AF65-F5344CB8AC3E}">
        <p14:creationId xmlns:p14="http://schemas.microsoft.com/office/powerpoint/2010/main" val="1800127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can see our earlier example modified to permit 5 attempts to enter the password. We use the </a:t>
            </a:r>
            <a:r>
              <a:rPr lang="en-US" b="1" baseline="0" dirty="0" smtClean="0"/>
              <a:t>range()</a:t>
            </a:r>
            <a:r>
              <a:rPr lang="en-US" baseline="0" dirty="0" smtClean="0"/>
              <a:t> function to create a list of values which we supply to the </a:t>
            </a:r>
            <a:r>
              <a:rPr lang="en-US" b="1" baseline="0" dirty="0" smtClean="0"/>
              <a:t>for</a:t>
            </a:r>
            <a:r>
              <a:rPr lang="en-US" baseline="0" dirty="0" smtClean="0"/>
              <a:t> loop. We could have explicitly defined a list such as [1, 2, 3, 4, 5] to use as the loop iterator.</a:t>
            </a:r>
          </a:p>
          <a:p>
            <a:endParaRPr lang="en-US" baseline="0" dirty="0" smtClean="0"/>
          </a:p>
          <a:p>
            <a:r>
              <a:rPr lang="en-US" baseline="0" dirty="0" smtClean="0"/>
              <a:t>We can also see the use of the break keyword here; this terminates the enclosing loop so that as soon as our success condition is met – the password is entered correctly – the program exits the loop and carries on. This practice – which we call “</a:t>
            </a:r>
            <a:r>
              <a:rPr lang="en-US" i="1" baseline="0" dirty="0" smtClean="0"/>
              <a:t>fail-fast”</a:t>
            </a:r>
            <a:r>
              <a:rPr lang="en-US" i="0" baseline="0" dirty="0" smtClean="0"/>
              <a:t> – is beneficial because it allows us to write faster programs. This is because the processor does not waste time iterating the loop looking for a success condition that’s already been met.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103</a:t>
            </a:fld>
            <a:endParaRPr lang="en-GB" dirty="0">
              <a:solidFill>
                <a:prstClr val="black"/>
              </a:solidFill>
            </a:endParaRPr>
          </a:p>
        </p:txBody>
      </p:sp>
    </p:spTree>
    <p:extLst>
      <p:ext uri="{BB962C8B-B14F-4D97-AF65-F5344CB8AC3E}">
        <p14:creationId xmlns:p14="http://schemas.microsoft.com/office/powerpoint/2010/main" val="18143074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a:t>
            </a:r>
            <a:r>
              <a:rPr lang="en-US" b="1" dirty="0" smtClean="0">
                <a:latin typeface="+mn-lt"/>
                <a:cs typeface="Courier New" panose="02070309020205020404" pitchFamily="49" charset="0"/>
              </a:rPr>
              <a:t>range()</a:t>
            </a:r>
            <a:r>
              <a:rPr lang="en-US" b="1" baseline="0" dirty="0" smtClean="0"/>
              <a:t> Function</a:t>
            </a:r>
            <a:endParaRPr lang="en-US" b="1" dirty="0" smtClean="0"/>
          </a:p>
          <a:p>
            <a:endParaRPr lang="en-US" dirty="0" smtClean="0"/>
          </a:p>
          <a:p>
            <a:r>
              <a:rPr lang="en-US" dirty="0" smtClean="0"/>
              <a:t>Sometimes we will wish to run</a:t>
            </a:r>
            <a:r>
              <a:rPr lang="en-US" baseline="0" dirty="0" smtClean="0"/>
              <a:t> a loop for a fixed number of iterations, or over a subset of a collection, or otherwise constrain it. Some languages offer us the ability to specify the loop constraint directly, however in Python we must use the range function to do so.</a:t>
            </a:r>
            <a:endParaRPr lang="en-US" dirty="0" smtClean="0"/>
          </a:p>
          <a:p>
            <a:endParaRPr lang="en-US" dirty="0" smtClean="0"/>
          </a:p>
          <a:p>
            <a:r>
              <a:rPr lang="en-US" dirty="0" smtClean="0"/>
              <a:t>The</a:t>
            </a:r>
            <a:r>
              <a:rPr lang="en-US" baseline="0" dirty="0" smtClean="0"/>
              <a:t> </a:t>
            </a:r>
            <a:r>
              <a:rPr lang="en-US" b="1" baseline="0" dirty="0" smtClean="0"/>
              <a:t>range() </a:t>
            </a:r>
            <a:r>
              <a:rPr lang="en-US" baseline="0" dirty="0" smtClean="0"/>
              <a:t>function in Python is extremely useful when constraining loops, since it returns a list object. We can also use it to create a new list from a subset of a larger list. In the example above we create a list of numbers up to a supplied ceiling value - remembering that we’re zero-based, so the first value in our list will be zero. </a:t>
            </a:r>
          </a:p>
          <a:p>
            <a:endParaRPr lang="en-US" baseline="0" dirty="0" smtClean="0"/>
          </a:p>
          <a:p>
            <a:r>
              <a:rPr lang="en-US" baseline="0" dirty="0" smtClean="0"/>
              <a:t>If we wish to range on a list or tuple, we must call </a:t>
            </a:r>
            <a:r>
              <a:rPr lang="en-US" b="1" baseline="0" dirty="0" smtClean="0"/>
              <a:t>range()</a:t>
            </a:r>
            <a:r>
              <a:rPr lang="en-US" baseline="0" dirty="0" smtClean="0"/>
              <a:t> as a method of the object we are interested in – for example, </a:t>
            </a:r>
            <a:r>
              <a:rPr lang="en-US" b="1" baseline="0" dirty="0" err="1" smtClean="0"/>
              <a:t>mylist.range</a:t>
            </a:r>
            <a:r>
              <a:rPr lang="en-US" b="1" baseline="0" dirty="0" smtClean="0"/>
              <a:t>(1, 10)</a:t>
            </a:r>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104</a:t>
            </a:fld>
            <a:endParaRPr lang="en-GB" dirty="0">
              <a:solidFill>
                <a:prstClr val="black"/>
              </a:solidFill>
            </a:endParaRPr>
          </a:p>
        </p:txBody>
      </p:sp>
    </p:spTree>
    <p:extLst>
      <p:ext uri="{BB962C8B-B14F-4D97-AF65-F5344CB8AC3E}">
        <p14:creationId xmlns:p14="http://schemas.microsoft.com/office/powerpoint/2010/main" val="2714129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105</a:t>
            </a:fld>
            <a:endParaRPr lang="en-GB" dirty="0"/>
          </a:p>
        </p:txBody>
      </p:sp>
    </p:spTree>
    <p:extLst>
      <p:ext uri="{BB962C8B-B14F-4D97-AF65-F5344CB8AC3E}">
        <p14:creationId xmlns:p14="http://schemas.microsoft.com/office/powerpoint/2010/main" val="3303471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106</a:t>
            </a:fld>
            <a:endParaRPr lang="en-GB" dirty="0"/>
          </a:p>
        </p:txBody>
      </p:sp>
    </p:spTree>
    <p:extLst>
      <p:ext uri="{BB962C8B-B14F-4D97-AF65-F5344CB8AC3E}">
        <p14:creationId xmlns:p14="http://schemas.microsoft.com/office/powerpoint/2010/main" val="223358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set of directions to take us to an address. When followed in the correct sequence, we will arrive at our destination.</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a:t>
            </a:fld>
            <a:endParaRPr lang="en-GB" dirty="0"/>
          </a:p>
        </p:txBody>
      </p:sp>
    </p:spTree>
    <p:extLst>
      <p:ext uri="{BB962C8B-B14F-4D97-AF65-F5344CB8AC3E}">
        <p14:creationId xmlns:p14="http://schemas.microsoft.com/office/powerpoint/2010/main" val="9212995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Here we perform a simple loop over a range,</a:t>
            </a:r>
            <a:r>
              <a:rPr lang="en-GB" baseline="0" dirty="0" smtClean="0"/>
              <a:t> taking the range limit from user input.</a:t>
            </a:r>
          </a:p>
          <a:p>
            <a:endParaRPr lang="en-GB" baseline="0" dirty="0" smtClean="0"/>
          </a:p>
          <a:p>
            <a:r>
              <a:rPr lang="en-GB" baseline="0" dirty="0" smtClean="0"/>
              <a:t>We check the ‘</a:t>
            </a:r>
            <a:r>
              <a:rPr lang="en-GB" baseline="0" dirty="0" err="1" smtClean="0"/>
              <a:t>fizzbuzz</a:t>
            </a:r>
            <a:r>
              <a:rPr lang="en-GB" baseline="0" dirty="0" smtClean="0"/>
              <a:t>’ condition first, since the number must match </a:t>
            </a:r>
            <a:r>
              <a:rPr lang="en-GB" i="1" baseline="0" dirty="0" smtClean="0"/>
              <a:t>both</a:t>
            </a:r>
            <a:r>
              <a:rPr lang="en-GB" i="0" baseline="0" dirty="0" smtClean="0"/>
              <a:t> conditions, which are also the conditions for the following </a:t>
            </a:r>
            <a:r>
              <a:rPr lang="en-GB" b="1" i="0" baseline="0" dirty="0" err="1" smtClean="0"/>
              <a:t>elif</a:t>
            </a:r>
            <a:r>
              <a:rPr lang="en-GB" b="0" i="0" baseline="0" dirty="0" err="1" smtClean="0"/>
              <a:t>s</a:t>
            </a:r>
            <a:r>
              <a:rPr lang="en-GB" b="0" i="0" baseline="0" dirty="0" smtClean="0"/>
              <a:t>. If we were to place it at the end, it would never match since the preceding two conditions would always beat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107</a:t>
            </a:fld>
            <a:endParaRPr lang="en-GB" dirty="0"/>
          </a:p>
        </p:txBody>
      </p:sp>
    </p:spTree>
    <p:extLst>
      <p:ext uri="{BB962C8B-B14F-4D97-AF65-F5344CB8AC3E}">
        <p14:creationId xmlns:p14="http://schemas.microsoft.com/office/powerpoint/2010/main" val="3328756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r>
              <a:rPr lang="en-GB" b="1" dirty="0" smtClean="0"/>
              <a:t>Summary</a:t>
            </a:r>
            <a:endParaRPr lang="en-GB" b="0" dirty="0" smtClean="0"/>
          </a:p>
          <a:p>
            <a:endParaRPr lang="en-GB" b="0" dirty="0" smtClean="0"/>
          </a:p>
          <a:p>
            <a:r>
              <a:rPr lang="en-GB" b="0" dirty="0" smtClean="0"/>
              <a:t>Flow control statements like </a:t>
            </a:r>
            <a:r>
              <a:rPr lang="en-GB" b="1" dirty="0" smtClean="0"/>
              <a:t>if</a:t>
            </a:r>
            <a:r>
              <a:rPr lang="en-GB" b="0" dirty="0" smtClean="0"/>
              <a:t> – which allows</a:t>
            </a:r>
            <a:r>
              <a:rPr lang="en-GB" b="0" baseline="0" dirty="0" smtClean="0"/>
              <a:t> us to make choices – and </a:t>
            </a:r>
            <a:r>
              <a:rPr lang="en-GB" b="1" baseline="0" dirty="0" smtClean="0"/>
              <a:t>for</a:t>
            </a:r>
            <a:r>
              <a:rPr lang="en-GB" b="0" baseline="0" dirty="0" smtClean="0"/>
              <a:t>, which allows us to repeat steps, are critical when we wish to move beyond the simple linear program.</a:t>
            </a:r>
          </a:p>
          <a:p>
            <a:endParaRPr lang="en-GB" b="0" baseline="0" dirty="0" smtClean="0"/>
          </a:p>
          <a:p>
            <a:r>
              <a:rPr lang="en-GB" b="0" baseline="0" dirty="0" smtClean="0"/>
              <a:t>We can build complex expressions using Boolean operators and variables that means we can build useful logic into our programs. We will see in the next section how we can simplify our expressions while making them even more powerful with the use of membership operators.</a:t>
            </a:r>
          </a:p>
          <a:p>
            <a:endParaRPr lang="en-GB" b="1" dirty="0" smtClean="0"/>
          </a:p>
          <a:p>
            <a:r>
              <a:rPr lang="en-GB" b="0" dirty="0" smtClean="0"/>
              <a:t>With </a:t>
            </a:r>
            <a:r>
              <a:rPr lang="en-GB" b="1" dirty="0" smtClean="0"/>
              <a:t>for</a:t>
            </a:r>
            <a:r>
              <a:rPr lang="en-GB" b="0" dirty="0" smtClean="0"/>
              <a:t> loops, we can take our complex logic</a:t>
            </a:r>
            <a:r>
              <a:rPr lang="en-GB" b="0" baseline="0" dirty="0" smtClean="0"/>
              <a:t> and repeat it as many times as we wish while feeding in different values. In later sections, we will see how we can modularize our logic to help us build even more complex programs while at the same time keeping them easy to read and debug.</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108</a:t>
            </a:fld>
            <a:endParaRPr lang="en-GB" dirty="0"/>
          </a:p>
        </p:txBody>
      </p:sp>
    </p:spTree>
    <p:extLst>
      <p:ext uri="{BB962C8B-B14F-4D97-AF65-F5344CB8AC3E}">
        <p14:creationId xmlns:p14="http://schemas.microsoft.com/office/powerpoint/2010/main" val="186371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109</a:t>
            </a:fld>
            <a:endParaRPr lang="en-GB" dirty="0">
              <a:solidFill>
                <a:prstClr val="black"/>
              </a:solidFill>
            </a:endParaRPr>
          </a:p>
        </p:txBody>
      </p:sp>
    </p:spTree>
    <p:extLst>
      <p:ext uri="{BB962C8B-B14F-4D97-AF65-F5344CB8AC3E}">
        <p14:creationId xmlns:p14="http://schemas.microsoft.com/office/powerpoint/2010/main" val="785996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a:t>
            </a:r>
            <a:r>
              <a:rPr lang="en-GB" baseline="0" dirty="0" smtClean="0"/>
              <a:t> will need to access files. This might be for a variety of reasons; saving or loading user data, for example, or loading application configuration. Data comes in many forms, and can be expressed in many different structures. The most basic is the linear sequence with a separator, such as the Comma Separated Values or CSV file – but many others exist.</a:t>
            </a:r>
          </a:p>
          <a:p>
            <a:endParaRPr lang="en-GB" baseline="0" dirty="0" smtClean="0"/>
          </a:p>
          <a:p>
            <a:r>
              <a:rPr lang="en-GB" baseline="0" dirty="0" smtClean="0"/>
              <a:t>Each of the common data formats has a name, and we use an acronym as a file extension to denote the type. We have already mentioned CSV, and others include JSON, XML, XLS, DOC, PPT and so on. This allows programmers to build applications can exchange data easily and conveniently simply by declaring which file types are supported.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110</a:t>
            </a:fld>
            <a:endParaRPr lang="en-GB" dirty="0">
              <a:solidFill>
                <a:prstClr val="black"/>
              </a:solidFill>
            </a:endParaRPr>
          </a:p>
        </p:txBody>
      </p:sp>
    </p:spTree>
    <p:extLst>
      <p:ext uri="{BB962C8B-B14F-4D97-AF65-F5344CB8AC3E}">
        <p14:creationId xmlns:p14="http://schemas.microsoft.com/office/powerpoint/2010/main" val="37365760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interacting with other systems, be</a:t>
            </a:r>
            <a:r>
              <a:rPr lang="en-GB" baseline="0" dirty="0" smtClean="0"/>
              <a:t> it a local file system or a remote server, we use the term </a:t>
            </a:r>
            <a:r>
              <a:rPr lang="en-GB" i="1" baseline="0" dirty="0" smtClean="0"/>
              <a:t>IO </a:t>
            </a:r>
            <a:r>
              <a:rPr lang="en-GB" i="0" baseline="0" dirty="0" smtClean="0"/>
              <a:t>– </a:t>
            </a:r>
            <a:r>
              <a:rPr lang="en-GB" i="1" baseline="0" dirty="0" err="1" smtClean="0"/>
              <a:t>Input/Output</a:t>
            </a:r>
            <a:r>
              <a:rPr lang="en-GB" i="1" baseline="0" dirty="0" smtClean="0"/>
              <a:t> </a:t>
            </a:r>
            <a:r>
              <a:rPr lang="en-GB" i="0" baseline="0" dirty="0" smtClean="0"/>
              <a:t>– to describe our activity. Most languages support some kind of IO and have common libraries to support it.</a:t>
            </a:r>
          </a:p>
          <a:p>
            <a:endParaRPr lang="en-GB" i="1" baseline="0" dirty="0" smtClean="0"/>
          </a:p>
          <a:p>
            <a:r>
              <a:rPr lang="en-GB" i="0" baseline="0" dirty="0" smtClean="0"/>
              <a:t>In order to interact with a file on the local file system on our computer, we must first establish the </a:t>
            </a:r>
            <a:r>
              <a:rPr lang="en-GB" i="1" baseline="0" dirty="0" smtClean="0"/>
              <a:t>path</a:t>
            </a:r>
            <a:r>
              <a:rPr lang="en-GB" i="0" baseline="0" dirty="0" smtClean="0"/>
              <a:t> or route to the file. This is can be calculated from the root of the drive, although in many cases we may just wish to provide a path relative to our application.</a:t>
            </a:r>
          </a:p>
          <a:p>
            <a:endParaRPr lang="en-GB" i="0" baseline="0" dirty="0" smtClean="0"/>
          </a:p>
          <a:p>
            <a:r>
              <a:rPr lang="en-GB" i="0" baseline="0" dirty="0" smtClean="0"/>
              <a:t>The various Operating Systems available express paths using different notation, so if we are concerned with our ability to run our program on any device – to be </a:t>
            </a:r>
            <a:r>
              <a:rPr lang="en-GB" i="1" baseline="0" dirty="0" smtClean="0"/>
              <a:t>platform independent</a:t>
            </a:r>
            <a:r>
              <a:rPr lang="en-GB" i="0" baseline="0" dirty="0" smtClean="0"/>
              <a:t> – we must take steps to consider how we form our paths.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111</a:t>
            </a:fld>
            <a:endParaRPr lang="en-GB" dirty="0">
              <a:solidFill>
                <a:prstClr val="black"/>
              </a:solidFill>
            </a:endParaRPr>
          </a:p>
        </p:txBody>
      </p:sp>
    </p:spTree>
    <p:extLst>
      <p:ext uri="{BB962C8B-B14F-4D97-AF65-F5344CB8AC3E}">
        <p14:creationId xmlns:p14="http://schemas.microsoft.com/office/powerpoint/2010/main" val="30823295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write platform independent code when working with</a:t>
            </a:r>
            <a:r>
              <a:rPr lang="en-GB" baseline="0" dirty="0" smtClean="0"/>
              <a:t> file systems, we must usually take advantage of language libraries to provide paths. Normally, the task of determining the host operating system and form paths using the correct notation will have been dealt with already for us.</a:t>
            </a:r>
          </a:p>
          <a:p>
            <a:endParaRPr lang="en-GB" baseline="0" dirty="0" smtClean="0"/>
          </a:p>
          <a:p>
            <a:r>
              <a:rPr lang="en-GB" baseline="0" dirty="0" smtClean="0"/>
              <a:t>In Python, we can use the </a:t>
            </a:r>
            <a:r>
              <a:rPr lang="en-GB" b="1" baseline="0" dirty="0" smtClean="0"/>
              <a:t>glob</a:t>
            </a:r>
            <a:r>
              <a:rPr lang="en-GB" b="0" baseline="0" dirty="0" smtClean="0"/>
              <a:t> module to provide platform specific paths. We can use complex patterns to search for filenames or directories and then open those files directly using the </a:t>
            </a:r>
            <a:r>
              <a:rPr lang="en-GB" b="1" baseline="0" dirty="0" err="1" smtClean="0"/>
              <a:t>io</a:t>
            </a:r>
            <a:r>
              <a:rPr lang="en-GB" b="0" baseline="0" dirty="0" smtClean="0"/>
              <a:t> module.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112</a:t>
            </a:fld>
            <a:endParaRPr lang="en-GB" dirty="0">
              <a:solidFill>
                <a:prstClr val="black"/>
              </a:solidFill>
            </a:endParaRPr>
          </a:p>
        </p:txBody>
      </p:sp>
    </p:spTree>
    <p:extLst>
      <p:ext uri="{BB962C8B-B14F-4D97-AF65-F5344CB8AC3E}">
        <p14:creationId xmlns:p14="http://schemas.microsoft.com/office/powerpoint/2010/main" val="18097699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Assuming we have a valid</a:t>
            </a:r>
            <a:r>
              <a:rPr lang="en-GB" baseline="0" dirty="0" smtClean="0"/>
              <a:t> path – via </a:t>
            </a:r>
            <a:r>
              <a:rPr lang="en-GB" b="1" baseline="0" dirty="0" smtClean="0"/>
              <a:t>glob</a:t>
            </a:r>
            <a:r>
              <a:rPr lang="en-GB" b="0" baseline="0" dirty="0" smtClean="0"/>
              <a:t> or some other means – we must somehow get a reference to the file so that we can manipulate it. In Python, we can do this by using methods of the </a:t>
            </a:r>
            <a:r>
              <a:rPr lang="en-GB" b="1" baseline="0" dirty="0" err="1" smtClean="0"/>
              <a:t>io</a:t>
            </a:r>
            <a:r>
              <a:rPr lang="en-GB" b="0" baseline="0" dirty="0" smtClean="0"/>
              <a:t> module. The </a:t>
            </a:r>
            <a:r>
              <a:rPr lang="en-GB" b="1" baseline="0" dirty="0" err="1" smtClean="0"/>
              <a:t>FileIO</a:t>
            </a:r>
            <a:r>
              <a:rPr lang="en-GB" b="0" baseline="0" dirty="0" smtClean="0"/>
              <a:t> method takes a filename, and in its most simple form returns a </a:t>
            </a:r>
            <a:r>
              <a:rPr lang="en-GB" b="1" baseline="0" dirty="0" smtClean="0"/>
              <a:t>File</a:t>
            </a:r>
            <a:r>
              <a:rPr lang="en-GB" b="0" baseline="0" dirty="0" smtClean="0"/>
              <a:t> object we can use to read the contents of the file. If we wish to open the file for writing, we must supply a ‘mode’ parameter to indicate to the system that we wish to do so.</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34132294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an example of a simple file viewer.</a:t>
            </a:r>
            <a:r>
              <a:rPr lang="en-GB" baseline="0" dirty="0" smtClean="0"/>
              <a:t> It asks the user for a filename, then uses the </a:t>
            </a:r>
            <a:r>
              <a:rPr lang="en-GB" b="1" baseline="0" dirty="0" smtClean="0"/>
              <a:t>glob</a:t>
            </a:r>
            <a:r>
              <a:rPr lang="en-GB" b="0" baseline="0" dirty="0" smtClean="0"/>
              <a:t> module to search for files with an exact match. </a:t>
            </a:r>
            <a:r>
              <a:rPr lang="en-GB" b="1" baseline="0" dirty="0" smtClean="0"/>
              <a:t>glob</a:t>
            </a:r>
            <a:r>
              <a:rPr lang="en-GB" b="0" baseline="0" dirty="0" smtClean="0"/>
              <a:t> returns a list, so we can check in an </a:t>
            </a:r>
            <a:r>
              <a:rPr lang="en-GB" b="1" baseline="0" dirty="0" smtClean="0"/>
              <a:t>if</a:t>
            </a:r>
            <a:r>
              <a:rPr lang="en-GB" b="0" baseline="0" dirty="0" smtClean="0"/>
              <a:t> condition for emptiness, and if it has contents we can pull the first matching filename out at index 0.</a:t>
            </a:r>
          </a:p>
          <a:p>
            <a:r>
              <a:rPr lang="en-GB" b="0" baseline="0" dirty="0" smtClean="0"/>
              <a:t>We then use the </a:t>
            </a:r>
            <a:r>
              <a:rPr lang="en-GB" b="1" baseline="0" dirty="0" smtClean="0"/>
              <a:t>open() </a:t>
            </a:r>
            <a:r>
              <a:rPr lang="en-GB" b="0" baseline="0" dirty="0" smtClean="0"/>
              <a:t>function to get a file object from the path match, and print the contents using the </a:t>
            </a:r>
            <a:r>
              <a:rPr lang="en-GB" b="1" baseline="0" dirty="0" smtClean="0"/>
              <a:t>read()</a:t>
            </a:r>
            <a:r>
              <a:rPr lang="en-GB" b="0" baseline="0" dirty="0" smtClean="0"/>
              <a:t> method, which will return the entire contents of the file as a string</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5605448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saw in the previous</a:t>
            </a:r>
            <a:r>
              <a:rPr lang="en-GB" baseline="0" dirty="0" smtClean="0"/>
              <a:t> example, in order to read data in from a file we use the </a:t>
            </a:r>
            <a:r>
              <a:rPr lang="en-GB" b="1" baseline="0" dirty="0" smtClean="0"/>
              <a:t>read()</a:t>
            </a:r>
            <a:r>
              <a:rPr lang="en-GB" b="0" baseline="0" dirty="0" smtClean="0"/>
              <a:t> method. This will return the entire contents of the file for us as a string. If we wish to instead read a single line at a time, we can use the </a:t>
            </a:r>
            <a:r>
              <a:rPr lang="en-GB" b="1" baseline="0" dirty="0" err="1" smtClean="0"/>
              <a:t>readline</a:t>
            </a:r>
            <a:r>
              <a:rPr lang="en-GB" b="1" baseline="0" dirty="0" smtClean="0"/>
              <a:t>()</a:t>
            </a:r>
            <a:r>
              <a:rPr lang="en-GB" b="0" baseline="0" dirty="0" smtClean="0"/>
              <a:t> method. Similar to the </a:t>
            </a:r>
            <a:r>
              <a:rPr lang="en-GB" b="1" baseline="0" dirty="0" smtClean="0"/>
              <a:t>read()</a:t>
            </a:r>
            <a:r>
              <a:rPr lang="en-GB" b="0" baseline="0" dirty="0" smtClean="0"/>
              <a:t> method, it will return a string containing the next line of the file.</a:t>
            </a:r>
          </a:p>
          <a:p>
            <a:endParaRPr lang="en-GB" b="0" baseline="0" dirty="0" smtClean="0"/>
          </a:p>
          <a:p>
            <a:r>
              <a:rPr lang="en-GB" b="0" baseline="0" dirty="0" smtClean="0"/>
              <a:t>When we wish to write to the file, we can use the </a:t>
            </a:r>
            <a:r>
              <a:rPr lang="en-GB" b="1" baseline="0" dirty="0" smtClean="0"/>
              <a:t>write()</a:t>
            </a:r>
            <a:r>
              <a:rPr lang="en-GB" b="0" baseline="0" dirty="0" smtClean="0"/>
              <a:t> method. We supply it with a string which it will write to the file; note we must provide a line end character – “</a:t>
            </a:r>
            <a:r>
              <a:rPr lang="en-GB" b="1" baseline="0" dirty="0" smtClean="0"/>
              <a:t>\n</a:t>
            </a:r>
            <a:r>
              <a:rPr lang="en-GB" b="0" baseline="0" dirty="0" smtClean="0"/>
              <a:t>” – ourselves when we wish to terminate a line.</a:t>
            </a:r>
          </a:p>
          <a:p>
            <a:endParaRPr lang="en-GB" b="0" baseline="0" dirty="0" smtClean="0"/>
          </a:p>
          <a:p>
            <a:r>
              <a:rPr lang="en-GB" b="0" baseline="0" dirty="0" smtClean="0"/>
              <a:t>When we have finished working with our file, we must remember to call the </a:t>
            </a:r>
            <a:r>
              <a:rPr lang="en-GB" b="1" baseline="0" dirty="0" smtClean="0"/>
              <a:t>close()</a:t>
            </a:r>
            <a:r>
              <a:rPr lang="en-GB" b="0" baseline="0" dirty="0" smtClean="0"/>
              <a:t> method or we will risk truncating the file and possible loss of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115</a:t>
            </a:fld>
            <a:endParaRPr lang="en-GB" dirty="0">
              <a:solidFill>
                <a:prstClr val="black"/>
              </a:solidFill>
            </a:endParaRPr>
          </a:p>
        </p:txBody>
      </p:sp>
    </p:spTree>
    <p:extLst>
      <p:ext uri="{BB962C8B-B14F-4D97-AF65-F5344CB8AC3E}">
        <p14:creationId xmlns:p14="http://schemas.microsoft.com/office/powerpoint/2010/main" val="18905508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 to</a:t>
            </a:r>
            <a:r>
              <a:rPr lang="en-GB" baseline="0" dirty="0" smtClean="0"/>
              <a:t> basic file operations such as reading and writing, we are able to manipulate the </a:t>
            </a:r>
            <a:r>
              <a:rPr lang="en-GB" baseline="0" dirty="0" err="1" smtClean="0"/>
              <a:t>filesystem</a:t>
            </a:r>
            <a:r>
              <a:rPr lang="en-GB" baseline="0" dirty="0" smtClean="0"/>
              <a:t> in other ways. Importing the </a:t>
            </a:r>
            <a:r>
              <a:rPr lang="en-GB" b="1" baseline="0" dirty="0" err="1" smtClean="0"/>
              <a:t>os</a:t>
            </a:r>
            <a:r>
              <a:rPr lang="en-GB" b="0" baseline="0" dirty="0" smtClean="0"/>
              <a:t> module allows us to remove files and directories, as well as create them. A wide range of operations are available and students are encouraged to explore the documentation.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116</a:t>
            </a:fld>
            <a:endParaRPr lang="en-GB" dirty="0">
              <a:solidFill>
                <a:prstClr val="black"/>
              </a:solidFill>
            </a:endParaRPr>
          </a:p>
        </p:txBody>
      </p:sp>
    </p:spTree>
    <p:extLst>
      <p:ext uri="{BB962C8B-B14F-4D97-AF65-F5344CB8AC3E}">
        <p14:creationId xmlns:p14="http://schemas.microsoft.com/office/powerpoint/2010/main" val="190934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7" name="Rectangle 6"/>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Tree>
    <p:extLst>
      <p:ext uri="{BB962C8B-B14F-4D97-AF65-F5344CB8AC3E}">
        <p14:creationId xmlns:p14="http://schemas.microsoft.com/office/powerpoint/2010/main" val="225925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45" t="13821" r="-290" b="7317"/>
          <a:stretch/>
        </p:blipFill>
        <p:spPr>
          <a:xfrm>
            <a:off x="-25228" y="-27384"/>
            <a:ext cx="12313915" cy="6984776"/>
          </a:xfrm>
          <a:prstGeom prst="rect">
            <a:avLst/>
          </a:prstGeom>
        </p:spPr>
      </p:pic>
      <p:sp>
        <p:nvSpPr>
          <p:cNvPr id="7" name="TextBox 6"/>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10"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369056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054" t="61936" r="13578" b="1050"/>
          <a:stretch/>
        </p:blipFill>
        <p:spPr>
          <a:xfrm rot="10800000">
            <a:off x="0" y="-11426"/>
            <a:ext cx="12289365" cy="6885384"/>
          </a:xfrm>
          <a:prstGeom prst="rect">
            <a:avLst/>
          </a:prstGeom>
        </p:spPr>
      </p:pic>
      <p:sp>
        <p:nvSpPr>
          <p:cNvPr id="8" name="TextBox 7"/>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6"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22540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2"/>
          <p:cNvSpPr>
            <a:spLocks noGrp="1"/>
          </p:cNvSpPr>
          <p:nvPr>
            <p:ph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Tree>
    <p:extLst>
      <p:ext uri="{BB962C8B-B14F-4D97-AF65-F5344CB8AC3E}">
        <p14:creationId xmlns:p14="http://schemas.microsoft.com/office/powerpoint/2010/main" val="158557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8611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3" name="Rectangle 2"/>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5" name="Rectangle 4"/>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 name="TextBox 5"/>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83122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2192000" cy="126876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2"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
        <p:nvSpPr>
          <p:cNvPr id="3" name="Text Placeholder 2"/>
          <p:cNvSpPr>
            <a:spLocks noGrp="1"/>
          </p:cNvSpPr>
          <p:nvPr>
            <p:ph type="body"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Rectangle 9"/>
          <p:cNvSpPr/>
          <p:nvPr userDrawn="1"/>
        </p:nvSpPr>
        <p:spPr>
          <a:xfrm>
            <a:off x="0" y="6381330"/>
            <a:ext cx="12192000" cy="538663"/>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Rectangle 10"/>
          <p:cNvSpPr/>
          <p:nvPr userDrawn="1"/>
        </p:nvSpPr>
        <p:spPr>
          <a:xfrm>
            <a:off x="0" y="6340772"/>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 name="Rectangle 6"/>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TextBox 7"/>
          <p:cNvSpPr txBox="1"/>
          <p:nvPr userDrawn="1"/>
        </p:nvSpPr>
        <p:spPr>
          <a:xfrm>
            <a:off x="11952653" y="4653136"/>
            <a:ext cx="184731" cy="369332"/>
          </a:xfrm>
          <a:prstGeom prst="rect">
            <a:avLst/>
          </a:prstGeom>
          <a:noFill/>
        </p:spPr>
        <p:txBody>
          <a:bodyPr wrap="none" rtlCol="0">
            <a:spAutoFit/>
          </a:bodyPr>
          <a:lstStyle/>
          <a:p>
            <a:endParaRPr lang="en-GB" sz="1800" dirty="0"/>
          </a:p>
        </p:txBody>
      </p:sp>
      <p:sp>
        <p:nvSpPr>
          <p:cNvPr id="12" name="TextBox 11"/>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48259993"/>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49" r:id="rId4"/>
    <p:sldLayoutId id="2147483653" r:id="rId5"/>
    <p:sldLayoutId id="2147483654" r:id="rId6"/>
  </p:sldLayoutIdLst>
  <p:txStyles>
    <p:titleStyle>
      <a:lvl1pPr algn="l" defTabSz="914400" rtl="0" eaLnBrk="1" latinLnBrk="0" hangingPunct="1">
        <a:spcBef>
          <a:spcPct val="0"/>
        </a:spcBef>
        <a:buNone/>
        <a:defRPr sz="4400" kern="1200">
          <a:solidFill>
            <a:schemeClr val="bg1"/>
          </a:solidFill>
          <a:latin typeface="Calibri Light" panose="020F0302020204030204" pitchFamily="34" charset="0"/>
          <a:ea typeface="+mj-ea"/>
          <a:cs typeface="+mj-cs"/>
        </a:defRPr>
      </a:lvl1pPr>
    </p:titleStyle>
    <p:body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hyperlink" Target="https://docs.python.org/2/" TargetMode="External"/><Relationship Id="rId2" Type="http://schemas.openxmlformats.org/officeDocument/2006/relationships/notesSlide" Target="../notesSlides/notesSlide241.xml"/><Relationship Id="rId1" Type="http://schemas.openxmlformats.org/officeDocument/2006/relationships/slideLayout" Target="../slideLayouts/slideLayout4.xml"/><Relationship Id="rId6" Type="http://schemas.openxmlformats.org/officeDocument/2006/relationships/hyperlink" Target="http://www.lua.org/docs.html" TargetMode="External"/><Relationship Id="rId5" Type="http://schemas.openxmlformats.org/officeDocument/2006/relationships/hyperlink" Target="https://lucene.apache.org/solr/resources.html#tutorials" TargetMode="External"/><Relationship Id="rId4" Type="http://schemas.openxmlformats.org/officeDocument/2006/relationships/hyperlink" Target="https://pypi.python.org/pypi/pip" TargetMode="External"/></Relationships>
</file>

<file path=ppt/slides/_rels/slide275.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242.xml"/><Relationship Id="rId1" Type="http://schemas.openxmlformats.org/officeDocument/2006/relationships/slideLayout" Target="../slideLayouts/slideLayout4.xml"/><Relationship Id="rId6" Type="http://schemas.openxmlformats.org/officeDocument/2006/relationships/hyperlink" Target="http://www.pythonchallenge.com/" TargetMode="External"/><Relationship Id="rId5" Type="http://schemas.openxmlformats.org/officeDocument/2006/relationships/hyperlink" Target="http://codegolf.stackexchange.com/" TargetMode="External"/><Relationship Id="rId4" Type="http://schemas.openxmlformats.org/officeDocument/2006/relationships/hyperlink" Target="https://coderbyte.com/" TargetMode="Externa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Programming Fundamentals</a:t>
            </a:r>
            <a:endParaRPr lang="en-GB" dirty="0"/>
          </a:p>
        </p:txBody>
      </p:sp>
    </p:spTree>
    <p:extLst>
      <p:ext uri="{BB962C8B-B14F-4D97-AF65-F5344CB8AC3E}">
        <p14:creationId xmlns:p14="http://schemas.microsoft.com/office/powerpoint/2010/main" val="3032609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numCol="2">
            <a:noAutofit/>
          </a:bodyPr>
          <a:lstStyle/>
          <a:p>
            <a:r>
              <a:rPr lang="en-US" sz="2400" dirty="0" smtClean="0"/>
              <a:t>Progress</a:t>
            </a:r>
          </a:p>
          <a:p>
            <a:endParaRPr lang="en-US" sz="2400" dirty="0" smtClean="0"/>
          </a:p>
          <a:p>
            <a:r>
              <a:rPr lang="en-US" sz="2400" dirty="0" smtClean="0"/>
              <a:t>Fun</a:t>
            </a:r>
          </a:p>
          <a:p>
            <a:endParaRPr lang="en-US" sz="2400" dirty="0" smtClean="0"/>
          </a:p>
          <a:p>
            <a:r>
              <a:rPr lang="en-US" sz="2400" dirty="0" smtClean="0"/>
              <a:t>Profit</a:t>
            </a:r>
          </a:p>
          <a:p>
            <a:endParaRPr lang="en-US" sz="2400" dirty="0"/>
          </a:p>
          <a:p>
            <a:endParaRPr lang="en-US" sz="2400" dirty="0" smtClean="0"/>
          </a:p>
          <a:p>
            <a:endParaRPr lang="en-US" sz="2400" dirty="0"/>
          </a:p>
          <a:p>
            <a:endParaRPr lang="en-US" sz="2400" dirty="0" smtClean="0"/>
          </a:p>
          <a:p>
            <a:endParaRPr lang="en-US" sz="2400" dirty="0" smtClean="0"/>
          </a:p>
          <a:p>
            <a:r>
              <a:rPr lang="en-US" sz="2400" dirty="0" smtClean="0"/>
              <a:t>Efficiency</a:t>
            </a:r>
            <a:endParaRPr lang="en-US" sz="2400" dirty="0"/>
          </a:p>
          <a:p>
            <a:pPr marL="0" indent="0">
              <a:buNone/>
            </a:pPr>
            <a:endParaRPr lang="en-US" sz="2400" dirty="0" smtClean="0"/>
          </a:p>
          <a:p>
            <a:r>
              <a:rPr lang="en-US" sz="2400" dirty="0" smtClean="0"/>
              <a:t>Change your perception of technology</a:t>
            </a:r>
          </a:p>
          <a:p>
            <a:endParaRPr lang="en-US" sz="2400" dirty="0" smtClean="0"/>
          </a:p>
          <a:p>
            <a:r>
              <a:rPr lang="en-US" sz="2400" dirty="0" smtClean="0"/>
              <a:t>Become more than just a computer user</a:t>
            </a:r>
          </a:p>
        </p:txBody>
      </p:sp>
      <p:sp>
        <p:nvSpPr>
          <p:cNvPr id="2" name="Title 1"/>
          <p:cNvSpPr>
            <a:spLocks noGrp="1"/>
          </p:cNvSpPr>
          <p:nvPr>
            <p:ph type="title"/>
          </p:nvPr>
        </p:nvSpPr>
        <p:spPr/>
        <p:txBody>
          <a:bodyPr/>
          <a:lstStyle/>
          <a:p>
            <a:r>
              <a:rPr lang="en-US" dirty="0" smtClean="0"/>
              <a:t>The Why of Programming</a:t>
            </a:r>
            <a:endParaRPr lang="en-US" dirty="0"/>
          </a:p>
        </p:txBody>
      </p:sp>
    </p:spTree>
    <p:extLst>
      <p:ext uri="{BB962C8B-B14F-4D97-AF65-F5344CB8AC3E}">
        <p14:creationId xmlns:p14="http://schemas.microsoft.com/office/powerpoint/2010/main" val="30789510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Dictionaries</a:t>
            </a:r>
            <a:endParaRPr lang="en-US" dirty="0"/>
          </a:p>
        </p:txBody>
      </p:sp>
      <p:sp>
        <p:nvSpPr>
          <p:cNvPr id="5" name="Rectangle 4"/>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Set the values of the dictionary fields below from user input</a:t>
            </a:r>
          </a:p>
          <a:p>
            <a:r>
              <a:rPr lang="en-US" sz="1200" dirty="0">
                <a:solidFill>
                  <a:srgbClr val="000000"/>
                </a:solidFill>
                <a:highlight>
                  <a:srgbClr val="FFFFFF"/>
                </a:highlight>
                <a:latin typeface="Courier New" panose="02070309020205020404" pitchFamily="49" charset="0"/>
              </a:rPr>
              <a:t>car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'make'</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'model'</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'year'</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make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make: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model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model: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year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year: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make</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model</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year</a:t>
            </a:r>
          </a:p>
          <a:p>
            <a:r>
              <a:rPr lang="en-US" sz="1200" dirty="0">
                <a:solidFill>
                  <a:srgbClr val="008000"/>
                </a:solidFill>
                <a:highlight>
                  <a:srgbClr val="FFFFFF"/>
                </a:highlight>
                <a:latin typeface="Courier New" panose="02070309020205020404" pitchFamily="49" charset="0"/>
              </a:rPr>
              <a:t># Then get the user to input values for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engine size and fuel type</a:t>
            </a:r>
          </a:p>
          <a:p>
            <a:r>
              <a:rPr lang="en-US" sz="1200" dirty="0">
                <a:solidFill>
                  <a:srgbClr val="008000"/>
                </a:solidFill>
                <a:highlight>
                  <a:srgbClr val="FFFFFF"/>
                </a:highlight>
                <a:latin typeface="Courier New" panose="02070309020205020404" pitchFamily="49" charset="0"/>
              </a:rPr>
              <a:t># and add the values to the car dictionary with appropriate keys</a:t>
            </a:r>
          </a:p>
          <a:p>
            <a:r>
              <a:rPr lang="en-US" sz="1200" dirty="0" err="1">
                <a:solidFill>
                  <a:srgbClr val="000000"/>
                </a:solidFill>
                <a:highlight>
                  <a:srgbClr val="FFFFFF"/>
                </a:highlight>
                <a:latin typeface="Courier New" panose="02070309020205020404" pitchFamily="49" charset="0"/>
              </a:rPr>
              <a:t>colour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engine_size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008000"/>
                </a:solidFill>
                <a:highlight>
                  <a:srgbClr val="FFFFFF"/>
                </a:highlight>
                <a:latin typeface="Courier New" panose="02070309020205020404" pitchFamily="49" charset="0"/>
              </a:rPr>
              <a:t>'Enter </a:t>
            </a:r>
            <a:r>
              <a:rPr lang="en-US" sz="1200" dirty="0">
                <a:solidFill>
                  <a:srgbClr val="008000"/>
                </a:solidFill>
                <a:highlight>
                  <a:srgbClr val="FFFFFF"/>
                </a:highlight>
                <a:latin typeface="Courier New" panose="02070309020205020404" pitchFamily="49" charset="0"/>
              </a:rPr>
              <a:t>engine size: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fuel_type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fuel type: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colour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engine_size</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fuel_type</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finally output the contents of the dictionary in a human-friendly style</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'You have a {} {} {} {} with a {} {} engine'</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format(car</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69146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for</a:t>
            </a:r>
            <a:r>
              <a:rPr lang="en-US" dirty="0" smtClean="0"/>
              <a:t> Statement</a:t>
            </a:r>
            <a:endParaRPr lang="en-US" dirty="0"/>
          </a:p>
        </p:txBody>
      </p:sp>
    </p:spTree>
    <p:extLst>
      <p:ext uri="{BB962C8B-B14F-4D97-AF65-F5344CB8AC3E}">
        <p14:creationId xmlns:p14="http://schemas.microsoft.com/office/powerpoint/2010/main" val="574927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7436" y="1700809"/>
            <a:ext cx="10574965" cy="2592287"/>
          </a:xfrm>
        </p:spPr>
        <p:txBody>
          <a:bodyPr>
            <a:normAutofit/>
          </a:bodyPr>
          <a:lstStyle/>
          <a:p>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provide a means to repeat instructions</a:t>
            </a:r>
          </a:p>
          <a:p>
            <a:endParaRPr lang="en-GB" sz="2400" dirty="0" smtClean="0"/>
          </a:p>
          <a:p>
            <a:r>
              <a:rPr lang="en-GB" sz="2400" dirty="0" smtClean="0"/>
              <a:t>Almost all programming languages have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a:t>
            </a:r>
          </a:p>
          <a:p>
            <a:endParaRPr lang="en-US" sz="2400" dirty="0"/>
          </a:p>
          <a:p>
            <a:r>
              <a:rPr lang="en-GB" sz="2400" dirty="0" smtClean="0"/>
              <a:t>Python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use the following syntax:</a:t>
            </a:r>
          </a:p>
          <a:p>
            <a:endParaRPr lang="en-US" sz="2400"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for</a:t>
            </a:r>
            <a:r>
              <a:rPr lang="en-GB" dirty="0" smtClean="0"/>
              <a:t> Statement</a:t>
            </a:r>
            <a:endParaRPr lang="en-US" dirty="0"/>
          </a:p>
        </p:txBody>
      </p:sp>
      <p:sp>
        <p:nvSpPr>
          <p:cNvPr id="5" name="Content Placeholder 1"/>
          <p:cNvSpPr txBox="1">
            <a:spLocks/>
          </p:cNvSpPr>
          <p:nvPr/>
        </p:nvSpPr>
        <p:spPr>
          <a:xfrm>
            <a:off x="1969959" y="4293096"/>
            <a:ext cx="5934034" cy="194421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for </a:t>
            </a:r>
            <a:r>
              <a:rPr lang="en-GB" i="1" dirty="0" smtClean="0">
                <a:solidFill>
                  <a:prstClr val="black"/>
                </a:solidFill>
                <a:latin typeface="Courier New" panose="02070309020205020404" pitchFamily="49" charset="0"/>
                <a:cs typeface="Courier New" panose="02070309020205020404" pitchFamily="49" charset="0"/>
              </a:rPr>
              <a:t>item </a:t>
            </a:r>
            <a:r>
              <a:rPr lang="en-GB" dirty="0" smtClean="0">
                <a:solidFill>
                  <a:prstClr val="black"/>
                </a:solidFill>
                <a:latin typeface="Courier New" panose="02070309020205020404" pitchFamily="49" charset="0"/>
                <a:cs typeface="Courier New" panose="02070309020205020404" pitchFamily="49" charset="0"/>
              </a:rPr>
              <a:t>in</a:t>
            </a:r>
            <a:r>
              <a:rPr lang="en-GB" i="1" dirty="0" smtClean="0">
                <a:solidFill>
                  <a:prstClr val="black"/>
                </a:solidFill>
                <a:latin typeface="Courier New" panose="02070309020205020404" pitchFamily="49" charset="0"/>
                <a:cs typeface="Courier New" panose="02070309020205020404" pitchFamily="49" charset="0"/>
              </a:rPr>
              <a:t> expression</a:t>
            </a:r>
            <a:r>
              <a:rPr lang="en-GB" dirty="0" smtClean="0">
                <a:solidFill>
                  <a:prstClr val="black"/>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    do something</a:t>
            </a:r>
          </a:p>
        </p:txBody>
      </p:sp>
    </p:spTree>
    <p:extLst>
      <p:ext uri="{BB962C8B-B14F-4D97-AF65-F5344CB8AC3E}">
        <p14:creationId xmlns:p14="http://schemas.microsoft.com/office/powerpoint/2010/main" val="219731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 2</a:t>
            </a:r>
            <a:endParaRPr lang="en-US" dirty="0"/>
          </a:p>
        </p:txBody>
      </p:sp>
      <p:sp>
        <p:nvSpPr>
          <p:cNvPr id="5" name="Rectangle 4"/>
          <p:cNvSpPr/>
          <p:nvPr/>
        </p:nvSpPr>
        <p:spPr>
          <a:xfrm>
            <a:off x="609600" y="1501033"/>
            <a:ext cx="748422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retries = 5</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f</a:t>
            </a:r>
            <a:r>
              <a:rPr lang="en-US" sz="1600" b="1" dirty="0" smtClean="0">
                <a:solidFill>
                  <a:srgbClr val="0000FF"/>
                </a:solidFill>
                <a:highlight>
                  <a:srgbClr val="FFFFFF"/>
                </a:highlight>
                <a:latin typeface="Courier New" panose="02070309020205020404" pitchFamily="49" charset="0"/>
              </a:rPr>
              <a:t>or</a:t>
            </a:r>
            <a:r>
              <a:rPr lang="en-US" sz="1600" dirty="0" smtClean="0">
                <a:solidFill>
                  <a:srgbClr val="000000"/>
                </a:solidFill>
                <a:highlight>
                  <a:srgbClr val="FFFFFF"/>
                </a:highlight>
                <a:latin typeface="Courier New" panose="02070309020205020404" pitchFamily="49" charset="0"/>
              </a:rPr>
              <a:t> attempt </a:t>
            </a:r>
            <a:r>
              <a:rPr lang="en-US" sz="1600" b="1" dirty="0" smtClean="0">
                <a:solidFill>
                  <a:srgbClr val="0000FF"/>
                </a:solidFill>
                <a:highlight>
                  <a:srgbClr val="FFFFFF"/>
                </a:highlight>
                <a:latin typeface="Courier New" panose="02070309020205020404" pitchFamily="49" charset="0"/>
              </a:rPr>
              <a:t>in</a:t>
            </a:r>
            <a:r>
              <a:rPr lang="en-US" sz="1600" dirty="0" smtClean="0">
                <a:solidFill>
                  <a:srgbClr val="000000"/>
                </a:solidFill>
                <a:highlight>
                  <a:srgbClr val="FFFFFF"/>
                </a:highlight>
                <a:latin typeface="Courier New" panose="02070309020205020404" pitchFamily="49" charset="0"/>
              </a:rPr>
              <a:t> range(0, retries)</a:t>
            </a:r>
            <a:r>
              <a:rPr lang="en-US" sz="1600" b="1" dirty="0" smtClean="0">
                <a:solidFill>
                  <a:srgbClr val="0000FF"/>
                </a:solidFill>
                <a:highlight>
                  <a:srgbClr val="FFFFFF"/>
                </a:highlight>
                <a:latin typeface="Courier New" panose="02070309020205020404" pitchFamily="49" charset="0"/>
              </a:rPr>
              <a:t>:</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if</a:t>
            </a:r>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a:t>
            </a:r>
            <a:r>
              <a:rPr lang="en-US" sz="1600" dirty="0" smtClean="0">
                <a:solidFill>
                  <a:srgbClr val="808080"/>
                </a:solidFill>
                <a:highlight>
                  <a:srgbClr val="FFFFFF"/>
                </a:highlight>
                <a:latin typeface="Courier New" panose="02070309020205020404" pitchFamily="49" charset="0"/>
              </a:rPr>
              <a:t>Paul 		also loves Python!“</a:t>
            </a:r>
          </a:p>
          <a:p>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break</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else</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t>
            </a:r>
            <a:r>
              <a:rPr lang="en-US" sz="1600" dirty="0" smtClean="0">
                <a:solidFill>
                  <a:srgbClr val="808080"/>
                </a:solidFill>
                <a:highlight>
                  <a:srgbClr val="FFFFFF"/>
                </a:highlight>
                <a:latin typeface="Courier New" panose="02070309020205020404" pitchFamily="49" charset="0"/>
              </a:rPr>
              <a:t>Failed“</a:t>
            </a:r>
          </a:p>
          <a:p>
            <a:r>
              <a:rPr lang="en-US" sz="1600" dirty="0" smtClean="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a:t>
            </a:r>
            <a:r>
              <a:rPr lang="en-US" sz="1600" dirty="0" smtClean="0">
                <a:solidFill>
                  <a:srgbClr val="808080"/>
                </a:solidFill>
                <a:highlight>
                  <a:srgbClr val="FFFFFF"/>
                </a:highlight>
                <a:latin typeface="Courier New" panose="02070309020205020404" pitchFamily="49" charset="0"/>
              </a:rPr>
              <a:t>			password</a:t>
            </a:r>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354761" y="1425725"/>
            <a:ext cx="1440160" cy="45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Start and </a:t>
            </a:r>
            <a:r>
              <a:rPr lang="en-GB" sz="1400" dirty="0" err="1" smtClean="0">
                <a:solidFill>
                  <a:prstClr val="white"/>
                </a:solidFill>
              </a:rPr>
              <a:t>init</a:t>
            </a:r>
            <a:endParaRPr lang="en-US" sz="1400" dirty="0">
              <a:solidFill>
                <a:prstClr val="white"/>
              </a:solidFill>
            </a:endParaRPr>
          </a:p>
        </p:txBody>
      </p:sp>
      <p:grpSp>
        <p:nvGrpSpPr>
          <p:cNvPr id="21" name="Group 20"/>
          <p:cNvGrpSpPr/>
          <p:nvPr/>
        </p:nvGrpSpPr>
        <p:grpSpPr>
          <a:xfrm>
            <a:off x="9036875" y="2612733"/>
            <a:ext cx="151651" cy="126376"/>
            <a:chOff x="2200949" y="1037650"/>
            <a:chExt cx="181981" cy="151651"/>
          </a:xfrm>
        </p:grpSpPr>
        <p:sp>
          <p:nvSpPr>
            <p:cNvPr id="22" name="Right Arrow 2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24" name="Group 23"/>
          <p:cNvGrpSpPr/>
          <p:nvPr/>
        </p:nvGrpSpPr>
        <p:grpSpPr>
          <a:xfrm>
            <a:off x="9036875" y="1932833"/>
            <a:ext cx="151651" cy="126376"/>
            <a:chOff x="2200949" y="1037650"/>
            <a:chExt cx="181981" cy="151651"/>
          </a:xfrm>
        </p:grpSpPr>
        <p:sp>
          <p:nvSpPr>
            <p:cNvPr id="25" name="Right Arrow 2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41" name="Rounded Rectangle 40"/>
          <p:cNvSpPr/>
          <p:nvPr/>
        </p:nvSpPr>
        <p:spPr>
          <a:xfrm>
            <a:off x="8538584" y="555569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rPr>
              <a:t>Print “Goodbye!”</a:t>
            </a:r>
            <a:endParaRPr lang="en-US" sz="1400" dirty="0">
              <a:solidFill>
                <a:prstClr val="white"/>
              </a:solidFill>
            </a:endParaRPr>
          </a:p>
        </p:txBody>
      </p:sp>
      <p:grpSp>
        <p:nvGrpSpPr>
          <p:cNvPr id="42" name="Group 41"/>
          <p:cNvGrpSpPr/>
          <p:nvPr/>
        </p:nvGrpSpPr>
        <p:grpSpPr>
          <a:xfrm>
            <a:off x="11163377" y="5406450"/>
            <a:ext cx="151651" cy="126376"/>
            <a:chOff x="2200949" y="1037650"/>
            <a:chExt cx="181981" cy="151651"/>
          </a:xfrm>
        </p:grpSpPr>
        <p:sp>
          <p:nvSpPr>
            <p:cNvPr id="43" name="Right Arrow 42"/>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40" name="Rounded Rectangle 39"/>
          <p:cNvSpPr/>
          <p:nvPr/>
        </p:nvSpPr>
        <p:spPr>
          <a:xfrm>
            <a:off x="8354761" y="2113079"/>
            <a:ext cx="1440160" cy="45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Get Message</a:t>
            </a:r>
            <a:endParaRPr lang="en-US" sz="1400" dirty="0">
              <a:solidFill>
                <a:prstClr val="white"/>
              </a:solidFill>
            </a:endParaRPr>
          </a:p>
        </p:txBody>
      </p:sp>
      <p:sp>
        <p:nvSpPr>
          <p:cNvPr id="45" name="Rounded Rectangle 44"/>
          <p:cNvSpPr/>
          <p:nvPr/>
        </p:nvSpPr>
        <p:spPr>
          <a:xfrm>
            <a:off x="8365526" y="2789323"/>
            <a:ext cx="1440160" cy="45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Start Loop</a:t>
            </a:r>
            <a:endParaRPr lang="en-US" sz="1400" dirty="0">
              <a:solidFill>
                <a:prstClr val="white"/>
              </a:solidFill>
            </a:endParaRPr>
          </a:p>
        </p:txBody>
      </p:sp>
      <p:grpSp>
        <p:nvGrpSpPr>
          <p:cNvPr id="46" name="Group 45"/>
          <p:cNvGrpSpPr/>
          <p:nvPr/>
        </p:nvGrpSpPr>
        <p:grpSpPr>
          <a:xfrm>
            <a:off x="9036875" y="3304170"/>
            <a:ext cx="151651" cy="126376"/>
            <a:chOff x="2200949" y="1037650"/>
            <a:chExt cx="181981" cy="151651"/>
          </a:xfrm>
        </p:grpSpPr>
        <p:sp>
          <p:nvSpPr>
            <p:cNvPr id="47" name="Right Arrow 46"/>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49" name="Group 48"/>
          <p:cNvGrpSpPr/>
          <p:nvPr/>
        </p:nvGrpSpPr>
        <p:grpSpPr>
          <a:xfrm>
            <a:off x="11266570" y="4013970"/>
            <a:ext cx="151651" cy="126376"/>
            <a:chOff x="2200949" y="1037650"/>
            <a:chExt cx="181981" cy="151651"/>
          </a:xfrm>
          <a:solidFill>
            <a:srgbClr val="92D050"/>
          </a:solidFill>
        </p:grpSpPr>
        <p:sp>
          <p:nvSpPr>
            <p:cNvPr id="50" name="Right Arrow 4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9" name="Rounded Rectangle 8"/>
          <p:cNvSpPr/>
          <p:nvPr/>
        </p:nvSpPr>
        <p:spPr>
          <a:xfrm>
            <a:off x="10055858" y="3485114"/>
            <a:ext cx="1440160" cy="4800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If Password Correct</a:t>
            </a:r>
            <a:endParaRPr lang="en-US" sz="1400" dirty="0">
              <a:solidFill>
                <a:prstClr val="white"/>
              </a:solidFill>
            </a:endParaRPr>
          </a:p>
        </p:txBody>
      </p:sp>
      <p:sp>
        <p:nvSpPr>
          <p:cNvPr id="12" name="Rounded Rectangle 11"/>
          <p:cNvSpPr/>
          <p:nvPr/>
        </p:nvSpPr>
        <p:spPr>
          <a:xfrm>
            <a:off x="9264351" y="4169035"/>
            <a:ext cx="1139717" cy="48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rPr>
              <a:t>Print </a:t>
            </a:r>
            <a:r>
              <a:rPr lang="en-GB" sz="1400" dirty="0" smtClean="0">
                <a:solidFill>
                  <a:prstClr val="white"/>
                </a:solidFill>
              </a:rPr>
              <a:t>“Failed</a:t>
            </a:r>
            <a:r>
              <a:rPr lang="en-GB" sz="1400" dirty="0">
                <a:solidFill>
                  <a:prstClr val="white"/>
                </a:solidFill>
              </a:rPr>
              <a:t>”</a:t>
            </a:r>
            <a:endParaRPr lang="en-US" sz="1400" dirty="0">
              <a:solidFill>
                <a:prstClr val="white"/>
              </a:solidFill>
            </a:endParaRPr>
          </a:p>
        </p:txBody>
      </p:sp>
      <p:sp>
        <p:nvSpPr>
          <p:cNvPr id="13" name="Rounded Rectangle 12"/>
          <p:cNvSpPr/>
          <p:nvPr/>
        </p:nvSpPr>
        <p:spPr>
          <a:xfrm>
            <a:off x="10531334" y="4174170"/>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Print “Accepted”</a:t>
            </a:r>
            <a:endParaRPr lang="en-US" sz="1400" dirty="0">
              <a:solidFill>
                <a:prstClr val="white"/>
              </a:solidFill>
            </a:endParaRPr>
          </a:p>
        </p:txBody>
      </p:sp>
      <p:sp>
        <p:nvSpPr>
          <p:cNvPr id="14" name="Rounded Rectangle 13"/>
          <p:cNvSpPr/>
          <p:nvPr/>
        </p:nvSpPr>
        <p:spPr>
          <a:xfrm>
            <a:off x="10531334" y="487554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Print Secret Message</a:t>
            </a:r>
            <a:endParaRPr lang="en-US" sz="1400" dirty="0">
              <a:solidFill>
                <a:prstClr val="white"/>
              </a:solidFill>
            </a:endParaRPr>
          </a:p>
        </p:txBody>
      </p:sp>
      <p:grpSp>
        <p:nvGrpSpPr>
          <p:cNvPr id="18" name="Group 17"/>
          <p:cNvGrpSpPr/>
          <p:nvPr/>
        </p:nvGrpSpPr>
        <p:grpSpPr>
          <a:xfrm>
            <a:off x="11175588" y="4702778"/>
            <a:ext cx="151651" cy="126376"/>
            <a:chOff x="2200949" y="1037650"/>
            <a:chExt cx="181981" cy="151651"/>
          </a:xfrm>
        </p:grpSpPr>
        <p:sp>
          <p:nvSpPr>
            <p:cNvPr id="19" name="Right Arrow 1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33" name="Group 32"/>
          <p:cNvGrpSpPr/>
          <p:nvPr/>
        </p:nvGrpSpPr>
        <p:grpSpPr>
          <a:xfrm>
            <a:off x="8462984" y="4013970"/>
            <a:ext cx="151200" cy="1492308"/>
            <a:chOff x="2200949" y="1037650"/>
            <a:chExt cx="181981" cy="151651"/>
          </a:xfrm>
          <a:solidFill>
            <a:srgbClr val="FF0000"/>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36" name="Group 35"/>
          <p:cNvGrpSpPr/>
          <p:nvPr/>
        </p:nvGrpSpPr>
        <p:grpSpPr>
          <a:xfrm rot="16200000">
            <a:off x="9822836" y="3600576"/>
            <a:ext cx="247268" cy="218777"/>
            <a:chOff x="2200949" y="1037650"/>
            <a:chExt cx="181981" cy="151651"/>
          </a:xfrm>
          <a:solidFill>
            <a:srgbClr val="92D050"/>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52" name="Rounded Rectangle 51"/>
          <p:cNvSpPr/>
          <p:nvPr/>
        </p:nvSpPr>
        <p:spPr>
          <a:xfrm>
            <a:off x="8843003" y="4867275"/>
            <a:ext cx="1561066" cy="488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Get Message</a:t>
            </a:r>
            <a:endParaRPr lang="en-US" sz="1400" dirty="0">
              <a:solidFill>
                <a:prstClr val="white"/>
              </a:solidFill>
            </a:endParaRPr>
          </a:p>
        </p:txBody>
      </p:sp>
      <p:sp>
        <p:nvSpPr>
          <p:cNvPr id="62" name="Rounded Rectangle 61"/>
          <p:cNvSpPr/>
          <p:nvPr/>
        </p:nvSpPr>
        <p:spPr>
          <a:xfrm>
            <a:off x="8354761" y="3474950"/>
            <a:ext cx="1440160" cy="4800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If attempt in range</a:t>
            </a:r>
            <a:endParaRPr lang="en-US" sz="1400" dirty="0">
              <a:solidFill>
                <a:prstClr val="white"/>
              </a:solidFill>
            </a:endParaRPr>
          </a:p>
        </p:txBody>
      </p:sp>
      <p:sp>
        <p:nvSpPr>
          <p:cNvPr id="66" name="Rounded Rectangle 65"/>
          <p:cNvSpPr/>
          <p:nvPr/>
        </p:nvSpPr>
        <p:spPr>
          <a:xfrm>
            <a:off x="10531334" y="5585895"/>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Finish</a:t>
            </a:r>
            <a:endParaRPr lang="en-US" sz="1400" dirty="0">
              <a:solidFill>
                <a:prstClr val="white"/>
              </a:solidFill>
            </a:endParaRPr>
          </a:p>
        </p:txBody>
      </p:sp>
      <p:grpSp>
        <p:nvGrpSpPr>
          <p:cNvPr id="67" name="Group 66"/>
          <p:cNvGrpSpPr/>
          <p:nvPr/>
        </p:nvGrpSpPr>
        <p:grpSpPr>
          <a:xfrm>
            <a:off x="10129973" y="4002605"/>
            <a:ext cx="142492" cy="136859"/>
            <a:chOff x="2200949" y="1037643"/>
            <a:chExt cx="181981" cy="151658"/>
          </a:xfrm>
          <a:solidFill>
            <a:srgbClr val="FF0000"/>
          </a:solidFill>
        </p:grpSpPr>
        <p:sp>
          <p:nvSpPr>
            <p:cNvPr id="68" name="Right Arrow 6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4"/>
            <p:cNvSpPr/>
            <p:nvPr/>
          </p:nvSpPr>
          <p:spPr>
            <a:xfrm>
              <a:off x="2237354" y="1037643"/>
              <a:ext cx="109190"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70" name="Group 69"/>
          <p:cNvGrpSpPr/>
          <p:nvPr/>
        </p:nvGrpSpPr>
        <p:grpSpPr>
          <a:xfrm>
            <a:off x="10134228" y="4702778"/>
            <a:ext cx="151651" cy="126376"/>
            <a:chOff x="2200949" y="1037650"/>
            <a:chExt cx="181981" cy="151651"/>
          </a:xfrm>
        </p:grpSpPr>
        <p:sp>
          <p:nvSpPr>
            <p:cNvPr id="71" name="Right Arrow 70"/>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73" name="Group 72"/>
          <p:cNvGrpSpPr/>
          <p:nvPr/>
        </p:nvGrpSpPr>
        <p:grpSpPr>
          <a:xfrm rot="10800000">
            <a:off x="8884331" y="4013970"/>
            <a:ext cx="151200" cy="796175"/>
            <a:chOff x="2200949" y="1037650"/>
            <a:chExt cx="181981" cy="151651"/>
          </a:xfrm>
        </p:grpSpPr>
        <p:sp>
          <p:nvSpPr>
            <p:cNvPr id="74" name="Right Arrow 73"/>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79" name="Group 78"/>
          <p:cNvGrpSpPr/>
          <p:nvPr/>
        </p:nvGrpSpPr>
        <p:grpSpPr>
          <a:xfrm rot="16200000">
            <a:off x="10174430" y="5595239"/>
            <a:ext cx="151200" cy="411397"/>
            <a:chOff x="2200949" y="1037650"/>
            <a:chExt cx="181981" cy="151651"/>
          </a:xfrm>
        </p:grpSpPr>
        <p:sp>
          <p:nvSpPr>
            <p:cNvPr id="80" name="Right Arrow 79"/>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1"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Tree>
    <p:extLst>
      <p:ext uri="{BB962C8B-B14F-4D97-AF65-F5344CB8AC3E}">
        <p14:creationId xmlns:p14="http://schemas.microsoft.com/office/powerpoint/2010/main" val="30506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P spid="40" grpId="0" animBg="1"/>
      <p:bldP spid="45" grpId="0" animBg="1"/>
      <p:bldP spid="9" grpId="0" animBg="1"/>
      <p:bldP spid="12" grpId="0" animBg="1"/>
      <p:bldP spid="13" grpId="0" animBg="1"/>
      <p:bldP spid="14" grpId="0" animBg="1"/>
      <p:bldP spid="52" grpId="0" animBg="1"/>
      <p:bldP spid="62" grpId="0" animBg="1"/>
      <p:bldP spid="6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7436" y="1700809"/>
            <a:ext cx="10574965" cy="2016223"/>
          </a:xfrm>
        </p:spPr>
        <p:txBody>
          <a:bodyPr>
            <a:normAutofit/>
          </a:bodyPr>
          <a:lstStyle/>
          <a:p>
            <a:r>
              <a:rPr lang="en-GB" sz="2600" dirty="0" smtClean="0">
                <a:solidFill>
                  <a:srgbClr val="31383D"/>
                </a:solidFill>
                <a:cs typeface="Courier New" panose="02070309020205020404" pitchFamily="49" charset="0"/>
              </a:rPr>
              <a:t>The Python </a:t>
            </a:r>
            <a:r>
              <a:rPr lang="en-GB" sz="2600" b="1" dirty="0" smtClean="0">
                <a:solidFill>
                  <a:srgbClr val="0000FF"/>
                </a:solidFill>
                <a:latin typeface="Courier New" panose="02070309020205020404" pitchFamily="49" charset="0"/>
                <a:cs typeface="Courier New" panose="02070309020205020404" pitchFamily="49" charset="0"/>
              </a:rPr>
              <a:t>range()</a:t>
            </a:r>
            <a:r>
              <a:rPr lang="en-GB" sz="2600" dirty="0" smtClean="0"/>
              <a:t> function provides a way to loop over a sequence</a:t>
            </a:r>
          </a:p>
          <a:p>
            <a:r>
              <a:rPr lang="en-GB" sz="2600" dirty="0" smtClean="0"/>
              <a:t>This is very useful when writing a loop that runs for fixed count</a:t>
            </a:r>
            <a:endParaRPr lang="en-US" sz="2600" dirty="0"/>
          </a:p>
          <a:p>
            <a:r>
              <a:rPr lang="en-GB" sz="2600" dirty="0" smtClean="0"/>
              <a:t>Other languages have similar ways to constrain loops</a:t>
            </a:r>
          </a:p>
          <a:p>
            <a:endParaRPr lang="en-US"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range() </a:t>
            </a:r>
            <a:r>
              <a:rPr lang="en-GB" dirty="0" smtClean="0"/>
              <a:t>function</a:t>
            </a:r>
            <a:endParaRPr lang="en-US" dirty="0"/>
          </a:p>
        </p:txBody>
      </p:sp>
      <p:sp>
        <p:nvSpPr>
          <p:cNvPr id="6" name="Rectangle 5"/>
          <p:cNvSpPr/>
          <p:nvPr/>
        </p:nvSpPr>
        <p:spPr>
          <a:xfrm>
            <a:off x="609600" y="3717032"/>
            <a:ext cx="10972801"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(10)</a:t>
            </a:r>
          </a:p>
          <a:p>
            <a:r>
              <a:rPr lang="en-US" sz="1600" dirty="0" smtClean="0">
                <a:solidFill>
                  <a:srgbClr val="808080"/>
                </a:solidFill>
                <a:highlight>
                  <a:srgbClr val="FFFFFF"/>
                </a:highlight>
                <a:latin typeface="Courier New" panose="02070309020205020404" pitchFamily="49" charset="0"/>
              </a:rPr>
              <a:t>[0, 1, 2, 3, 4, 5,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(5, 10</a:t>
            </a:r>
            <a:r>
              <a:rPr lang="en-US" sz="1600" dirty="0">
                <a:solidFill>
                  <a:srgbClr val="808080"/>
                </a:solidFill>
                <a:highlight>
                  <a:srgbClr val="FFFFFF"/>
                </a:highlight>
                <a:latin typeface="Courier New" panose="02070309020205020404" pitchFamily="49" charset="0"/>
              </a:rPr>
              <a:t>)</a:t>
            </a:r>
          </a:p>
          <a:p>
            <a:r>
              <a:rPr lang="en-US" sz="1600" dirty="0" smtClean="0">
                <a:solidFill>
                  <a:srgbClr val="808080"/>
                </a:solidFill>
                <a:highlight>
                  <a:srgbClr val="FFFFFF"/>
                </a:highlight>
                <a:latin typeface="Courier New" panose="02070309020205020404" pitchFamily="49" charset="0"/>
              </a:rPr>
              <a:t>[5</a:t>
            </a:r>
            <a:r>
              <a:rPr lang="en-US" sz="1600" dirty="0">
                <a:solidFill>
                  <a:srgbClr val="808080"/>
                </a:solidFill>
                <a:highlight>
                  <a:srgbClr val="FFFFFF"/>
                </a:highlight>
                <a:latin typeface="Courier New" panose="02070309020205020404" pitchFamily="49" charset="0"/>
              </a:rPr>
              <a:t>,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(0, 10, 3)</a:t>
            </a:r>
            <a:endParaRPr lang="en-US" sz="1600" dirty="0">
              <a:solidFill>
                <a:srgbClr val="808080"/>
              </a:solidFill>
              <a:highlight>
                <a:srgbClr val="FFFFFF"/>
              </a:highlight>
              <a:latin typeface="Courier New" panose="02070309020205020404" pitchFamily="49" charset="0"/>
            </a:endParaRPr>
          </a:p>
          <a:p>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0, 3, 6, 9</a:t>
            </a:r>
            <a:r>
              <a:rPr lang="en-US" sz="1600" dirty="0">
                <a:solidFill>
                  <a:srgbClr val="80808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9780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b="1" dirty="0" smtClean="0">
                <a:latin typeface="Courier New" panose="02070309020205020404" pitchFamily="49" charset="0"/>
                <a:cs typeface="Courier New" panose="02070309020205020404" pitchFamily="49" charset="0"/>
              </a:rPr>
              <a:t>for</a:t>
            </a:r>
            <a:r>
              <a:rPr lang="en-US" dirty="0" smtClean="0"/>
              <a:t> loops – </a:t>
            </a:r>
            <a:r>
              <a:rPr lang="en-US" dirty="0" err="1" smtClean="0"/>
              <a:t>FizzBuzz</a:t>
            </a:r>
            <a:r>
              <a:rPr lang="en-US" dirty="0" smtClean="0"/>
              <a:t> function</a:t>
            </a:r>
            <a:endParaRPr lang="en-US" dirty="0"/>
          </a:p>
        </p:txBody>
      </p:sp>
    </p:spTree>
    <p:extLst>
      <p:ext uri="{BB962C8B-B14F-4D97-AF65-F5344CB8AC3E}">
        <p14:creationId xmlns:p14="http://schemas.microsoft.com/office/powerpoint/2010/main" val="13865036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Write a program that will:</a:t>
            </a:r>
          </a:p>
          <a:p>
            <a:pPr lvl="1"/>
            <a:r>
              <a:rPr lang="en-US" sz="2400" dirty="0" smtClean="0"/>
              <a:t>Accept a numeric upper bound from user input</a:t>
            </a:r>
          </a:p>
          <a:p>
            <a:pPr lvl="1"/>
            <a:r>
              <a:rPr lang="en-US" sz="2400" dirty="0" smtClean="0"/>
              <a:t>Examine each value between 0 and the upper bound and</a:t>
            </a:r>
          </a:p>
          <a:p>
            <a:pPr lvl="2"/>
            <a:r>
              <a:rPr lang="en-US" dirty="0" smtClean="0"/>
              <a:t>Output ‘Fizz’ if the value is divisible by 3</a:t>
            </a:r>
          </a:p>
          <a:p>
            <a:pPr lvl="2"/>
            <a:r>
              <a:rPr lang="en-US" dirty="0" smtClean="0"/>
              <a:t>Output ‘Buzz’ if the value is divisible by 5</a:t>
            </a:r>
          </a:p>
          <a:p>
            <a:pPr lvl="2"/>
            <a:r>
              <a:rPr lang="en-US" dirty="0" smtClean="0"/>
              <a:t>Output ‘</a:t>
            </a:r>
            <a:r>
              <a:rPr lang="en-US" dirty="0" err="1" smtClean="0"/>
              <a:t>FizzBuzz</a:t>
            </a:r>
            <a:r>
              <a:rPr lang="en-US" dirty="0" smtClean="0"/>
              <a:t>’ if the value is divisible by 3 and 5</a:t>
            </a:r>
          </a:p>
          <a:p>
            <a:pPr lvl="2"/>
            <a:r>
              <a:rPr lang="en-US" dirty="0" smtClean="0"/>
              <a:t>Output the number if none of the above conditions are met</a:t>
            </a:r>
          </a:p>
          <a:p>
            <a:pPr lvl="2"/>
            <a:endParaRPr lang="en-US" dirty="0"/>
          </a:p>
          <a:p>
            <a:r>
              <a:rPr lang="en-US" sz="2400" dirty="0" smtClean="0"/>
              <a:t>Remember that the modulus operator (‘%’) can be used to calculate a remainder</a:t>
            </a:r>
          </a:p>
          <a:p>
            <a:pPr marL="914400" lvl="2" indent="0">
              <a:buNone/>
            </a:pPr>
            <a:endParaRPr lang="en-US" dirty="0"/>
          </a:p>
        </p:txBody>
      </p:sp>
      <p:sp>
        <p:nvSpPr>
          <p:cNvPr id="3" name="Title 2"/>
          <p:cNvSpPr>
            <a:spLocks noGrp="1"/>
          </p:cNvSpPr>
          <p:nvPr>
            <p:ph type="title"/>
          </p:nvPr>
        </p:nvSpPr>
        <p:spPr/>
        <p:txBody>
          <a:bodyPr/>
          <a:lstStyle/>
          <a:p>
            <a:r>
              <a:rPr lang="en-US" dirty="0" smtClean="0"/>
              <a:t>Exercise: </a:t>
            </a:r>
            <a:r>
              <a:rPr lang="en-US" dirty="0" err="1" smtClean="0"/>
              <a:t>FizzBuzz</a:t>
            </a:r>
            <a:endParaRPr lang="en-US" dirty="0"/>
          </a:p>
        </p:txBody>
      </p:sp>
    </p:spTree>
    <p:extLst>
      <p:ext uri="{BB962C8B-B14F-4D97-AF65-F5344CB8AC3E}">
        <p14:creationId xmlns:p14="http://schemas.microsoft.com/office/powerpoint/2010/main" val="21069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Exercise : </a:t>
            </a:r>
            <a:r>
              <a:rPr lang="en-US" dirty="0" smtClean="0"/>
              <a:t>Solution</a:t>
            </a:r>
            <a:endParaRPr lang="en-US" dirty="0"/>
          </a:p>
        </p:txBody>
      </p:sp>
      <p:sp>
        <p:nvSpPr>
          <p:cNvPr id="8" name="Rectangle 7"/>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(ceiling</a:t>
            </a:r>
            <a:r>
              <a:rPr lang="en-GB" sz="1600" dirty="0">
                <a:solidFill>
                  <a:srgbClr val="000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dirty="0" smtClean="0">
                <a:solidFill>
                  <a:srgbClr val="008000"/>
                </a:solidFill>
                <a:highlight>
                  <a:srgbClr val="FFFFFF"/>
                </a:highlight>
                <a:latin typeface="Courier New" panose="02070309020205020404" pitchFamily="49" charset="0"/>
              </a:rPr>
              <a:t># Print fizz on mod 3, buzz on mod 5, </a:t>
            </a:r>
            <a:r>
              <a:rPr lang="en-GB" sz="1600" dirty="0" err="1" smtClean="0">
                <a:solidFill>
                  <a:srgbClr val="008000"/>
                </a:solidFill>
                <a:highlight>
                  <a:srgbClr val="FFFFFF"/>
                </a:highlight>
                <a:latin typeface="Courier New" panose="02070309020205020404" pitchFamily="49" charset="0"/>
              </a:rPr>
              <a:t>fizzbuzz</a:t>
            </a:r>
            <a:r>
              <a:rPr lang="en-GB" sz="1600" dirty="0" smtClean="0">
                <a:solidFill>
                  <a:srgbClr val="008000"/>
                </a:solidFill>
                <a:highlight>
                  <a:srgbClr val="FFFFFF"/>
                </a:highlight>
                <a:latin typeface="Courier New" panose="02070309020205020404" pitchFamily="49" charset="0"/>
              </a:rPr>
              <a:t> for both</a:t>
            </a:r>
          </a:p>
          <a:p>
            <a:r>
              <a:rPr lang="en-GB" sz="1600" dirty="0" smtClean="0">
                <a:solidFill>
                  <a:srgbClr val="000000"/>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rPr>
              <a:t>'\</a:t>
            </a:r>
            <a:r>
              <a:rPr lang="en-GB" sz="1600" dirty="0" err="1" smtClean="0">
                <a:solidFill>
                  <a:srgbClr val="FF0000"/>
                </a:solidFill>
                <a:highlight>
                  <a:srgbClr val="FFFFFF"/>
                </a:highlight>
                <a:latin typeface="Courier New" panose="02070309020205020404" pitchFamily="49" charset="0"/>
              </a:rPr>
              <a:t>nFizzBuzz</a:t>
            </a:r>
            <a:r>
              <a:rPr lang="en-GB" sz="1600" dirty="0" smtClean="0">
                <a:solidFill>
                  <a:srgbClr val="FF0000"/>
                </a:solidFill>
                <a:highlight>
                  <a:srgbClr val="FFFFFF"/>
                </a:highlight>
                <a:latin typeface="Courier New" panose="02070309020205020404" pitchFamily="49" charset="0"/>
              </a:rPr>
              <a:t>\n'</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range(1, ceiling)</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if</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 </a:t>
            </a:r>
            <a:r>
              <a:rPr lang="en-GB" sz="1600" b="1" dirty="0">
                <a:solidFill>
                  <a:srgbClr val="0000FF"/>
                </a:solidFill>
                <a:highlight>
                  <a:srgbClr val="FFFFFF"/>
                </a:highlight>
                <a:latin typeface="Courier New" panose="02070309020205020404" pitchFamily="49" charset="0"/>
              </a:rPr>
              <a:t>and</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a:t>
            </a:r>
            <a:r>
              <a:rPr lang="en-GB" sz="1600" dirty="0" err="1">
                <a:solidFill>
                  <a:srgbClr val="FF0000"/>
                </a:solidFill>
                <a:highlight>
                  <a:srgbClr val="FFFFFF"/>
                </a:highlight>
                <a:latin typeface="Courier New" panose="02070309020205020404" pitchFamily="49" charset="0"/>
              </a:rPr>
              <a:t>FizzBuzz</a:t>
            </a:r>
            <a:r>
              <a:rPr lang="en-GB" sz="1600" dirty="0">
                <a:solidFill>
                  <a:srgbClr val="FF0000"/>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'Buzz'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'Fizz'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else:</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 counter</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'Done</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(100</a:t>
            </a:r>
            <a:r>
              <a:rPr lang="en-GB" sz="1600" dirty="0">
                <a:solidFill>
                  <a:srgbClr val="000000"/>
                </a:solidFill>
                <a:highlight>
                  <a:srgbClr val="FFFFFF"/>
                </a:highlight>
                <a:latin typeface="Courier New" panose="02070309020205020404" pitchFamily="49" charset="0"/>
              </a:rPr>
              <a:t>)</a:t>
            </a:r>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29794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For anything more than a simple series of steps, we need to make decisions and repeat steps</a:t>
            </a:r>
          </a:p>
          <a:p>
            <a:endParaRPr lang="en-US" sz="2400" dirty="0" smtClean="0"/>
          </a:p>
          <a:p>
            <a:r>
              <a:rPr lang="en-US" sz="2400" dirty="0" smtClean="0"/>
              <a:t>Flow control statements are an integral part of complex programs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if</a:t>
            </a:r>
            <a:r>
              <a:rPr lang="en-US" sz="2400" dirty="0" smtClean="0"/>
              <a:t> statements allow us to make decisions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for</a:t>
            </a:r>
            <a:r>
              <a:rPr lang="en-US" sz="2400" dirty="0" smtClean="0"/>
              <a:t> statements allow us to repeat steps</a:t>
            </a:r>
            <a:endParaRPr lang="en-US" sz="2400" dirty="0"/>
          </a:p>
        </p:txBody>
      </p:sp>
      <p:sp>
        <p:nvSpPr>
          <p:cNvPr id="3" name="Title 2"/>
          <p:cNvSpPr>
            <a:spLocks noGrp="1"/>
          </p:cNvSpPr>
          <p:nvPr>
            <p:ph type="title"/>
          </p:nvPr>
        </p:nvSpPr>
        <p:spPr/>
        <p:txBody>
          <a:bodyPr/>
          <a:lstStyle/>
          <a:p>
            <a:r>
              <a:rPr lang="en-US" dirty="0" smtClean="0"/>
              <a:t>Flow Control Summary</a:t>
            </a:r>
            <a:endParaRPr lang="en-US" dirty="0"/>
          </a:p>
        </p:txBody>
      </p:sp>
    </p:spTree>
    <p:extLst>
      <p:ext uri="{BB962C8B-B14F-4D97-AF65-F5344CB8AC3E}">
        <p14:creationId xmlns:p14="http://schemas.microsoft.com/office/powerpoint/2010/main" val="391846432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File Handling</a:t>
            </a:r>
            <a:endParaRPr lang="en-US" dirty="0"/>
          </a:p>
        </p:txBody>
      </p:sp>
    </p:spTree>
    <p:extLst>
      <p:ext uri="{BB962C8B-B14F-4D97-AF65-F5344CB8AC3E}">
        <p14:creationId xmlns:p14="http://schemas.microsoft.com/office/powerpoint/2010/main" val="3847389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4800" dirty="0" smtClean="0"/>
          </a:p>
          <a:p>
            <a:pPr marL="0" indent="0" algn="ctr">
              <a:buNone/>
            </a:pPr>
            <a:r>
              <a:rPr lang="en-US" sz="4800" i="1" dirty="0" smtClean="0"/>
              <a:t>“A sequence of instructions, designed to achieve a task.”</a:t>
            </a:r>
            <a:endParaRPr lang="en-US" i="1" dirty="0"/>
          </a:p>
        </p:txBody>
      </p:sp>
      <p:sp>
        <p:nvSpPr>
          <p:cNvPr id="3" name="Title 2"/>
          <p:cNvSpPr>
            <a:spLocks noGrp="1"/>
          </p:cNvSpPr>
          <p:nvPr>
            <p:ph type="title"/>
          </p:nvPr>
        </p:nvSpPr>
        <p:spPr/>
        <p:txBody>
          <a:bodyPr/>
          <a:lstStyle/>
          <a:p>
            <a:r>
              <a:rPr lang="en-US" dirty="0" smtClean="0"/>
              <a:t>What is a Computer Program</a:t>
            </a:r>
            <a:endParaRPr lang="en-US" dirty="0"/>
          </a:p>
        </p:txBody>
      </p:sp>
    </p:spTree>
    <p:extLst>
      <p:ext uri="{BB962C8B-B14F-4D97-AF65-F5344CB8AC3E}">
        <p14:creationId xmlns:p14="http://schemas.microsoft.com/office/powerpoint/2010/main" val="11960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are file types?</a:t>
            </a:r>
          </a:p>
          <a:p>
            <a:endParaRPr lang="en-US" sz="2400" dirty="0" smtClean="0"/>
          </a:p>
          <a:p>
            <a:pPr lvl="1"/>
            <a:r>
              <a:rPr lang="en-US" sz="2400" dirty="0" smtClean="0"/>
              <a:t>Data can be expressed in numerous ways</a:t>
            </a:r>
          </a:p>
          <a:p>
            <a:pPr lvl="1"/>
            <a:endParaRPr lang="en-US" sz="2400" dirty="0" smtClean="0"/>
          </a:p>
          <a:p>
            <a:pPr lvl="1"/>
            <a:r>
              <a:rPr lang="en-US" sz="2400" dirty="0" smtClean="0"/>
              <a:t>File extension indicates data structure</a:t>
            </a:r>
          </a:p>
          <a:p>
            <a:pPr lvl="1"/>
            <a:endParaRPr lang="en-US" sz="2400" dirty="0" smtClean="0"/>
          </a:p>
          <a:p>
            <a:pPr lvl="1"/>
            <a:r>
              <a:rPr lang="en-US" sz="2400" dirty="0" smtClean="0"/>
              <a:t>Allows efficient and convenient data exchange</a:t>
            </a:r>
          </a:p>
          <a:p>
            <a:pPr marL="457200" lvl="1" indent="0">
              <a:buNone/>
            </a:pPr>
            <a:endParaRPr lang="en-US" sz="2400" dirty="0"/>
          </a:p>
        </p:txBody>
      </p:sp>
      <p:sp>
        <p:nvSpPr>
          <p:cNvPr id="3" name="Title 2"/>
          <p:cNvSpPr>
            <a:spLocks noGrp="1"/>
          </p:cNvSpPr>
          <p:nvPr>
            <p:ph type="title"/>
          </p:nvPr>
        </p:nvSpPr>
        <p:spPr/>
        <p:txBody>
          <a:bodyPr/>
          <a:lstStyle/>
          <a:p>
            <a:r>
              <a:rPr lang="en-US" dirty="0" smtClean="0"/>
              <a:t>File types</a:t>
            </a:r>
            <a:endParaRPr lang="en-US" dirty="0"/>
          </a:p>
        </p:txBody>
      </p:sp>
    </p:spTree>
    <p:extLst>
      <p:ext uri="{BB962C8B-B14F-4D97-AF65-F5344CB8AC3E}">
        <p14:creationId xmlns:p14="http://schemas.microsoft.com/office/powerpoint/2010/main" val="168499094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t>What does ‘IO’ mean?</a:t>
            </a:r>
          </a:p>
          <a:p>
            <a:endParaRPr lang="en-US" sz="2400" dirty="0" smtClean="0"/>
          </a:p>
          <a:p>
            <a:r>
              <a:rPr lang="en-US" sz="2400" dirty="0" smtClean="0"/>
              <a:t>How do we interact with files?</a:t>
            </a:r>
          </a:p>
          <a:p>
            <a:endParaRPr lang="en-US" sz="2400" dirty="0" smtClean="0"/>
          </a:p>
          <a:p>
            <a:r>
              <a:rPr lang="en-US" sz="2400" dirty="0" smtClean="0"/>
              <a:t>What’s the ‘path’ to the file?</a:t>
            </a:r>
          </a:p>
          <a:p>
            <a:endParaRPr lang="en-US" sz="2400" dirty="0" smtClean="0"/>
          </a:p>
          <a:p>
            <a:r>
              <a:rPr lang="en-US" sz="2400" dirty="0" smtClean="0"/>
              <a:t>Are all Operating System paths the same?</a:t>
            </a:r>
          </a:p>
          <a:p>
            <a:pPr lvl="3"/>
            <a:endParaRPr lang="en-US" dirty="0" smtClean="0"/>
          </a:p>
          <a:p>
            <a:pPr lvl="3"/>
            <a:endParaRPr lang="en-US" dirty="0"/>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24924383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2376263"/>
          </a:xfrm>
        </p:spPr>
        <p:txBody>
          <a:bodyPr>
            <a:normAutofit/>
          </a:bodyPr>
          <a:lstStyle/>
          <a:p>
            <a:pPr marL="0" indent="-800100"/>
            <a:r>
              <a:rPr lang="en-US" sz="2400" dirty="0" smtClean="0"/>
              <a:t>How do we write software that can run anywhere?	</a:t>
            </a:r>
            <a:endParaRPr lang="en-US" sz="2400" dirty="0"/>
          </a:p>
          <a:p>
            <a:pPr lvl="1"/>
            <a:r>
              <a:rPr lang="en-US" sz="2400" dirty="0" smtClean="0"/>
              <a:t>In Python, use the glob module</a:t>
            </a:r>
          </a:p>
          <a:p>
            <a:pPr lvl="1"/>
            <a:r>
              <a:rPr lang="en-US" sz="2400" dirty="0" smtClean="0"/>
              <a:t>The glob module returns filenames</a:t>
            </a:r>
          </a:p>
          <a:p>
            <a:pPr lvl="1"/>
            <a:r>
              <a:rPr lang="en-US" sz="2400" dirty="0" smtClean="0"/>
              <a:t>Complex pattern matching can be used</a:t>
            </a:r>
          </a:p>
          <a:p>
            <a:pPr lvl="1"/>
            <a:r>
              <a:rPr lang="en-US" sz="2400" dirty="0" smtClean="0"/>
              <a:t>Other languages have similar libraries</a:t>
            </a:r>
          </a:p>
        </p:txBody>
      </p:sp>
      <p:sp>
        <p:nvSpPr>
          <p:cNvPr id="3" name="Title 2"/>
          <p:cNvSpPr>
            <a:spLocks noGrp="1"/>
          </p:cNvSpPr>
          <p:nvPr>
            <p:ph type="title"/>
          </p:nvPr>
        </p:nvSpPr>
        <p:spPr/>
        <p:txBody>
          <a:bodyPr/>
          <a:lstStyle/>
          <a:p>
            <a:r>
              <a:rPr lang="en-US" dirty="0" smtClean="0"/>
              <a:t>File IO</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683728876"/>
              </p:ext>
            </p:extLst>
          </p:nvPr>
        </p:nvGraphicFramePr>
        <p:xfrm>
          <a:off x="609600" y="4293096"/>
          <a:ext cx="10945216" cy="1107440"/>
        </p:xfrm>
        <a:graphic>
          <a:graphicData uri="http://schemas.openxmlformats.org/drawingml/2006/table">
            <a:tbl>
              <a:tblPr firstRow="1" bandRow="1">
                <a:tableStyleId>{5C22544A-7EE6-4342-B048-85BDC9FD1C3A}</a:tableStyleId>
              </a:tblPr>
              <a:tblGrid>
                <a:gridCol w="1412717"/>
                <a:gridCol w="6125026"/>
                <a:gridCol w="3407473"/>
              </a:tblGrid>
              <a:tr h="0">
                <a:tc>
                  <a:txBody>
                    <a:bodyPr/>
                    <a:lstStyle/>
                    <a:p>
                      <a:r>
                        <a:rPr lang="en-GB" dirty="0" smtClean="0"/>
                        <a:t>OS</a:t>
                      </a:r>
                      <a:endParaRPr lang="en-US" dirty="0"/>
                    </a:p>
                  </a:txBody>
                  <a:tcPr/>
                </a:tc>
                <a:tc>
                  <a:txBody>
                    <a:bodyPr/>
                    <a:lstStyle/>
                    <a:p>
                      <a:r>
                        <a:rPr lang="en-GB" dirty="0" smtClean="0"/>
                        <a:t>Path Example</a:t>
                      </a:r>
                      <a:endParaRPr lang="en-US" dirty="0"/>
                    </a:p>
                  </a:txBody>
                  <a:tcPr/>
                </a:tc>
                <a:tc>
                  <a:txBody>
                    <a:bodyPr/>
                    <a:lstStyle/>
                    <a:p>
                      <a:r>
                        <a:rPr lang="en-US" dirty="0" smtClean="0"/>
                        <a:t>Path Module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Windows</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C:\Windows\System32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ntpath</a:t>
                      </a:r>
                      <a:endParaRPr lang="en-US" baseline="0" dirty="0" smtClean="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Unix</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t>
                      </a:r>
                      <a:r>
                        <a:rPr lang="en-GB" dirty="0" err="1" smtClean="0"/>
                        <a:t>usr</a:t>
                      </a:r>
                      <a:r>
                        <a:rPr lang="en-GB" dirty="0" smtClean="0"/>
                        <a:t>/bin/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posixpath</a:t>
                      </a:r>
                      <a:endParaRPr lang="en-US" dirty="0"/>
                    </a:p>
                  </a:txBody>
                  <a:tcPr/>
                </a:tc>
              </a:tr>
            </a:tbl>
          </a:graphicData>
        </a:graphic>
      </p:graphicFrame>
    </p:spTree>
    <p:extLst>
      <p:ext uri="{BB962C8B-B14F-4D97-AF65-F5344CB8AC3E}">
        <p14:creationId xmlns:p14="http://schemas.microsoft.com/office/powerpoint/2010/main" val="39203613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How do we open a file?</a:t>
            </a:r>
          </a:p>
          <a:p>
            <a:endParaRPr lang="en-US" sz="2400" dirty="0" smtClean="0"/>
          </a:p>
          <a:p>
            <a:pPr lvl="1"/>
            <a:r>
              <a:rPr lang="en-US" sz="2400" dirty="0" smtClean="0">
                <a:solidFill>
                  <a:srgbClr val="000000"/>
                </a:solidFill>
                <a:latin typeface="Courier New" panose="02070309020205020404" pitchFamily="49" charset="0"/>
                <a:cs typeface="Courier New" panose="02070309020205020404" pitchFamily="49" charset="0"/>
              </a:rPr>
              <a:t>open</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name</a:t>
            </a:r>
            <a:r>
              <a:rPr lang="en-US" sz="2400" dirty="0" smtClean="0">
                <a:latin typeface="Courier New" panose="02070309020205020404" pitchFamily="49" charset="0"/>
                <a:cs typeface="Courier New" panose="02070309020205020404" pitchFamily="49" charset="0"/>
              </a:rPr>
              <a:t>)</a:t>
            </a:r>
          </a:p>
          <a:p>
            <a:pPr lvl="2"/>
            <a:r>
              <a:rPr lang="en-US" dirty="0" smtClean="0"/>
              <a:t>name – file name to be opened</a:t>
            </a:r>
          </a:p>
          <a:p>
            <a:pPr lvl="2"/>
            <a:r>
              <a:rPr lang="en-US" dirty="0" smtClean="0"/>
              <a:t>Defaults to read mode</a:t>
            </a:r>
          </a:p>
          <a:p>
            <a:pPr lvl="2"/>
            <a:r>
              <a:rPr lang="en-US" dirty="0" smtClean="0"/>
              <a:t>Other modes can be chosen</a:t>
            </a:r>
          </a:p>
          <a:p>
            <a:pPr lvl="2"/>
            <a:r>
              <a:rPr lang="en-US" dirty="0" smtClean="0"/>
              <a:t>Returns an object</a:t>
            </a:r>
          </a:p>
          <a:p>
            <a:pPr marL="914400" lvl="2" indent="0">
              <a:buNone/>
            </a:pPr>
            <a:endParaRPr lang="en-US" dirty="0"/>
          </a:p>
        </p:txBody>
      </p:sp>
      <p:sp>
        <p:nvSpPr>
          <p:cNvPr id="3" name="Title 2"/>
          <p:cNvSpPr>
            <a:spLocks noGrp="1"/>
          </p:cNvSpPr>
          <p:nvPr>
            <p:ph type="title"/>
          </p:nvPr>
        </p:nvSpPr>
        <p:spPr/>
        <p:txBody>
          <a:bodyPr/>
          <a:lstStyle/>
          <a:p>
            <a:r>
              <a:rPr lang="en-US" dirty="0" smtClean="0"/>
              <a:t>File IO: File Operations</a:t>
            </a:r>
            <a:endParaRPr lang="en-US" dirty="0"/>
          </a:p>
        </p:txBody>
      </p:sp>
    </p:spTree>
    <p:extLst>
      <p:ext uri="{BB962C8B-B14F-4D97-AF65-F5344CB8AC3E}">
        <p14:creationId xmlns:p14="http://schemas.microsoft.com/office/powerpoint/2010/main" val="382874069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Rectangle 4"/>
          <p:cNvSpPr/>
          <p:nvPr/>
        </p:nvSpPr>
        <p:spPr>
          <a:xfrm>
            <a:off x="609600" y="1700808"/>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i="1" dirty="0">
                <a:solidFill>
                  <a:srgbClr val="808080"/>
                </a:solidFill>
                <a:latin typeface="Courier New" panose="02070309020205020404" pitchFamily="49" charset="0"/>
                <a:cs typeface="Courier New" panose="02070309020205020404" pitchFamily="49" charset="0"/>
              </a:rPr>
              <a:t># Very simple file viewer</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import </a:t>
            </a:r>
            <a:r>
              <a:rPr lang="en-US" sz="1200" dirty="0">
                <a:solidFill>
                  <a:srgbClr val="000000"/>
                </a:solidFill>
                <a:latin typeface="Courier New" panose="02070309020205020404" pitchFamily="49" charset="0"/>
                <a:cs typeface="Courier New" panose="02070309020205020404" pitchFamily="49" charset="0"/>
              </a:rPr>
              <a:t>glob </a:t>
            </a:r>
            <a:r>
              <a:rPr lang="en-US" sz="1200" b="1" dirty="0">
                <a:solidFill>
                  <a:srgbClr val="000080"/>
                </a:solidFill>
                <a:latin typeface="Courier New" panose="02070309020205020404" pitchFamily="49" charset="0"/>
                <a:cs typeface="Courier New" panose="02070309020205020404" pitchFamily="49" charset="0"/>
              </a:rPr>
              <a:t>as </a:t>
            </a:r>
            <a:r>
              <a:rPr lang="en-US" sz="1200" dirty="0">
                <a:solidFill>
                  <a:srgbClr val="000000"/>
                </a:solidFill>
                <a:latin typeface="Courier New" panose="02070309020205020404" pitchFamily="49" charset="0"/>
                <a:cs typeface="Courier New" panose="02070309020205020404" pitchFamily="49" charset="0"/>
              </a:rPr>
              <a:t>glob</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io</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filename =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filename: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matches = </a:t>
            </a:r>
            <a:r>
              <a:rPr lang="en-US" sz="1200" dirty="0" err="1">
                <a:solidFill>
                  <a:srgbClr val="000000"/>
                </a:solidFill>
                <a:latin typeface="Courier New" panose="02070309020205020404" pitchFamily="49" charset="0"/>
                <a:cs typeface="Courier New" panose="02070309020205020404" pitchFamily="49" charset="0"/>
              </a:rPr>
              <a:t>glob.glob</a:t>
            </a:r>
            <a:r>
              <a:rPr lang="en-US" sz="1200" dirty="0">
                <a:solidFill>
                  <a:srgbClr val="000000"/>
                </a:solidFill>
                <a:latin typeface="Courier New" panose="02070309020205020404" pitchFamily="49" charset="0"/>
                <a:cs typeface="Courier New" panose="02070309020205020404" pitchFamily="49" charset="0"/>
              </a:rPr>
              <a:t>(filename)</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matches: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file = </a:t>
            </a:r>
            <a:r>
              <a:rPr lang="en-US" sz="1200" dirty="0" smtClean="0">
                <a:solidFill>
                  <a:srgbClr val="000000"/>
                </a:solidFill>
                <a:latin typeface="Courier New" panose="02070309020205020404" pitchFamily="49" charset="0"/>
                <a:cs typeface="Courier New" panose="02070309020205020404" pitchFamily="49" charset="0"/>
              </a:rPr>
              <a:t>open(matches[</a:t>
            </a:r>
            <a:r>
              <a:rPr lang="en-US" sz="1200" dirty="0" smtClean="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file.read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'No matches'</a:t>
            </a:r>
            <a:r>
              <a:rPr lang="en-US" sz="1200" dirty="0">
                <a:solidFill>
                  <a:srgbClr val="000000"/>
                </a:solidFill>
                <a:latin typeface="Courier New" panose="02070309020205020404" pitchFamily="49" charset="0"/>
                <a:cs typeface="Courier New" panose="02070309020205020404" pitchFamily="49" charset="0"/>
              </a:rPr>
              <a:t>)</a:t>
            </a:r>
            <a:endParaRPr lang="en-US" sz="3200" dirty="0">
              <a:solidFill>
                <a:prstClr val="black"/>
              </a:solidFill>
              <a:latin typeface="Arial" panose="020B0604020202020204" pitchFamily="34" charset="0"/>
            </a:endParaRP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11783731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Content Placeholder 3"/>
          <p:cNvSpPr txBox="1">
            <a:spLocks/>
          </p:cNvSpPr>
          <p:nvPr/>
        </p:nvSpPr>
        <p:spPr>
          <a:xfrm>
            <a:off x="609600" y="1628800"/>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solidFill>
                  <a:prstClr val="black"/>
                </a:solidFill>
              </a:rPr>
              <a:t>How do we read from a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rPr>
              <a:t>Reads the whole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file.readline</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cs typeface="Courier New" panose="02070309020205020404" pitchFamily="49" charset="0"/>
              </a:rPr>
              <a:t>Reads a single line from the file</a:t>
            </a:r>
          </a:p>
          <a:p>
            <a:pPr lvl="2"/>
            <a:endParaRPr lang="en-US" dirty="0" smtClean="0">
              <a:solidFill>
                <a:prstClr val="black"/>
              </a:solidFill>
              <a:cs typeface="Courier New" panose="02070309020205020404" pitchFamily="49" charset="0"/>
            </a:endParaRPr>
          </a:p>
          <a:p>
            <a:r>
              <a:rPr lang="en-US" sz="2400" dirty="0">
                <a:solidFill>
                  <a:prstClr val="black"/>
                </a:solidFill>
              </a:rPr>
              <a:t>How do we </a:t>
            </a:r>
            <a:r>
              <a:rPr lang="en-US" sz="2400" dirty="0" smtClean="0">
                <a:solidFill>
                  <a:prstClr val="black"/>
                </a:solidFill>
              </a:rPr>
              <a:t>write to a </a:t>
            </a:r>
            <a:r>
              <a:rPr lang="en-US" sz="2400" dirty="0">
                <a:solidFill>
                  <a:prstClr val="black"/>
                </a:solidFill>
              </a:rPr>
              <a:t>file?</a:t>
            </a:r>
          </a:p>
          <a:p>
            <a:pPr lvl="1"/>
            <a:r>
              <a:rPr lang="en-US" sz="2400" dirty="0" err="1" smtClean="0">
                <a:solidFill>
                  <a:srgbClr val="000000"/>
                </a:solidFill>
                <a:latin typeface="Courier New" panose="02070309020205020404" pitchFamily="49" charset="0"/>
                <a:cs typeface="Courier New" panose="02070309020205020404" pitchFamily="49" charset="0"/>
              </a:rPr>
              <a:t>file.write</a:t>
            </a:r>
            <a:r>
              <a:rPr lang="en-US" sz="2400" dirty="0" smtClean="0">
                <a:solidFill>
                  <a:prstClr val="black"/>
                </a:solidFill>
                <a:latin typeface="Courier New" panose="02070309020205020404" pitchFamily="49" charset="0"/>
                <a:cs typeface="Courier New" panose="02070309020205020404" pitchFamily="49" charset="0"/>
              </a:rPr>
              <a:t>(string)</a:t>
            </a:r>
            <a:endParaRPr lang="en-US" sz="2400" dirty="0">
              <a:solidFill>
                <a:prstClr val="black"/>
              </a:solidFill>
              <a:latin typeface="Courier New" panose="02070309020205020404" pitchFamily="49" charset="0"/>
              <a:cs typeface="Courier New" panose="02070309020205020404" pitchFamily="49" charset="0"/>
            </a:endParaRPr>
          </a:p>
          <a:p>
            <a:pPr lvl="2"/>
            <a:r>
              <a:rPr lang="en-US" dirty="0" smtClean="0">
                <a:solidFill>
                  <a:prstClr val="black"/>
                </a:solidFill>
              </a:rPr>
              <a:t>Writes the supplied string</a:t>
            </a:r>
            <a:endParaRPr lang="en-US" dirty="0">
              <a:solidFill>
                <a:prstClr val="black"/>
              </a:solidFill>
              <a:cs typeface="Courier New" panose="02070309020205020404" pitchFamily="49" charset="0"/>
            </a:endParaRPr>
          </a:p>
          <a:p>
            <a:pPr lvl="1"/>
            <a:endParaRPr lang="en-US" sz="2400" dirty="0" smtClean="0">
              <a:solidFill>
                <a:prstClr val="black"/>
              </a:solidFill>
            </a:endParaRPr>
          </a:p>
          <a:p>
            <a:pPr marL="914400" lvl="2" indent="0">
              <a:buFont typeface="Arial" panose="020B0604020202020204" pitchFamily="34" charset="0"/>
              <a:buNone/>
            </a:pPr>
            <a:endParaRPr lang="en-US" dirty="0">
              <a:solidFill>
                <a:prstClr val="black"/>
              </a:solidFill>
            </a:endParaRPr>
          </a:p>
        </p:txBody>
      </p:sp>
    </p:spTree>
    <p:extLst>
      <p:ext uri="{BB962C8B-B14F-4D97-AF65-F5344CB8AC3E}">
        <p14:creationId xmlns:p14="http://schemas.microsoft.com/office/powerpoint/2010/main" val="80065874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Can I delete files?</a:t>
            </a:r>
          </a:p>
          <a:p>
            <a:pPr lvl="1"/>
            <a:r>
              <a:rPr lang="en-US" sz="2400" dirty="0" err="1" smtClean="0">
                <a:latin typeface="Courier New" panose="02070309020205020404" pitchFamily="49" charset="0"/>
                <a:cs typeface="Courier New" panose="02070309020205020404" pitchFamily="49" charset="0"/>
              </a:rPr>
              <a:t>os.remove</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p>
          <a:p>
            <a:pPr lvl="1"/>
            <a:endParaRPr lang="en-US" sz="2400" dirty="0" smtClean="0">
              <a:latin typeface="Courier New" panose="02070309020205020404" pitchFamily="49" charset="0"/>
              <a:cs typeface="Courier New" panose="02070309020205020404" pitchFamily="49" charset="0"/>
            </a:endParaRPr>
          </a:p>
          <a:p>
            <a:r>
              <a:rPr lang="en-US" sz="2400" dirty="0" smtClean="0"/>
              <a:t>What about directories?</a:t>
            </a:r>
          </a:p>
          <a:p>
            <a:pPr lvl="1"/>
            <a:r>
              <a:rPr lang="en-US" sz="2400" dirty="0" err="1" smtClean="0">
                <a:latin typeface="Courier New" panose="02070309020205020404" pitchFamily="49" charset="0"/>
                <a:cs typeface="Courier New" panose="02070309020205020404" pitchFamily="49" charset="0"/>
              </a:rPr>
              <a:t>os.rmdir</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lvl="1"/>
            <a:r>
              <a:rPr lang="en-US" sz="2400" dirty="0" err="1" smtClean="0">
                <a:latin typeface="Courier New" panose="02070309020205020404" pitchFamily="49" charset="0"/>
                <a:cs typeface="Courier New" panose="02070309020205020404" pitchFamily="49" charset="0"/>
              </a:rPr>
              <a:t>os.removedirs</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1191479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 Examples</a:t>
            </a:r>
            <a:endParaRPr lang="en-US" dirty="0"/>
          </a:p>
        </p:txBody>
      </p:sp>
      <p:sp>
        <p:nvSpPr>
          <p:cNvPr id="5" name="Rectangle 4"/>
          <p:cNvSpPr/>
          <p:nvPr/>
        </p:nvSpPr>
        <p:spPr>
          <a:xfrm>
            <a:off x="609600" y="1412776"/>
            <a:ext cx="11031016" cy="323165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writing data to a file</a:t>
            </a:r>
          </a:p>
          <a:p>
            <a:r>
              <a:rPr lang="en-GB" sz="1200" b="1" dirty="0">
                <a:solidFill>
                  <a:srgbClr val="0000FF"/>
                </a:solidFill>
                <a:highlight>
                  <a:srgbClr val="FFFFFF"/>
                </a:highlight>
                <a:latin typeface="Courier New" panose="02070309020205020404" pitchFamily="49" charset="0"/>
              </a:rPr>
              <a:t>import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as</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newFile</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io.FileIO</a:t>
            </a:r>
            <a:r>
              <a:rPr lang="en-GB" sz="1200" dirty="0">
                <a:solidFill>
                  <a:srgbClr val="FF0000"/>
                </a:solidFill>
                <a:highlight>
                  <a:srgbClr val="FFFFFF"/>
                </a:highlight>
                <a:latin typeface="Courier New" panose="02070309020205020404" pitchFamily="49" charset="0"/>
              </a:rPr>
              <a:t>("test_file.txt", mode="w")</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 = </a:t>
            </a:r>
            <a:r>
              <a:rPr lang="en-GB" sz="1200" dirty="0">
                <a:solidFill>
                  <a:srgbClr val="FF0000"/>
                </a:solidFill>
                <a:highlight>
                  <a:srgbClr val="FFFFFF"/>
                </a:highlight>
                <a:latin typeface="Courier New" panose="02070309020205020404" pitchFamily="49" charset="0"/>
              </a:rPr>
              <a:t>"This is some text"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textRange</a:t>
            </a:r>
            <a:r>
              <a:rPr lang="en-GB" sz="1200" dirty="0">
                <a:solidFill>
                  <a:srgbClr val="000000"/>
                </a:solidFill>
                <a:highlight>
                  <a:srgbClr val="FFFFFF"/>
                </a:highlight>
                <a:latin typeface="Courier New" panose="02070309020205020404" pitchFamily="49" charset="0"/>
              </a:rPr>
              <a:t> = range(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 - 1, 0, -1)</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newFile.write</a:t>
            </a:r>
            <a:r>
              <a:rPr lang="en-GB" sz="1200" dirty="0">
                <a:solidFill>
                  <a:srgbClr val="000000"/>
                </a:solidFill>
                <a:highlight>
                  <a:srgbClr val="FFFFFF"/>
                </a:highlight>
                <a:latin typeface="Courier New" panose="02070309020205020404" pitchFamily="49" charset="0"/>
              </a:rPr>
              <a:t>(t + </a:t>
            </a:r>
            <a:r>
              <a:rPr lang="en-GB" sz="1200" dirty="0">
                <a:solidFill>
                  <a:srgbClr val="FF0000"/>
                </a:solidFill>
                <a:highlight>
                  <a:srgbClr val="FFFFFF"/>
                </a:highlight>
                <a:latin typeface="Courier New" panose="02070309020205020404" pitchFamily="49" charset="0"/>
              </a:rPr>
              <a:t>'\n'</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textRange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newFile.write</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newFile.close</a:t>
            </a:r>
            <a:r>
              <a:rPr lang="en-GB" sz="1200" dirty="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5075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File Operations</a:t>
            </a:r>
            <a:endParaRPr lang="en-US" dirty="0"/>
          </a:p>
        </p:txBody>
      </p:sp>
    </p:spTree>
    <p:extLst>
      <p:ext uri="{BB962C8B-B14F-4D97-AF65-F5344CB8AC3E}">
        <p14:creationId xmlns:p14="http://schemas.microsoft.com/office/powerpoint/2010/main" val="253938275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Write a program that will</a:t>
            </a:r>
          </a:p>
          <a:p>
            <a:pPr lvl="1"/>
            <a:r>
              <a:rPr lang="en-US" sz="2400" dirty="0" smtClean="0"/>
              <a:t>Ask the user for a filename</a:t>
            </a:r>
          </a:p>
          <a:p>
            <a:pPr lvl="1"/>
            <a:r>
              <a:rPr lang="en-US" sz="2400" dirty="0" smtClean="0"/>
              <a:t>Create a file with that name</a:t>
            </a:r>
          </a:p>
          <a:p>
            <a:pPr lvl="1"/>
            <a:r>
              <a:rPr lang="en-US" sz="2400" dirty="0" smtClean="0"/>
              <a:t>Accept user input and write it to the file</a:t>
            </a:r>
          </a:p>
          <a:p>
            <a:pPr lvl="1"/>
            <a:r>
              <a:rPr lang="en-US" sz="2400" dirty="0" smtClean="0"/>
              <a:t>If the user enters the string ‘###’</a:t>
            </a:r>
          </a:p>
          <a:p>
            <a:pPr lvl="2"/>
            <a:r>
              <a:rPr lang="en-US" dirty="0"/>
              <a:t>Output the contents of the </a:t>
            </a:r>
            <a:r>
              <a:rPr lang="en-US" dirty="0" smtClean="0"/>
              <a:t>file</a:t>
            </a:r>
          </a:p>
          <a:p>
            <a:pPr lvl="2"/>
            <a:r>
              <a:rPr lang="en-US" dirty="0" smtClean="0"/>
              <a:t>Close the file</a:t>
            </a:r>
          </a:p>
          <a:p>
            <a:pPr lvl="2"/>
            <a:r>
              <a:rPr lang="en-US" dirty="0" smtClean="0"/>
              <a:t>Exit the program</a:t>
            </a:r>
          </a:p>
          <a:p>
            <a:pPr lvl="1"/>
            <a:endParaRPr lang="en-US" sz="2400" dirty="0"/>
          </a:p>
        </p:txBody>
      </p:sp>
      <p:sp>
        <p:nvSpPr>
          <p:cNvPr id="3" name="Title 2"/>
          <p:cNvSpPr>
            <a:spLocks noGrp="1"/>
          </p:cNvSpPr>
          <p:nvPr>
            <p:ph type="title"/>
          </p:nvPr>
        </p:nvSpPr>
        <p:spPr/>
        <p:txBody>
          <a:bodyPr/>
          <a:lstStyle/>
          <a:p>
            <a:r>
              <a:rPr lang="en-US" dirty="0" smtClean="0"/>
              <a:t>Exercise: File Operations</a:t>
            </a:r>
            <a:endParaRPr lang="en-US" dirty="0"/>
          </a:p>
        </p:txBody>
      </p:sp>
    </p:spTree>
    <p:extLst>
      <p:ext uri="{BB962C8B-B14F-4D97-AF65-F5344CB8AC3E}">
        <p14:creationId xmlns:p14="http://schemas.microsoft.com/office/powerpoint/2010/main" val="32248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64736"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a:p>
          <a:p>
            <a:pPr marL="0" indent="0">
              <a:buNone/>
            </a:pPr>
            <a:r>
              <a:rPr lang="en-US" sz="2400" dirty="0" smtClean="0">
                <a:solidFill>
                  <a:srgbClr val="C4A174"/>
                </a:solidFill>
              </a:rPr>
              <a:t>2.</a:t>
            </a:r>
            <a:r>
              <a:rPr lang="en-US" sz="2400" dirty="0" smtClean="0"/>
              <a:t> Take the 3</a:t>
            </a:r>
            <a:r>
              <a:rPr lang="en-US" sz="2400" baseline="30000" dirty="0" smtClean="0"/>
              <a:t>rd</a:t>
            </a:r>
            <a:r>
              <a:rPr lang="en-US" sz="2400" dirty="0" smtClean="0"/>
              <a:t> left</a:t>
            </a:r>
          </a:p>
          <a:p>
            <a:pPr marL="0" indent="0">
              <a:buNone/>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355134"/>
            <a:ext cx="4896544" cy="22599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32104" y="2139752"/>
            <a:ext cx="144016" cy="208133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079214" y="1940162"/>
            <a:ext cx="204918" cy="195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8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File Operations</a:t>
            </a:r>
            <a:endParaRPr lang="en-US" dirty="0"/>
          </a:p>
        </p:txBody>
      </p:sp>
      <p:sp>
        <p:nvSpPr>
          <p:cNvPr id="5" name="Rectangle 4"/>
          <p:cNvSpPr/>
          <p:nvPr/>
        </p:nvSpPr>
        <p:spPr>
          <a:xfrm>
            <a:off x="609600" y="2132856"/>
            <a:ext cx="11031016"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as</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filename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filename: \n</a:t>
            </a:r>
            <a:r>
              <a:rPr lang="en-GB" sz="1200" dirty="0" smtClean="0">
                <a:solidFill>
                  <a:srgbClr val="008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err="1" smtClean="0">
                <a:solidFill>
                  <a:srgbClr val="008000"/>
                </a:solidFill>
                <a:highlight>
                  <a:srgbClr val="FFFFFF"/>
                </a:highlight>
                <a:latin typeface="Courier New" panose="02070309020205020404" pitchFamily="49" charset="0"/>
              </a:rPr>
              <a:t>Filemode</a:t>
            </a:r>
            <a:r>
              <a:rPr lang="en-GB" sz="1200" dirty="0" smtClean="0">
                <a:solidFill>
                  <a:srgbClr val="008000"/>
                </a:solidFill>
                <a:highlight>
                  <a:srgbClr val="FFFFFF"/>
                </a:highlight>
                <a:latin typeface="Courier New" panose="02070309020205020404" pitchFamily="49" charset="0"/>
              </a:rPr>
              <a:t> w+ for reading and writing</a:t>
            </a:r>
            <a:endParaRPr lang="en-GB" sz="1200" dirty="0">
              <a:solidFill>
                <a:srgbClr val="008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file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io.FileIO</a:t>
            </a:r>
            <a:r>
              <a:rPr lang="en-GB" sz="1200" dirty="0">
                <a:solidFill>
                  <a:srgbClr val="000000"/>
                </a:solidFill>
                <a:highlight>
                  <a:srgbClr val="FFFFFF"/>
                </a:highlight>
                <a:latin typeface="Courier New" panose="02070309020205020404" pitchFamily="49" charset="0"/>
              </a:rPr>
              <a:t>( filename, </a:t>
            </a:r>
            <a:r>
              <a:rPr lang="en-GB" sz="1200" dirty="0">
                <a:solidFill>
                  <a:srgbClr val="008000"/>
                </a:solidFill>
                <a:highlight>
                  <a:srgbClr val="FFFFFF"/>
                </a:highlight>
                <a:latin typeface="Courier New" panose="02070309020205020404" pitchFamily="49" charset="0"/>
              </a:rPr>
              <a:t>'w+'</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userinput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Terminate with ###: </a:t>
            </a:r>
            <a:r>
              <a:rPr lang="en-GB" sz="1200" dirty="0" smtClean="0">
                <a:solidFill>
                  <a:srgbClr val="008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 while loop so we keep going until we get the terminate string</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userinput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write</a:t>
            </a:r>
            <a:r>
              <a:rPr lang="en-GB" sz="1200" dirty="0">
                <a:solidFill>
                  <a:srgbClr val="000000"/>
                </a:solidFill>
                <a:highlight>
                  <a:srgbClr val="FFFFFF"/>
                </a:highlight>
                <a:latin typeface="Courier New" panose="02070309020205020404" pitchFamily="49" charset="0"/>
              </a:rPr>
              <a:t>(</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userinput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Don’t forget to capture the next line of input</a:t>
            </a:r>
            <a:endParaRPr lang="en-GB" sz="1200" dirty="0">
              <a:solidFill>
                <a:srgbClr val="008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userinput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And to return to the start of the file before we read</a:t>
            </a:r>
            <a:endParaRPr lang="en-GB" sz="1200" dirty="0">
              <a:solidFill>
                <a:srgbClr val="008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seek</a:t>
            </a:r>
            <a:r>
              <a:rPr lang="en-GB" sz="1200" dirty="0">
                <a:solidFill>
                  <a:srgbClr val="000000"/>
                </a:solidFill>
                <a:highlight>
                  <a:srgbClr val="FFFFFF"/>
                </a:highlight>
                <a:latin typeface="Courier New" panose="02070309020205020404" pitchFamily="49" charset="0"/>
              </a:rPr>
              <a:t>(0)</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file.</a:t>
            </a:r>
            <a:r>
              <a:rPr lang="en-GB" sz="1200" b="1" dirty="0" err="1" smtClean="0">
                <a:solidFill>
                  <a:srgbClr val="0000FF"/>
                </a:solidFill>
                <a:highlight>
                  <a:srgbClr val="FFFFFF"/>
                </a:highlight>
                <a:latin typeface="Courier New" panose="02070309020205020404" pitchFamily="49" charset="0"/>
              </a:rPr>
              <a:t>read</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Close the file when we’re done or unpleasant things may happen to it</a:t>
            </a:r>
            <a:endParaRPr lang="en-GB" sz="1200" dirty="0">
              <a:solidFill>
                <a:srgbClr val="008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close</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824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Operators:</a:t>
            </a:r>
            <a:r>
              <a:rPr lang="en-US" dirty="0" smtClean="0"/>
              <a:t> Part </a:t>
            </a:r>
            <a:r>
              <a:rPr lang="en-US" dirty="0" err="1" smtClean="0"/>
              <a:t>Deux</a:t>
            </a:r>
            <a:endParaRPr lang="en-US" dirty="0"/>
          </a:p>
        </p:txBody>
      </p:sp>
    </p:spTree>
    <p:extLst>
      <p:ext uri="{BB962C8B-B14F-4D97-AF65-F5344CB8AC3E}">
        <p14:creationId xmlns:p14="http://schemas.microsoft.com/office/powerpoint/2010/main" val="14438605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556793"/>
            <a:ext cx="10574965" cy="1728192"/>
          </a:xfrm>
        </p:spPr>
        <p:txBody>
          <a:bodyPr>
            <a:normAutofit/>
          </a:bodyPr>
          <a:lstStyle/>
          <a:p>
            <a:r>
              <a:rPr lang="en-US" sz="2400" dirty="0" smtClean="0"/>
              <a:t>Membership and Identity operators</a:t>
            </a:r>
          </a:p>
          <a:p>
            <a:pPr lvl="1"/>
            <a:r>
              <a:rPr lang="en-US" sz="2400" dirty="0" smtClean="0"/>
              <a:t>Used to test if a value is present in a list, tuple or dictionary</a:t>
            </a:r>
          </a:p>
          <a:p>
            <a:pPr lvl="1"/>
            <a:r>
              <a:rPr lang="en-US" sz="2400" dirty="0" smtClean="0"/>
              <a:t>Used to test if two </a:t>
            </a:r>
            <a:r>
              <a:rPr lang="en-US" sz="2400" i="1" dirty="0" smtClean="0"/>
              <a:t>variables</a:t>
            </a:r>
            <a:r>
              <a:rPr lang="en-US" sz="2400" dirty="0" smtClean="0"/>
              <a:t> point to the same </a:t>
            </a:r>
            <a:r>
              <a:rPr lang="en-US" sz="2400" i="1" dirty="0" smtClean="0"/>
              <a:t>value</a:t>
            </a:r>
          </a:p>
        </p:txBody>
      </p:sp>
      <p:sp>
        <p:nvSpPr>
          <p:cNvPr id="3" name="Title 2"/>
          <p:cNvSpPr>
            <a:spLocks noGrp="1"/>
          </p:cNvSpPr>
          <p:nvPr>
            <p:ph type="title"/>
          </p:nvPr>
        </p:nvSpPr>
        <p:spPr/>
        <p:txBody>
          <a:bodyPr/>
          <a:lstStyle/>
          <a:p>
            <a:r>
              <a:rPr lang="en-US" dirty="0" smtClean="0"/>
              <a:t>Operators Part 2</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574655670"/>
              </p:ext>
            </p:extLst>
          </p:nvPr>
        </p:nvGraphicFramePr>
        <p:xfrm>
          <a:off x="551384" y="3286128"/>
          <a:ext cx="11175032" cy="2926080"/>
        </p:xfrm>
        <a:graphic>
          <a:graphicData uri="http://schemas.openxmlformats.org/drawingml/2006/table">
            <a:tbl>
              <a:tblPr firstRow="1" bandRow="1">
                <a:tableStyleId>{5C22544A-7EE6-4342-B048-85BDC9FD1C3A}</a:tableStyleId>
              </a:tblPr>
              <a:tblGrid>
                <a:gridCol w="2108497"/>
                <a:gridCol w="6042199"/>
                <a:gridCol w="3024336"/>
              </a:tblGrid>
              <a:tr h="344394">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US" dirty="0" smtClean="0"/>
                        <a:t>Example</a:t>
                      </a:r>
                      <a:endParaRPr lang="en-US" dirty="0"/>
                    </a:p>
                  </a:txBody>
                  <a:tcPr/>
                </a:tc>
              </a:tr>
              <a:tr h="602689">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in</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the value</a:t>
                      </a:r>
                      <a:r>
                        <a:rPr lang="en-GB" baseline="0" dirty="0" smtClean="0"/>
                        <a:t> on the left is present in the collection on the right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 in [ ‘a’, ‘b’, ‘c’]</a:t>
                      </a:r>
                    </a:p>
                  </a:txBody>
                  <a:tcPr/>
                </a:tc>
              </a:tr>
              <a:tr h="356713">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not</a:t>
                      </a:r>
                      <a:r>
                        <a:rPr lang="en-GB" baseline="0" dirty="0" smtClean="0">
                          <a:solidFill>
                            <a:srgbClr val="0000FF"/>
                          </a:solidFill>
                          <a:latin typeface="Courier New" panose="02070309020205020404" pitchFamily="49" charset="0"/>
                          <a:cs typeface="Courier New" panose="02070309020205020404" pitchFamily="49" charset="0"/>
                        </a:rPr>
                        <a:t> in</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the value</a:t>
                      </a:r>
                      <a:r>
                        <a:rPr lang="en-GB" baseline="0" dirty="0" smtClean="0"/>
                        <a:t> on the left is </a:t>
                      </a:r>
                      <a:r>
                        <a:rPr lang="en-GB" b="1" baseline="0" dirty="0" smtClean="0"/>
                        <a:t>not</a:t>
                      </a:r>
                      <a:r>
                        <a:rPr lang="en-GB" baseline="0" dirty="0" smtClean="0"/>
                        <a:t> present in the collection on the right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 not in [ ‘a’, ‘b’, ‘c’]</a:t>
                      </a:r>
                    </a:p>
                  </a:txBody>
                  <a:tcPr/>
                </a:tc>
              </a:tr>
              <a:tr h="602689">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is</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Returns true if the value on the left is the same object as the value</a:t>
                      </a:r>
                      <a:r>
                        <a:rPr lang="en-US" baseline="0" dirty="0" smtClean="0"/>
                        <a:t> on the right</a:t>
                      </a:r>
                      <a:endParaRPr lang="en-US" dirty="0"/>
                    </a:p>
                  </a:txBody>
                  <a:tcPr/>
                </a:tc>
                <a:tc>
                  <a:txBody>
                    <a:bodyPr/>
                    <a:lstStyle/>
                    <a:p>
                      <a:pPr marL="0" indent="0">
                        <a:buFont typeface="Arial" panose="020B0604020202020204" pitchFamily="34" charset="0"/>
                        <a:buNone/>
                      </a:pPr>
                      <a:r>
                        <a:rPr lang="en-US" baseline="0" dirty="0" smtClean="0"/>
                        <a:t>b is a</a:t>
                      </a:r>
                      <a:endParaRPr lang="en-US" dirty="0"/>
                    </a:p>
                  </a:txBody>
                  <a:tcPr/>
                </a:tc>
              </a:tr>
              <a:tr h="397771">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is</a:t>
                      </a:r>
                      <a:r>
                        <a:rPr lang="en-US" baseline="0" dirty="0" smtClean="0">
                          <a:solidFill>
                            <a:srgbClr val="0000FF"/>
                          </a:solidFill>
                          <a:latin typeface="Courier New" panose="02070309020205020404" pitchFamily="49" charset="0"/>
                          <a:cs typeface="Courier New" panose="02070309020205020404" pitchFamily="49" charset="0"/>
                        </a:rPr>
                        <a:t> not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Returns true if the value on the left is </a:t>
                      </a:r>
                      <a:r>
                        <a:rPr lang="en-US" b="1" dirty="0" smtClean="0"/>
                        <a:t>not</a:t>
                      </a:r>
                      <a:r>
                        <a:rPr lang="en-US" dirty="0" smtClean="0"/>
                        <a:t> the same object as the value</a:t>
                      </a:r>
                      <a:r>
                        <a:rPr lang="en-US" baseline="0" dirty="0" smtClean="0"/>
                        <a:t> on the right</a:t>
                      </a:r>
                      <a:endParaRPr lang="en-US" dirty="0" smtClean="0"/>
                    </a:p>
                  </a:txBody>
                  <a:tcPr/>
                </a:tc>
                <a:tc>
                  <a:txBody>
                    <a:bodyPr/>
                    <a:lstStyle/>
                    <a:p>
                      <a:pPr marL="0" indent="0">
                        <a:buFont typeface="Arial" panose="020B0604020202020204" pitchFamily="34" charset="0"/>
                        <a:buNone/>
                      </a:pPr>
                      <a:r>
                        <a:rPr lang="en-US" dirty="0" smtClean="0"/>
                        <a:t>b</a:t>
                      </a:r>
                      <a:r>
                        <a:rPr lang="en-US" baseline="0" dirty="0" smtClean="0"/>
                        <a:t> is not a</a:t>
                      </a:r>
                      <a:endParaRPr lang="en-US" dirty="0"/>
                    </a:p>
                  </a:txBody>
                  <a:tcPr/>
                </a:tc>
              </a:tr>
            </a:tbl>
          </a:graphicData>
        </a:graphic>
      </p:graphicFrame>
    </p:spTree>
    <p:extLst>
      <p:ext uri="{BB962C8B-B14F-4D97-AF65-F5344CB8AC3E}">
        <p14:creationId xmlns:p14="http://schemas.microsoft.com/office/powerpoint/2010/main" val="393325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Membership: Examples</a:t>
            </a:r>
            <a:endParaRPr lang="en-US" dirty="0"/>
          </a:p>
        </p:txBody>
      </p:sp>
      <p:sp>
        <p:nvSpPr>
          <p:cNvPr id="6" name="Rectangle 5"/>
          <p:cNvSpPr/>
          <p:nvPr/>
        </p:nvSpPr>
        <p:spPr>
          <a:xfrm>
            <a:off x="611168" y="1700808"/>
            <a:ext cx="5317549"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#String types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'homer'</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'marge'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bart</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lisa</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maggie</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Test for membership</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'A value to find'</a:t>
            </a:r>
            <a:r>
              <a:rPr lang="en-US" sz="1200" dirty="0">
                <a:solidFill>
                  <a:srgbClr val="000000"/>
                </a:solidFill>
                <a:latin typeface="Courier New" panose="02070309020205020404" pitchFamily="49" charset="0"/>
                <a:cs typeface="Courier New" panose="02070309020205020404" pitchFamily="49" charset="0"/>
              </a:rPr>
              <a:t>).lower()</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 </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'Found it!'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'not found'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2</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3</a:t>
            </a: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says "D</a:t>
            </a:r>
            <a:r>
              <a:rPr lang="en-US" sz="1200" b="1" dirty="0">
                <a:solidFill>
                  <a:srgbClr val="00008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oh"'</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says "Hmmm</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3200" dirty="0">
              <a:latin typeface="Arial" panose="020B0604020202020204" pitchFamily="34"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dirty="0" smtClean="0"/>
              <a:t>Membership operators vastly simplify finding values in a list or tuple</a:t>
            </a:r>
          </a:p>
          <a:p>
            <a:endParaRPr lang="en-US" sz="2400" dirty="0" smtClean="0"/>
          </a:p>
          <a:p>
            <a:r>
              <a:rPr lang="en-US" sz="2400" dirty="0" smtClean="0"/>
              <a:t>They also make it easier to control our loops</a:t>
            </a:r>
          </a:p>
          <a:p>
            <a:pPr marL="0" indent="0">
              <a:buNone/>
            </a:pPr>
            <a:endParaRPr lang="en-US" dirty="0" smtClean="0"/>
          </a:p>
          <a:p>
            <a:endParaRPr lang="en-US" dirty="0" smtClean="0"/>
          </a:p>
        </p:txBody>
      </p:sp>
    </p:spTree>
    <p:extLst>
      <p:ext uri="{BB962C8B-B14F-4D97-AF65-F5344CB8AC3E}">
        <p14:creationId xmlns:p14="http://schemas.microsoft.com/office/powerpoint/2010/main" val="290933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Identity: Examples</a:t>
            </a:r>
            <a:endParaRPr lang="en-US" dirty="0"/>
          </a:p>
        </p:txBody>
      </p:sp>
      <p:sp>
        <p:nvSpPr>
          <p:cNvPr id="5" name="Rectangle 4"/>
          <p:cNvSpPr/>
          <p:nvPr/>
        </p:nvSpPr>
        <p:spPr>
          <a:xfrm>
            <a:off x="609600" y="1700808"/>
            <a:ext cx="54726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Test for identity</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a:t>
            </a:r>
          </a:p>
          <a:p>
            <a:r>
              <a:rPr lang="en-US" sz="1200" dirty="0" err="1" smtClean="0">
                <a:solidFill>
                  <a:srgbClr val="000000"/>
                </a:solidFill>
                <a:highlight>
                  <a:srgbClr val="FFFFFF"/>
                </a:highlight>
                <a:latin typeface="Courier New" panose="02070309020205020404" pitchFamily="49" charset="0"/>
              </a:rPr>
              <a:t>second_value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[2]</a:t>
            </a:r>
          </a:p>
          <a:p>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a:t>
            </a:r>
          </a:p>
          <a:p>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if</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is</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second_value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	print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(‘Found it!’)</a:t>
            </a:r>
            <a:endParaRPr lang="en-US" sz="1200" dirty="0">
              <a:solidFill>
                <a:srgbClr val="FF0000"/>
              </a:solidFill>
              <a:highlight>
                <a:srgbClr val="FFFFFF"/>
              </a:highlight>
              <a:latin typeface="Courier New" panose="02070309020205020404" pitchFamily="49" charset="0"/>
            </a:endParaRPr>
          </a:p>
          <a:p>
            <a:r>
              <a:rPr lang="en-US" sz="1200" b="1" dirty="0" err="1" smtClean="0">
                <a:solidFill>
                  <a:srgbClr val="0000FF"/>
                </a:solidFill>
                <a:highlight>
                  <a:srgbClr val="FFFFFF"/>
                </a:highlight>
                <a:latin typeface="Courier New" panose="02070309020205020404" pitchFamily="49" charset="0"/>
              </a:rPr>
              <a:t>elif</a:t>
            </a:r>
            <a:r>
              <a:rPr lang="en-US" sz="1200" b="1" dirty="0" smtClean="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first_value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is</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print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 is ’ </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else:</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(‘Something went wrong!’)</a:t>
            </a:r>
          </a:p>
          <a:p>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b="1" dirty="0" smtClean="0">
                <a:solidFill>
                  <a:srgbClr val="0000FF"/>
                </a:solidFill>
                <a:latin typeface="Courier New" panose="02070309020205020404" pitchFamily="49" charset="0"/>
                <a:cs typeface="Courier New" panose="02070309020205020404" pitchFamily="49" charset="0"/>
              </a:rPr>
              <a:t>is</a:t>
            </a:r>
            <a:r>
              <a:rPr lang="en-US" sz="2400" dirty="0" smtClean="0"/>
              <a:t> lets us know if two variables point to the </a:t>
            </a:r>
            <a:r>
              <a:rPr lang="en-US" sz="2400" i="1" dirty="0" smtClean="0"/>
              <a:t>same value</a:t>
            </a:r>
          </a:p>
          <a:p>
            <a:endParaRPr lang="en-US" sz="2400" dirty="0" smtClean="0"/>
          </a:p>
          <a:p>
            <a:r>
              <a:rPr lang="en-US" sz="2400" dirty="0" smtClean="0"/>
              <a:t>That’s not the same as being </a:t>
            </a:r>
            <a:r>
              <a:rPr lang="en-US" sz="2400" i="1" dirty="0" smtClean="0"/>
              <a:t>equal in value</a:t>
            </a:r>
          </a:p>
          <a:p>
            <a:endParaRPr lang="en-US" sz="2400" dirty="0" smtClean="0"/>
          </a:p>
          <a:p>
            <a:r>
              <a:rPr lang="en-US" sz="2400" dirty="0" smtClean="0"/>
              <a:t>Remember, variables are </a:t>
            </a:r>
            <a:r>
              <a:rPr lang="en-US" sz="2400" i="1" dirty="0" smtClean="0"/>
              <a:t>pointers</a:t>
            </a:r>
            <a:r>
              <a:rPr lang="en-US" sz="2400" dirty="0" smtClean="0"/>
              <a:t> to values</a:t>
            </a:r>
          </a:p>
          <a:p>
            <a:pPr marL="0" indent="0">
              <a:buNone/>
            </a:pPr>
            <a:endParaRPr lang="en-US" sz="2400" dirty="0" smtClean="0"/>
          </a:p>
          <a:p>
            <a:endParaRPr lang="en-US" dirty="0" smtClean="0"/>
          </a:p>
        </p:txBody>
      </p:sp>
    </p:spTree>
    <p:extLst>
      <p:ext uri="{BB962C8B-B14F-4D97-AF65-F5344CB8AC3E}">
        <p14:creationId xmlns:p14="http://schemas.microsoft.com/office/powerpoint/2010/main" val="15306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37576694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t>Write a program to</a:t>
            </a:r>
          </a:p>
          <a:p>
            <a:pPr lvl="1"/>
            <a:r>
              <a:rPr lang="en-US" sz="2400" dirty="0" smtClean="0"/>
              <a:t>Ask the user for a number</a:t>
            </a:r>
          </a:p>
          <a:p>
            <a:pPr lvl="1"/>
            <a:endParaRPr lang="en-US" sz="2400" dirty="0" smtClean="0"/>
          </a:p>
          <a:p>
            <a:pPr lvl="1"/>
            <a:r>
              <a:rPr lang="en-US" sz="2400" dirty="0" smtClean="0"/>
              <a:t>Print out all the numbers from 0 up to that number, except multiples of 3 and 4</a:t>
            </a:r>
          </a:p>
          <a:p>
            <a:pPr lvl="1"/>
            <a:endParaRPr lang="en-US" sz="2400" dirty="0" smtClean="0"/>
          </a:p>
          <a:p>
            <a:pPr lvl="1"/>
            <a:r>
              <a:rPr lang="en-US" sz="2400" dirty="0" smtClean="0"/>
              <a:t>Bonus points:</a:t>
            </a:r>
          </a:p>
          <a:p>
            <a:pPr lvl="2"/>
            <a:r>
              <a:rPr lang="en-US" dirty="0" smtClean="0"/>
              <a:t>Maximum of one </a:t>
            </a:r>
            <a:r>
              <a:rPr lang="en-US" b="1" dirty="0" smtClean="0">
                <a:solidFill>
                  <a:srgbClr val="0000FF"/>
                </a:solidFill>
                <a:latin typeface="Courier New" panose="02070309020205020404" pitchFamily="49" charset="0"/>
                <a:cs typeface="Courier New" panose="02070309020205020404" pitchFamily="49" charset="0"/>
              </a:rPr>
              <a:t>for</a:t>
            </a:r>
            <a:r>
              <a:rPr lang="en-US" dirty="0" smtClean="0"/>
              <a:t> </a:t>
            </a:r>
            <a:r>
              <a:rPr lang="en-US" dirty="0"/>
              <a:t>loop and one </a:t>
            </a:r>
            <a:r>
              <a:rPr lang="en-US" b="1" dirty="0" smtClean="0">
                <a:solidFill>
                  <a:srgbClr val="0000FF"/>
                </a:solidFill>
                <a:latin typeface="Courier New" panose="02070309020205020404" pitchFamily="49" charset="0"/>
                <a:cs typeface="Courier New" panose="02070309020205020404" pitchFamily="49" charset="0"/>
              </a:rPr>
              <a:t>if</a:t>
            </a:r>
            <a:r>
              <a:rPr lang="en-US" dirty="0" smtClean="0"/>
              <a:t> </a:t>
            </a:r>
            <a:r>
              <a:rPr lang="en-US" dirty="0"/>
              <a:t>permitted</a:t>
            </a:r>
            <a:endParaRPr lang="en-US" dirty="0" smtClean="0"/>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16149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2060848"/>
            <a:ext cx="11031016" cy="323165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#Membership</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maximum value: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threes =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fours =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80"/>
                </a:solidFill>
                <a:latin typeface="Courier New" panose="02070309020205020404" pitchFamily="49" charset="0"/>
                <a:cs typeface="Courier New" panose="02070309020205020404" pitchFamily="49" charset="0"/>
              </a:rPr>
              <a:t>range</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3</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threes.append</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4</a:t>
            </a:r>
            <a:r>
              <a:rPr lang="en-US" sz="1200" dirty="0">
                <a:solidFill>
                  <a:srgbClr val="000000"/>
                </a:solidFill>
                <a:latin typeface="Courier New" panose="02070309020205020404" pitchFamily="49" charset="0"/>
                <a:cs typeface="Courier New" panose="02070309020205020404" pitchFamily="49" charset="0"/>
              </a:rPr>
              <a:t>) &lt; ceiling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fours.append</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4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not in </a:t>
            </a:r>
            <a:r>
              <a:rPr lang="en-US" sz="1200" dirty="0">
                <a:solidFill>
                  <a:srgbClr val="000000"/>
                </a:solidFill>
                <a:latin typeface="Courier New" panose="02070309020205020404" pitchFamily="49" charset="0"/>
                <a:cs typeface="Courier New" panose="02070309020205020404" pitchFamily="49" charset="0"/>
              </a:rPr>
              <a:t>threes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not in </a:t>
            </a:r>
            <a:r>
              <a:rPr lang="en-US" sz="1200" dirty="0">
                <a:solidFill>
                  <a:srgbClr val="000000"/>
                </a:solidFill>
                <a:latin typeface="Courier New" panose="02070309020205020404" pitchFamily="49" charset="0"/>
                <a:cs typeface="Courier New" panose="02070309020205020404" pitchFamily="49" charset="0"/>
              </a:rPr>
              <a:t>fours: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value </a:t>
            </a:r>
            <a:r>
              <a:rPr lang="en-US" sz="1200" dirty="0" smtClean="0">
                <a:solidFill>
                  <a:srgbClr val="000000"/>
                </a:solidFill>
                <a:latin typeface="Courier New" panose="02070309020205020404" pitchFamily="49" charset="0"/>
                <a:cs typeface="Courier New" panose="02070309020205020404" pitchFamily="49" charset="0"/>
              </a:rPr>
              <a:t>)</a:t>
            </a:r>
          </a:p>
          <a:p>
            <a:pPr lvl="0"/>
            <a:endParaRPr lang="en-US" sz="1200" dirty="0" smtClean="0">
              <a:solidFill>
                <a:srgbClr val="000000"/>
              </a:solidFill>
              <a:latin typeface="Courier New" panose="02070309020205020404" pitchFamily="49" charset="0"/>
              <a:cs typeface="Courier New" panose="02070309020205020404" pitchFamily="49" charset="0"/>
            </a:endParaRPr>
          </a:p>
          <a:p>
            <a:pPr lvl="0"/>
            <a:r>
              <a:rPr lang="en-US" sz="1200" i="1" dirty="0" smtClean="0">
                <a:solidFill>
                  <a:srgbClr val="808080"/>
                </a:solidFill>
                <a:latin typeface="Courier New" panose="02070309020205020404" pitchFamily="49" charset="0"/>
                <a:cs typeface="Courier New" panose="02070309020205020404" pitchFamily="49" charset="0"/>
              </a:rPr>
              <a:t>#Bonus</a:t>
            </a:r>
            <a:endParaRPr lang="en-US" sz="1200" dirty="0">
              <a:solidFill>
                <a:srgbClr val="000000"/>
              </a:solidFill>
              <a:latin typeface="Courier New" panose="02070309020205020404" pitchFamily="49" charset="0"/>
              <a:cs typeface="Courier New" panose="02070309020205020404" pitchFamily="49" charset="0"/>
            </a:endParaRPr>
          </a:p>
          <a:p>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80"/>
                </a:solidFill>
                <a:latin typeface="Courier New" panose="02070309020205020404" pitchFamily="49" charset="0"/>
                <a:cs typeface="Courier New" panose="02070309020205020404" pitchFamily="49" charset="0"/>
              </a:rPr>
              <a:t>range</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&lt; ceiling)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 </a:t>
            </a:r>
            <a:r>
              <a:rPr lang="en-US" sz="1200" dirty="0">
                <a:solidFill>
                  <a:srgbClr val="0000FF"/>
                </a:solidFill>
                <a:latin typeface="Courier New" panose="02070309020205020404" pitchFamily="49" charset="0"/>
                <a:cs typeface="Courier New" panose="02070309020205020404" pitchFamily="49" charset="0"/>
              </a:rPr>
              <a:t>4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value </a:t>
            </a:r>
            <a:r>
              <a:rPr lang="en-US" sz="1200" dirty="0" smtClean="0">
                <a:solidFill>
                  <a:srgbClr val="000000"/>
                </a:solidFill>
                <a:latin typeface="Courier New" panose="02070309020205020404" pitchFamily="49" charset="0"/>
                <a:cs typeface="Courier New" panose="02070309020205020404" pitchFamily="49" charset="0"/>
              </a:rPr>
              <a:t>)</a:t>
            </a:r>
            <a:endParaRPr lang="en-US" sz="3200" dirty="0">
              <a:latin typeface="Arial" panose="020B0604020202020204" pitchFamily="34" charset="0"/>
            </a:endParaRPr>
          </a:p>
        </p:txBody>
      </p:sp>
    </p:spTree>
    <p:extLst>
      <p:ext uri="{BB962C8B-B14F-4D97-AF65-F5344CB8AC3E}">
        <p14:creationId xmlns:p14="http://schemas.microsoft.com/office/powerpoint/2010/main" val="221753514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Functions</a:t>
            </a:r>
            <a:endParaRPr lang="en-US" dirty="0"/>
          </a:p>
        </p:txBody>
      </p:sp>
    </p:spTree>
    <p:extLst>
      <p:ext uri="{BB962C8B-B14F-4D97-AF65-F5344CB8AC3E}">
        <p14:creationId xmlns:p14="http://schemas.microsoft.com/office/powerpoint/2010/main" val="23451476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A function is number of statements grouped together</a:t>
            </a:r>
          </a:p>
          <a:p>
            <a:endParaRPr lang="en-US" sz="2400" dirty="0" smtClean="0"/>
          </a:p>
          <a:p>
            <a:r>
              <a:rPr lang="en-US" sz="2400" dirty="0" smtClean="0"/>
              <a:t>Statements are grouped by tab stop</a:t>
            </a:r>
          </a:p>
          <a:p>
            <a:endParaRPr lang="en-US" sz="2400" dirty="0" smtClean="0"/>
          </a:p>
          <a:p>
            <a:r>
              <a:rPr lang="en-US" sz="2400" dirty="0" smtClean="0"/>
              <a:t>Statements inside the function don’t run until it’s called</a:t>
            </a:r>
          </a:p>
          <a:p>
            <a:endParaRPr lang="en-US" sz="2400" dirty="0" smtClean="0"/>
          </a:p>
          <a:p>
            <a:r>
              <a:rPr lang="en-US" sz="2400" dirty="0" smtClean="0"/>
              <a:t>Functions help </a:t>
            </a:r>
            <a:r>
              <a:rPr lang="en-US" sz="2400" dirty="0"/>
              <a:t>compartmentalize application logic</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3799483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39382"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p>
          <a:p>
            <a:pPr marL="0" indent="0">
              <a:buNone/>
            </a:pPr>
            <a:endParaRPr lang="en-US" sz="2400" dirty="0" smtClean="0"/>
          </a:p>
          <a:p>
            <a:pPr marL="0" indent="0">
              <a:buNone/>
            </a:pPr>
            <a:r>
              <a:rPr lang="en-US" sz="2400" dirty="0">
                <a:solidFill>
                  <a:srgbClr val="C4A174"/>
                </a:solidFill>
              </a:rPr>
              <a:t>2.</a:t>
            </a:r>
            <a:r>
              <a:rPr lang="en-US" sz="2400" dirty="0"/>
              <a:t> Take the </a:t>
            </a:r>
            <a:r>
              <a:rPr lang="en-US" sz="2400" dirty="0" smtClean="0"/>
              <a:t>3</a:t>
            </a:r>
            <a:r>
              <a:rPr lang="en-US" sz="2400" baseline="30000" dirty="0" smtClean="0"/>
              <a:t>rd</a:t>
            </a:r>
            <a:r>
              <a:rPr lang="en-US" sz="2400" dirty="0" smtClean="0"/>
              <a:t> left</a:t>
            </a:r>
            <a:endParaRPr lang="en-US" sz="2400" dirty="0"/>
          </a:p>
          <a:p>
            <a:pPr marL="0" indent="0">
              <a:buNone/>
            </a:pP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534600"/>
            <a:ext cx="1008112" cy="465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90906" y="4700352"/>
            <a:ext cx="61894" cy="154804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Parameters are values supplied to the </a:t>
            </a:r>
            <a:r>
              <a:rPr lang="en-US" sz="2400" dirty="0" smtClean="0"/>
              <a:t>function</a:t>
            </a:r>
          </a:p>
          <a:p>
            <a:endParaRPr lang="en-US" sz="2400" dirty="0" smtClean="0"/>
          </a:p>
          <a:p>
            <a:r>
              <a:rPr lang="en-US" sz="2400" dirty="0"/>
              <a:t>A function can define zero or more </a:t>
            </a:r>
            <a:r>
              <a:rPr lang="en-US" sz="2400" dirty="0" smtClean="0"/>
              <a:t>parameters</a:t>
            </a:r>
          </a:p>
          <a:p>
            <a:endParaRPr lang="en-US" sz="2400" dirty="0"/>
          </a:p>
          <a:p>
            <a:r>
              <a:rPr lang="en-US" sz="2400" dirty="0"/>
              <a:t>Parameters can be </a:t>
            </a:r>
            <a:r>
              <a:rPr lang="en-US" sz="2400" dirty="0" smtClean="0"/>
              <a:t>defined with </a:t>
            </a:r>
            <a:r>
              <a:rPr lang="en-US" sz="2400" dirty="0"/>
              <a:t>default </a:t>
            </a:r>
            <a:r>
              <a:rPr lang="en-US" sz="2400" dirty="0" smtClean="0"/>
              <a:t>values</a:t>
            </a:r>
          </a:p>
          <a:p>
            <a:endParaRPr lang="en-US" sz="2400" dirty="0" smtClean="0"/>
          </a:p>
          <a:p>
            <a:r>
              <a:rPr lang="en-US" sz="2400" dirty="0" smtClean="0"/>
              <a:t>Functions </a:t>
            </a:r>
            <a:r>
              <a:rPr lang="en-US" sz="2400" dirty="0"/>
              <a:t>can return values to the calling code</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24141480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1944215"/>
          </a:xfrm>
        </p:spPr>
        <p:txBody>
          <a:bodyPr>
            <a:normAutofit/>
          </a:bodyPr>
          <a:lstStyle/>
          <a:p>
            <a:r>
              <a:rPr lang="en-US" sz="2400" dirty="0" smtClean="0"/>
              <a:t>A function definition looks like this:</a:t>
            </a:r>
          </a:p>
          <a:p>
            <a:pPr lvl="1"/>
            <a:r>
              <a:rPr lang="en-US" sz="2400" b="1" dirty="0" err="1" smtClean="0">
                <a:solidFill>
                  <a:srgbClr val="0000FF"/>
                </a:solidFill>
                <a:latin typeface="Courier New" panose="02070309020205020404" pitchFamily="49" charset="0"/>
                <a:cs typeface="Courier New" panose="02070309020205020404" pitchFamily="49" charset="0"/>
              </a:rPr>
              <a:t>def</a:t>
            </a:r>
            <a:r>
              <a:rPr lang="en-US" sz="2400" dirty="0" smtClean="0">
                <a:solidFill>
                  <a:srgbClr val="0000FF"/>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&lt;</a:t>
            </a:r>
            <a:r>
              <a:rPr lang="en-US" sz="2400" dirty="0" err="1" smtClean="0">
                <a:latin typeface="Courier New" panose="02070309020205020404" pitchFamily="49" charset="0"/>
                <a:cs typeface="Courier New" panose="02070309020205020404" pitchFamily="49" charset="0"/>
              </a:rPr>
              <a:t>my_function_name</a:t>
            </a:r>
            <a:r>
              <a:rPr lang="en-US" sz="2400" dirty="0" smtClean="0">
                <a:latin typeface="Courier New" panose="02070309020205020404" pitchFamily="49" charset="0"/>
                <a:cs typeface="Courier New" panose="02070309020205020404" pitchFamily="49" charset="0"/>
              </a:rPr>
              <a:t>&gt;(parameter)</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latin typeface="Courier New" panose="02070309020205020404" pitchFamily="49" charset="0"/>
                <a:cs typeface="Courier New" panose="02070309020205020404" pitchFamily="49" charset="0"/>
              </a:rPr>
              <a:t>Some code</a:t>
            </a:r>
          </a:p>
          <a:p>
            <a:pPr lvl="1"/>
            <a:endParaRPr lang="en-US" dirty="0" smtClean="0"/>
          </a:p>
        </p:txBody>
      </p:sp>
      <p:sp>
        <p:nvSpPr>
          <p:cNvPr id="3" name="Title 2"/>
          <p:cNvSpPr>
            <a:spLocks noGrp="1"/>
          </p:cNvSpPr>
          <p:nvPr>
            <p:ph type="title"/>
          </p:nvPr>
        </p:nvSpPr>
        <p:spPr/>
        <p:txBody>
          <a:bodyPr/>
          <a:lstStyle/>
          <a:p>
            <a:r>
              <a:rPr lang="en-US" dirty="0" smtClean="0"/>
              <a:t>Functions</a:t>
            </a:r>
            <a:endParaRPr lang="en-US" dirty="0"/>
          </a:p>
        </p:txBody>
      </p:sp>
      <p:sp>
        <p:nvSpPr>
          <p:cNvPr id="5" name="Rectangle 4"/>
          <p:cNvSpPr/>
          <p:nvPr/>
        </p:nvSpPr>
        <p:spPr>
          <a:xfrm>
            <a:off x="609599" y="3861048"/>
            <a:ext cx="10972801"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 simple function definition with one parameter</a:t>
            </a:r>
          </a:p>
          <a:p>
            <a:r>
              <a:rPr lang="en-GB" sz="1200" dirty="0" smtClean="0">
                <a:solidFill>
                  <a:srgbClr val="008000"/>
                </a:solidFill>
                <a:highlight>
                  <a:srgbClr val="FFFFFF"/>
                </a:highlight>
                <a:latin typeface="Courier New" panose="02070309020205020404" pitchFamily="49" charset="0"/>
              </a:rPr>
              <a:t># A default value for message is defined</a:t>
            </a:r>
            <a:endParaRPr lang="en-GB" sz="1200" dirty="0">
              <a:solidFill>
                <a:srgbClr val="008000"/>
              </a:solidFill>
              <a:highlight>
                <a:srgbClr val="FFFFFF"/>
              </a:highlight>
              <a:latin typeface="Courier New" panose="02070309020205020404" pitchFamily="49" charset="0"/>
            </a:endParaRP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(message</a:t>
            </a:r>
            <a:r>
              <a:rPr lang="en-GB" sz="1200" b="1" dirty="0" smtClean="0">
                <a:solidFill>
                  <a:srgbClr val="0000FF"/>
                </a:solidFill>
                <a:highlight>
                  <a:srgbClr val="FFFFFF"/>
                </a:highlight>
                <a:latin typeface="Courier New" panose="02070309020205020404" pitchFamily="49" charset="0"/>
              </a:rPr>
              <a:t>=</a:t>
            </a:r>
            <a:r>
              <a:rPr lang="en-GB" sz="1200" dirty="0" smtClean="0">
                <a:solidFill>
                  <a:srgbClr val="008000"/>
                </a:solidFill>
                <a:highlight>
                  <a:srgbClr val="FFFFFF"/>
                </a:highlight>
                <a:latin typeface="Courier New" panose="02070309020205020404" pitchFamily="49" charset="0"/>
              </a:rPr>
              <a:t>‘World’</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#The indentation shows the following line is part of the function definition</a:t>
            </a:r>
            <a:endParaRPr lang="en-GB" sz="1200" dirty="0">
              <a:solidFill>
                <a:srgbClr val="008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	print</a:t>
            </a:r>
            <a:r>
              <a:rPr lang="en-GB" sz="1200" dirty="0" smtClean="0">
                <a:solidFill>
                  <a:srgbClr val="000000"/>
                </a:solidFill>
                <a:highlight>
                  <a:srgbClr val="FFFFFF"/>
                </a:highlight>
                <a:latin typeface="Courier New" panose="02070309020205020404" pitchFamily="49" charset="0"/>
              </a:rPr>
              <a:t>(‘Hello ‘ + message)</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We can call the function with no parameters and it will use the default value</a:t>
            </a:r>
          </a:p>
          <a:p>
            <a:r>
              <a:rPr lang="en-GB" sz="1200" dirty="0" err="1" smtClean="0">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#Or we can supply our own value for ‘message’</a:t>
            </a:r>
          </a:p>
          <a:p>
            <a:r>
              <a:rPr lang="en-GB" sz="1200" dirty="0" err="1">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(‘Everyone’)</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5310435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Functions: Example</a:t>
            </a:r>
            <a:endParaRPr lang="en-US" dirty="0"/>
          </a:p>
        </p:txBody>
      </p:sp>
      <p:sp>
        <p:nvSpPr>
          <p:cNvPr id="5" name="Rectangle 4"/>
          <p:cNvSpPr/>
          <p:nvPr/>
        </p:nvSpPr>
        <p:spPr>
          <a:xfrm>
            <a:off x="609600" y="2420888"/>
            <a:ext cx="11031016" cy="267765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 </a:t>
            </a:r>
            <a:r>
              <a:rPr lang="en-GB" sz="1200" dirty="0">
                <a:solidFill>
                  <a:srgbClr val="008000"/>
                </a:solidFill>
                <a:highlight>
                  <a:srgbClr val="FFFFFF"/>
                </a:highlight>
                <a:latin typeface="Courier New" panose="02070309020205020404" pitchFamily="49" charset="0"/>
              </a:rPr>
              <a:t>function to sum a range of numbers</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summer(</a:t>
            </a:r>
            <a:r>
              <a:rPr lang="en-GB" sz="1200" dirty="0" err="1">
                <a:solidFill>
                  <a:srgbClr val="000000"/>
                </a:solidFill>
                <a:highlight>
                  <a:srgbClr val="FFFFFF"/>
                </a:highlight>
                <a:latin typeface="Courier New" panose="02070309020205020404" pitchFamily="49" charset="0"/>
              </a:rPr>
              <a:t>upper_bound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calc_range</a:t>
            </a:r>
            <a:r>
              <a:rPr lang="en-GB" sz="1200" dirty="0">
                <a:solidFill>
                  <a:srgbClr val="000000"/>
                </a:solidFill>
                <a:highlight>
                  <a:srgbClr val="FFFFFF"/>
                </a:highlight>
                <a:latin typeface="Courier New" panose="02070309020205020404" pitchFamily="49" charset="0"/>
              </a:rPr>
              <a:t> = </a:t>
            </a:r>
            <a:r>
              <a:rPr lang="en-GB" sz="1200" b="1" dirty="0" smtClean="0">
                <a:solidFill>
                  <a:srgbClr val="0000FF"/>
                </a:solidFill>
                <a:highlight>
                  <a:srgbClr val="FFFFFF"/>
                </a:highlight>
                <a:latin typeface="Courier New" panose="02070309020205020404" pitchFamily="49" charset="0"/>
              </a:rPr>
              <a:t>range</a:t>
            </a:r>
            <a:r>
              <a:rPr lang="en-GB" sz="1200" dirty="0" smtClean="0">
                <a:solidFill>
                  <a:srgbClr val="000000"/>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upper_bound</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calc_range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count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r>
              <a:rPr lang="en-GB" sz="1200" dirty="0">
                <a:solidFill>
                  <a:srgbClr val="000000"/>
                </a:solidFill>
                <a:highlight>
                  <a:srgbClr val="FFFFFF"/>
                </a:highlight>
                <a:latin typeface="Courier New" panose="02070309020205020404" pitchFamily="49" charset="0"/>
              </a:rPr>
              <a:t> total</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value = </a:t>
            </a:r>
            <a:r>
              <a:rPr lang="en-GB" sz="1200" b="1" dirty="0">
                <a:solidFill>
                  <a:srgbClr val="0000FF"/>
                </a:solidFill>
                <a:highlight>
                  <a:srgbClr val="FFFFFF"/>
                </a:highlight>
                <a:latin typeface="Courier New" panose="02070309020205020404" pitchFamily="49" charset="0"/>
              </a:rPr>
              <a:t>input</a:t>
            </a:r>
            <a:r>
              <a:rPr lang="en-GB" sz="1200" dirty="0">
                <a:solidFill>
                  <a:srgbClr val="000000"/>
                </a:solidFill>
                <a:highlight>
                  <a:srgbClr val="FFFFFF"/>
                </a:highlight>
                <a:latin typeface="Courier New" panose="02070309020205020404" pitchFamily="49" charset="0"/>
              </a:rPr>
              <a:t>(</a:t>
            </a:r>
            <a:r>
              <a:rPr lang="en-GB" sz="1200" dirty="0">
                <a:solidFill>
                  <a:srgbClr val="FF0000"/>
                </a:solidFill>
                <a:highlight>
                  <a:srgbClr val="FFFFFF"/>
                </a:highlight>
                <a:latin typeface="Courier New" panose="02070309020205020404" pitchFamily="49" charset="0"/>
              </a:rPr>
              <a:t>'Upper bound\n</a:t>
            </a:r>
            <a:r>
              <a:rPr lang="en-GB" sz="1200" dirty="0" smtClean="0">
                <a:solidFill>
                  <a:srgbClr val="FF0000"/>
                </a:solidFill>
                <a:highlight>
                  <a:srgbClr val="FFFFFF"/>
                </a:highlight>
                <a:latin typeface="Courier New" panose="02070309020205020404" pitchFamily="49" charset="0"/>
              </a:rPr>
              <a:t>'</a:t>
            </a:r>
            <a:r>
              <a:rPr lang="en-GB" sz="1200" dirty="0" smtClean="0">
                <a:solidFill>
                  <a:schemeClr val="tx1">
                    <a:lumMod val="95000"/>
                    <a:lumOff val="5000"/>
                  </a:schemeClr>
                </a:solidFill>
                <a:highlight>
                  <a:srgbClr val="FFFFFF"/>
                </a:highlight>
                <a:latin typeface="Courier New" panose="02070309020205020404" pitchFamily="49" charset="0"/>
              </a:rPr>
              <a:t>)</a:t>
            </a:r>
          </a:p>
          <a:p>
            <a:endParaRPr lang="en-GB" sz="1200" dirty="0" smtClean="0">
              <a:solidFill>
                <a:schemeClr val="tx1">
                  <a:lumMod val="95000"/>
                  <a:lumOff val="5000"/>
                </a:schemeClr>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Here we call the function and assign the returned value to a variable</a:t>
            </a:r>
            <a:endParaRPr lang="en-GB" sz="1200" dirty="0">
              <a:solidFill>
                <a:srgbClr val="008000"/>
              </a:solidFill>
              <a:highlight>
                <a:srgbClr val="FFFFFF"/>
              </a:highlight>
              <a:latin typeface="Courier New" panose="02070309020205020404" pitchFamily="49" charset="0"/>
            </a:endParaRPr>
          </a:p>
          <a:p>
            <a:r>
              <a:rPr lang="en-GB" sz="1200" dirty="0" err="1" smtClean="0">
                <a:solidFill>
                  <a:schemeClr val="tx1">
                    <a:lumMod val="95000"/>
                    <a:lumOff val="5000"/>
                  </a:schemeClr>
                </a:solidFill>
                <a:highlight>
                  <a:srgbClr val="FFFFFF"/>
                </a:highlight>
                <a:latin typeface="Courier New" panose="02070309020205020404" pitchFamily="49" charset="0"/>
              </a:rPr>
              <a:t>sumValue</a:t>
            </a:r>
            <a:r>
              <a:rPr lang="en-GB" sz="1200" dirty="0" smtClean="0">
                <a:solidFill>
                  <a:schemeClr val="tx1">
                    <a:lumMod val="95000"/>
                    <a:lumOff val="5000"/>
                  </a:schemeClr>
                </a:solidFill>
                <a:highlight>
                  <a:srgbClr val="FFFFFF"/>
                </a:highlight>
                <a:latin typeface="Courier New" panose="02070309020205020404" pitchFamily="49" charset="0"/>
              </a:rPr>
              <a:t> = summer(value)</a:t>
            </a:r>
            <a:endParaRPr lang="en-GB" sz="1200" dirty="0">
              <a:solidFill>
                <a:schemeClr val="tx1">
                  <a:lumMod val="95000"/>
                  <a:lumOff val="5000"/>
                </a:schemeClr>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sumValue</a:t>
            </a:r>
            <a:r>
              <a:rPr lang="en-GB"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569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163831823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Using functions, write a program that will</a:t>
            </a:r>
          </a:p>
          <a:p>
            <a:pPr lvl="1"/>
            <a:r>
              <a:rPr lang="en-US" sz="2400" dirty="0" smtClean="0"/>
              <a:t>Allow the user to input a maximum value</a:t>
            </a:r>
          </a:p>
          <a:p>
            <a:pPr lvl="1"/>
            <a:r>
              <a:rPr lang="en-US" sz="2400" dirty="0" smtClean="0"/>
              <a:t>Calculate the Fibonacci sequence up to the value input</a:t>
            </a:r>
          </a:p>
          <a:p>
            <a:pPr lvl="2"/>
            <a:r>
              <a:rPr lang="en-US" dirty="0" smtClean="0"/>
              <a:t>Start with 0 and 1</a:t>
            </a:r>
          </a:p>
          <a:p>
            <a:pPr lvl="2"/>
            <a:r>
              <a:rPr lang="en-US" dirty="0" smtClean="0"/>
              <a:t>Find the next number by adding the two previous numbers in the sequence</a:t>
            </a:r>
          </a:p>
          <a:p>
            <a:pPr lvl="1"/>
            <a:r>
              <a:rPr lang="en-US" sz="2400" dirty="0" smtClean="0"/>
              <a:t>Output the results</a:t>
            </a:r>
          </a:p>
          <a:p>
            <a:pPr lvl="1"/>
            <a:endParaRPr lang="en-US" sz="2400" dirty="0" smtClean="0"/>
          </a:p>
          <a:p>
            <a:r>
              <a:rPr lang="en-US" sz="2400" dirty="0" smtClean="0"/>
              <a:t>Bonus points:</a:t>
            </a:r>
          </a:p>
          <a:p>
            <a:pPr lvl="1"/>
            <a:r>
              <a:rPr lang="en-US" sz="2400" dirty="0" smtClean="0"/>
              <a:t>Do it without using recursion or a while loop</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35154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628800"/>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 A function to do the calculation  work</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def</a:t>
            </a:r>
            <a:r>
              <a:rPr lang="en-US" sz="1200" b="1" dirty="0">
                <a:solidFill>
                  <a:srgbClr val="000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The first time in we need to use the first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&lt;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Subsequently we calculate the positions of the last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Check to see if we've reached the limit</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If not, we go round again</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r>
              <a:rPr lang="en-US" sz="1200" dirty="0" smtClean="0">
                <a:solidFill>
                  <a:srgbClr val="000000"/>
                </a:solidFill>
                <a:latin typeface="Courier New" panose="02070309020205020404" pitchFamily="49" charset="0"/>
                <a:cs typeface="Courier New" panose="02070309020205020404" pitchFamily="49" charset="0"/>
              </a:rPr>
              <a:t>)</a:t>
            </a:r>
          </a:p>
          <a:p>
            <a:pPr lvl="0"/>
            <a:r>
              <a:rPr lang="en-US" sz="1200" i="1" dirty="0" smtClean="0">
                <a:solidFill>
                  <a:srgbClr val="80808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If </a:t>
            </a:r>
            <a:r>
              <a:rPr lang="en-US" sz="1200" i="1" dirty="0" smtClean="0">
                <a:solidFill>
                  <a:srgbClr val="808080"/>
                </a:solidFill>
                <a:latin typeface="Courier New" panose="02070309020205020404" pitchFamily="49" charset="0"/>
                <a:cs typeface="Courier New" panose="02070309020205020404" pitchFamily="49" charset="0"/>
              </a:rPr>
              <a:t>we hit the end exactly</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results ==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Set up our results with the first two values populated</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a:solidFill>
                  <a:srgbClr val="000080"/>
                </a:solidFill>
                <a:latin typeface="Courier New" panose="02070309020205020404" pitchFamily="49" charset="0"/>
                <a:cs typeface="Courier New" panose="02070309020205020404" pitchFamily="49" charset="0"/>
              </a:rPr>
              <a:t>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to reach :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results,ceiling</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(results</a:t>
            </a:r>
            <a:r>
              <a:rPr lang="en-US" sz="1200" dirty="0" smtClean="0">
                <a:solidFill>
                  <a:srgbClr val="000000"/>
                </a:solidFill>
                <a:latin typeface="Courier New" panose="02070309020205020404" pitchFamily="49" charset="0"/>
                <a:cs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8032625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Scope</a:t>
            </a:r>
            <a:endParaRPr lang="en-US" dirty="0"/>
          </a:p>
        </p:txBody>
      </p:sp>
    </p:spTree>
    <p:extLst>
      <p:ext uri="{BB962C8B-B14F-4D97-AF65-F5344CB8AC3E}">
        <p14:creationId xmlns:p14="http://schemas.microsoft.com/office/powerpoint/2010/main" val="303024606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variable scope?</a:t>
            </a:r>
          </a:p>
          <a:p>
            <a:endParaRPr lang="en-US" sz="2400" dirty="0" smtClean="0"/>
          </a:p>
          <a:p>
            <a:pPr lvl="1"/>
            <a:r>
              <a:rPr lang="en-US" sz="2400" dirty="0" smtClean="0"/>
              <a:t>Not all variables are accessible from all parts of the program</a:t>
            </a:r>
          </a:p>
          <a:p>
            <a:pPr lvl="1"/>
            <a:endParaRPr lang="en-US" sz="2400" dirty="0" smtClean="0"/>
          </a:p>
          <a:p>
            <a:pPr lvl="1"/>
            <a:r>
              <a:rPr lang="en-US" sz="2400" dirty="0" smtClean="0"/>
              <a:t>Where a variable exists and for how long depends upon how it is defined</a:t>
            </a:r>
          </a:p>
          <a:p>
            <a:pPr lvl="1"/>
            <a:endParaRPr lang="en-US" sz="2400" dirty="0" smtClean="0"/>
          </a:p>
          <a:p>
            <a:pPr lvl="1"/>
            <a:r>
              <a:rPr lang="en-US" sz="2400" dirty="0" smtClean="0"/>
              <a:t>Variables defined in the main body of a file are called </a:t>
            </a:r>
            <a:r>
              <a:rPr lang="en-US" sz="2400" i="1" dirty="0" smtClean="0"/>
              <a:t>global </a:t>
            </a:r>
            <a:r>
              <a:rPr lang="en-US" sz="2400" dirty="0" smtClean="0"/>
              <a:t>variables</a:t>
            </a:r>
          </a:p>
          <a:p>
            <a:pPr lvl="1"/>
            <a:endParaRPr lang="en-US" sz="2400" dirty="0" smtClean="0"/>
          </a:p>
          <a:p>
            <a:pPr lvl="1"/>
            <a:r>
              <a:rPr lang="en-US" sz="2400" dirty="0" smtClean="0"/>
              <a:t>Variables defined inside a function are </a:t>
            </a:r>
            <a:r>
              <a:rPr lang="en-US" sz="2400" i="1" dirty="0" smtClean="0"/>
              <a:t>local </a:t>
            </a:r>
            <a:r>
              <a:rPr lang="en-US" sz="2400" dirty="0" smtClean="0"/>
              <a:t>to that function</a:t>
            </a:r>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7776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Global variables are available to all functions in the module</a:t>
            </a:r>
          </a:p>
          <a:p>
            <a:endParaRPr lang="en-US" sz="2400" dirty="0" smtClean="0"/>
          </a:p>
          <a:p>
            <a:pPr lvl="1"/>
            <a:r>
              <a:rPr lang="en-US" sz="2400" dirty="0" smtClean="0"/>
              <a:t>Why might this be desirable?</a:t>
            </a:r>
          </a:p>
          <a:p>
            <a:pPr lvl="1"/>
            <a:endParaRPr lang="en-US" sz="2400" dirty="0" smtClean="0"/>
          </a:p>
          <a:p>
            <a:pPr lvl="1"/>
            <a:r>
              <a:rPr lang="en-US" sz="2400" dirty="0" smtClean="0"/>
              <a:t>What drawbacks might this have?</a:t>
            </a:r>
          </a:p>
          <a:p>
            <a:pPr lvl="1"/>
            <a:endParaRPr lang="en-US" sz="2400" dirty="0" smtClean="0"/>
          </a:p>
          <a:p>
            <a:r>
              <a:rPr lang="en-US" sz="2400" dirty="0" smtClean="0"/>
              <a:t>Local variables are lost once the function finishes</a:t>
            </a:r>
          </a:p>
          <a:p>
            <a:endParaRPr lang="en-US" sz="2400" dirty="0" smtClean="0"/>
          </a:p>
          <a:p>
            <a:pPr lvl="1"/>
            <a:r>
              <a:rPr lang="en-US" sz="2400" dirty="0" smtClean="0"/>
              <a:t>What benefits does this have?</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8975408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991544" y="3140968"/>
            <a:ext cx="7920879"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1007436" y="1700809"/>
            <a:ext cx="10574965" cy="1296143"/>
          </a:xfrm>
        </p:spPr>
        <p:txBody>
          <a:bodyPr>
            <a:normAutofit/>
          </a:bodyPr>
          <a:lstStyle/>
          <a:p>
            <a:r>
              <a:rPr lang="en-GB" sz="2400" dirty="0" smtClean="0"/>
              <a:t>Consider this example – what will the print statement output?</a:t>
            </a:r>
            <a:endParaRPr lang="en-GB" sz="2400" dirty="0"/>
          </a:p>
        </p:txBody>
      </p:sp>
    </p:spTree>
    <p:extLst>
      <p:ext uri="{BB962C8B-B14F-4D97-AF65-F5344CB8AC3E}">
        <p14:creationId xmlns:p14="http://schemas.microsoft.com/office/powerpoint/2010/main" val="1894178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7" name="Picture 6"/>
          <p:cNvPicPr>
            <a:picLocks noChangeAspect="1"/>
          </p:cNvPicPr>
          <p:nvPr/>
        </p:nvPicPr>
        <p:blipFill rotWithShape="1">
          <a:blip r:embed="rId3"/>
          <a:srcRect l="12511" t="35625" r="522" b="15658"/>
          <a:stretch/>
        </p:blipFill>
        <p:spPr>
          <a:xfrm>
            <a:off x="0" y="1373069"/>
            <a:ext cx="12216680" cy="4908258"/>
          </a:xfrm>
          <a:prstGeom prst="rect">
            <a:avLst/>
          </a:prstGeom>
        </p:spPr>
      </p:pic>
      <p:sp>
        <p:nvSpPr>
          <p:cNvPr id="8" name="Oval 7"/>
          <p:cNvSpPr/>
          <p:nvPr/>
        </p:nvSpPr>
        <p:spPr>
          <a:xfrm>
            <a:off x="695400" y="4221088"/>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064552" y="3668275"/>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10704512" y="3140968"/>
            <a:ext cx="864096" cy="504056"/>
          </a:xfrm>
          <a:prstGeom prst="wedgeEllipseCallout">
            <a:avLst>
              <a:gd name="adj1" fmla="val -22993"/>
              <a:gd name="adj2" fmla="val 81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Hi</a:t>
            </a:r>
            <a:endParaRPr lang="en-US" dirty="0"/>
          </a:p>
        </p:txBody>
      </p:sp>
    </p:spTree>
    <p:extLst>
      <p:ext uri="{BB962C8B-B14F-4D97-AF65-F5344CB8AC3E}">
        <p14:creationId xmlns:p14="http://schemas.microsoft.com/office/powerpoint/2010/main" val="24747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195 -0.00231 0.00404 -0.0044 0.00612 -0.00671 C 0.00664 -0.00764 0.0069 -0.00903 0.00755 -0.00949 C 0.01185 -0.01343 0.01575 -0.01273 0.02057 -0.01366 C 0.02474 -0.0118 0.02643 -0.0118 0.02982 -0.0081 C 0.03086 -0.00694 0.0319 -0.00555 0.03281 -0.00417 C 0.03372 -0.00278 0.03411 -0.00093 0.03516 0 C 0.03932 0.00347 0.0431 0.00417 0.04739 0.00532 C 0.05091 0.00509 0.05456 0.00486 0.05807 0.00417 C 0.05885 0.00394 0.05963 0.00301 0.06042 0.00278 C 0.06172 0.00208 0.06302 0.00185 0.06419 0.00139 C 0.06575 0.0007 0.06875 -0.00139 0.06875 -0.00139 C 0.07161 0.0037 0.06979 0.0007 0.075 0.00671 C 0.07565 0.00764 0.0763 0.00926 0.07721 0.00949 C 0.07982 0.01042 0.08307 0.01157 0.08568 0.01227 C 0.09752 0.01482 0.08906 0.01227 0.10013 0.01505 C 0.10169 0.01528 0.10325 0.01597 0.10482 0.01644 C 0.10885 0.02107 0.10521 0.01759 0.11016 0.02037 C 0.11224 0.02176 0.11406 0.02361 0.11627 0.02454 C 0.11849 0.02546 0.12083 0.02616 0.12318 0.02732 C 0.12552 0.02847 0.12773 0.02986 0.13008 0.03125 C 0.13086 0.03171 0.13151 0.03241 0.13229 0.03264 L 0.13841 0.03403 C 0.13919 0.03449 0.13997 0.03472 0.14075 0.03542 C 0.1418 0.03611 0.14271 0.0375 0.14388 0.0382 C 0.14479 0.03889 0.14583 0.03912 0.14687 0.03958 C 0.14713 0.04074 0.14726 0.04236 0.14766 0.04352 C 0.14831 0.0456 0.14896 0.04745 0.15 0.04907 C 0.15052 0.05 0.15143 0.05023 0.15221 0.05046 C 0.15651 0.05116 0.16094 0.05139 0.16523 0.05185 C 0.17109 0.05139 0.17695 0.05116 0.18281 0.05046 C 0.18359 0.05023 0.18437 0.04931 0.18516 0.04907 C 0.1862 0.04861 0.18724 0.04815 0.18815 0.04769 C 0.18919 0.04676 0.19036 0.04607 0.19127 0.04491 C 0.19544 0.04005 0.18971 0.04398 0.19505 0.04074 C 0.19583 0.04005 0.19661 0.03889 0.19739 0.0382 C 0.19844 0.03704 0.20182 0.03588 0.20273 0.03542 C 0.20351 0.03449 0.20417 0.03287 0.20508 0.03264 C 0.20781 0.03218 0.21081 0.03357 0.21341 0.03542 C 0.21471 0.03634 0.21601 0.03704 0.21732 0.0382 C 0.2181 0.03889 0.21875 0.04005 0.21953 0.04074 C 0.22148 0.04259 0.22474 0.04306 0.22643 0.04352 C 0.2306 0.04306 0.23463 0.04329 0.23867 0.04213 C 0.2401 0.0419 0.24245 0.03657 0.24336 0.03542 C 0.24661 0.03056 0.2444 0.03449 0.24792 0.03125 C 0.25377 0.02593 0.24674 0.03056 0.25247 0.02732 C 0.25482 0.02778 0.25703 0.02847 0.25937 0.02847 C 0.26068 0.02847 0.26198 0.02778 0.26315 0.02732 C 0.26966 0.02407 0.26588 0.02593 0.27005 0.02176 C 0.27109 0.02083 0.27213 0.02014 0.27318 0.01898 C 0.27396 0.01829 0.27461 0.0169 0.27539 0.01644 C 0.27695 0.01528 0.27851 0.01458 0.28008 0.01366 C 0.28086 0.0132 0.28151 0.0125 0.28229 0.01227 C 0.28385 0.01181 0.28542 0.01157 0.28698 0.01088 C 0.28854 0.01019 0.28997 0.00903 0.29154 0.0081 C 0.30364 0.00208 0.29362 0.00787 0.3 0.00417 C 0.30195 0.00463 0.30404 0.0044 0.30612 0.00532 C 0.31849 0.01181 0.30299 0.00764 0.31523 0.01227 C 0.31849 0.01343 0.32187 0.01412 0.32526 0.01505 C 0.32617 0.01458 0.32943 0.0132 0.3306 0.01227 C 0.33138 0.01157 0.33203 0.01019 0.33281 0.00949 C 0.33359 0.0088 0.33437 0.0088 0.33516 0.0081 C 0.33594 0.00741 0.33659 0.00602 0.3375 0.00532 C 0.33893 0.00417 0.34049 0.0037 0.34206 0.00278 L 0.34427 0.00139 C 0.34505 0.00093 0.34583 0.00023 0.34661 0 L 0.35351 -0.00139 C 0.3543 -0.00231 0.35495 -0.00347 0.35586 -0.00417 C 0.35781 -0.00532 0.35989 -0.00602 0.36198 -0.00671 C 0.36575 -0.00856 0.36406 -0.00764 0.36732 -0.00949 C 0.36953 -0.00903 0.37187 -0.0088 0.37422 -0.0081 C 0.37552 -0.00787 0.37669 -0.00671 0.37799 -0.00671 C 0.37877 -0.00671 0.37956 -0.00787 0.38034 -0.0081 C 0.38177 -0.0088 0.38333 -0.00903 0.38489 -0.00949 C 0.38568 -0.00995 0.38646 -0.01042 0.38724 -0.01088 C 0.38815 -0.01134 0.38919 -0.0118 0.39023 -0.01227 C 0.39154 -0.01273 0.39284 -0.01296 0.39414 -0.01366 C 0.39557 -0.01435 0.3987 -0.01643 0.3987 -0.01643 C 0.40091 -0.01597 0.40325 -0.01574 0.4056 -0.01505 C 0.40768 -0.01435 0.41107 -0.01065 0.4125 -0.00949 C 0.41315 -0.00903 0.41406 -0.0088 0.41471 -0.0081 C 0.41641 -0.00648 0.41784 -0.00463 0.4194 -0.00278 L 0.42161 0 C 0.42239 0.00093 0.42305 0.00208 0.42396 0.00278 C 0.42982 0.00625 0.42708 0.0044 0.43229 0.0081 C 0.43281 0.00903 0.43346 0.00972 0.43385 0.01088 C 0.43424 0.01204 0.43385 0.01458 0.43463 0.01505 C 0.43581 0.01528 0.43672 0.01296 0.43776 0.01227 C 0.43841 0.01157 0.43932 0.01157 0.43997 0.01088 C 0.44206 0.0088 0.44401 0.00602 0.44609 0.00417 C 0.44713 0.00324 0.44818 0.00232 0.44922 0.00139 C 0.45677 -0.00625 0.44531 0.00417 0.45456 -0.00417 C 0.45508 -0.00555 0.4556 -0.00671 0.45612 -0.0081 C 0.45638 -0.00949 0.45651 -0.01088 0.4569 -0.01227 C 0.45729 -0.01458 0.45781 -0.0169 0.45833 -0.01898 C 0.45859 -0.02268 0.45846 -0.02662 0.45911 -0.02986 C 0.45976 -0.0331 0.4612 -0.03542 0.46224 -0.03819 C 0.46406 -0.04329 0.46302 -0.04097 0.46523 -0.04491 C 0.46549 -0.0463 0.46601 -0.04768 0.46601 -0.04907 C 0.46601 -0.05671 0.4651 -0.05532 0.46302 -0.06134 C 0.46159 -0.06505 0.46146 -0.0669 0.46068 -0.07083 C 0.4612 -0.07176 0.46172 -0.07245 0.46224 -0.07361 C 0.46276 -0.07477 0.46302 -0.07639 0.46367 -0.07755 C 0.46458 -0.07917 0.46575 -0.08032 0.4668 -0.08171 C 0.4681 -0.08333 0.47239 -0.08889 0.47448 -0.08981 C 0.47591 -0.09074 0.47747 -0.09074 0.47904 -0.0912 C 0.48763 -0.08611 0.48359 -0.08843 0.49127 -0.08449 C 0.49258 -0.0831 0.49375 -0.08148 0.49505 -0.08032 C 0.4987 -0.07708 0.50742 -0.07778 0.50885 -0.07755 C 0.50924 -0.07778 0.52422 -0.0794 0.52643 -0.08032 C 0.52734 -0.08079 0.52799 -0.08241 0.52877 -0.0831 C 0.52969 -0.0838 0.53086 -0.08403 0.5319 -0.08449 C 0.5345 -0.08727 0.5388 -0.09167 0.5418 -0.09398 C 0.54909 -0.0993 0.54401 -0.09398 0.5487 -0.0993 C 0.55221 -0.09907 0.55586 -0.09884 0.55937 -0.09815 C 0.56042 -0.09792 0.56146 -0.09745 0.5625 -0.09676 C 0.56315 -0.09606 0.56341 -0.09468 0.56393 -0.09398 C 0.56471 -0.09329 0.56549 -0.09329 0.56627 -0.09259 C 0.57148 -0.08796 0.56497 -0.0912 0.57239 -0.08843 C 0.5737 -0.08889 0.575 -0.08935 0.57617 -0.08981 C 0.57825 -0.09074 0.58034 -0.0919 0.58229 -0.09259 L 0.59075 -0.09537 L 0.61224 -0.09398 C 0.61419 -0.09375 0.61627 -0.09259 0.61836 -0.09259 C 0.62318 -0.09259 0.62799 -0.09352 0.63281 -0.09398 C 0.63724 -0.09305 0.64154 -0.09259 0.64583 -0.0912 C 0.647 -0.09097 0.64792 -0.08935 0.64896 -0.08843 C 0.64974 -0.08796 0.65052 -0.08773 0.65117 -0.08727 C 0.65586 -0.08773 0.66042 -0.0875 0.66497 -0.08843 C 0.66706 -0.08889 0.66914 -0.09051 0.67109 -0.0912 C 0.67239 -0.09167 0.6737 -0.09236 0.675 -0.09259 C 0.67773 -0.09329 0.6806 -0.09352 0.68333 -0.09398 C 0.6888 -0.09722 0.68711 -0.09676 0.69713 -0.09398 C 0.70156 -0.09282 0.70573 -0.08889 0.71016 -0.08843 L 0.72851 -0.08727 C 0.72982 -0.08634 0.73112 -0.08518 0.73242 -0.08449 C 0.73385 -0.08356 0.73542 -0.08287 0.73698 -0.08171 C 0.73828 -0.08079 0.73945 -0.07963 0.74075 -0.07893 C 0.74961 -0.075 0.7513 -0.075 0.75911 -0.07361 C 0.75989 -0.07315 0.76068 -0.07268 0.76146 -0.07222 C 0.7625 -0.07176 0.76354 -0.07153 0.76445 -0.07083 C 0.77135 -0.06551 0.76094 -0.07014 0.77057 -0.06667 C 0.77135 -0.06574 0.77226 -0.06505 0.77292 -0.06412 C 0.7737 -0.06273 0.77435 -0.06111 0.77526 -0.05995 C 0.77591 -0.05903 0.77669 -0.05903 0.77747 -0.05856 C 0.77877 -0.05764 0.78008 -0.05648 0.78138 -0.05579 C 0.78255 -0.05509 0.78385 -0.05509 0.78516 -0.0544 C 0.78594 -0.05417 0.78672 -0.05347 0.7875 -0.05301 C 0.78893 -0.05139 0.79036 -0.04861 0.79206 -0.04768 C 0.797 -0.04468 0.79805 -0.04583 0.80195 -0.04768 C 0.80377 -0.04977 0.80586 -0.05208 0.80742 -0.0544 C 0.81016 -0.0588 0.81068 -0.06273 0.81497 -0.06273 L 0.82799 -0.06273 L 0.83268 -0.06528 " pathEditMode="relative" ptsTypes="AAAAAAAAAAAAAAAAAAAAAAAAAAAAAAAAAAAAAAAAAAAAAAAAAAAAAAAAAAAAAAAAAAAAAAAAAAAAAAAAAAAAAAAAAAAAAAAAAAAAAAAAAAAAAAAAAAAAAAAAAAAAAAAAAAAAAAAAAAAAAAAAAAAAAAAAAAA">
                                      <p:cBhvr>
                                        <p:cTn id="6" dur="10000" fill="hold"/>
                                        <p:tgtEl>
                                          <p:spTgt spid="8"/>
                                        </p:tgtEl>
                                        <p:attrNameLst>
                                          <p:attrName>ppt_x</p:attrName>
                                          <p:attrName>ppt_y</p:attrName>
                                        </p:attrNameLst>
                                      </p:cBhvr>
                                    </p:animMotion>
                                  </p:childTnLst>
                                </p:cTn>
                              </p:par>
                            </p:childTnLst>
                          </p:cTn>
                        </p:par>
                        <p:par>
                          <p:cTn id="7" fill="hold">
                            <p:stCondLst>
                              <p:cond delay="10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991544" y="2996952"/>
            <a:ext cx="7920879"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 </a:t>
            </a:r>
            <a:r>
              <a:rPr lang="en-GB" sz="1600" b="1" dirty="0" smtClean="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1007436" y="1700809"/>
            <a:ext cx="10574965" cy="1296143"/>
          </a:xfrm>
        </p:spPr>
        <p:txBody>
          <a:bodyPr>
            <a:normAutofit/>
          </a:bodyPr>
          <a:lstStyle/>
          <a:p>
            <a:r>
              <a:rPr lang="en-GB" sz="2400" dirty="0" smtClean="0"/>
              <a:t>The previous example was simple enough – but what will the program output this time?</a:t>
            </a:r>
            <a:endParaRPr lang="en-GB" sz="2400" dirty="0"/>
          </a:p>
        </p:txBody>
      </p:sp>
    </p:spTree>
    <p:extLst>
      <p:ext uri="{BB962C8B-B14F-4D97-AF65-F5344CB8AC3E}">
        <p14:creationId xmlns:p14="http://schemas.microsoft.com/office/powerpoint/2010/main" val="166301929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1296143"/>
          </a:xfrm>
        </p:spPr>
        <p:txBody>
          <a:bodyPr>
            <a:normAutofit/>
          </a:bodyPr>
          <a:lstStyle/>
          <a:p>
            <a:r>
              <a:rPr lang="en-US" sz="2400" dirty="0" smtClean="0"/>
              <a:t>Can I access a global variable from inside a function?</a:t>
            </a:r>
          </a:p>
          <a:p>
            <a:pPr lvl="1"/>
            <a:r>
              <a:rPr lang="en-US" sz="2400" dirty="0" smtClean="0"/>
              <a:t>The </a:t>
            </a:r>
            <a:r>
              <a:rPr lang="en-US" sz="2400" b="1" dirty="0" smtClean="0">
                <a:solidFill>
                  <a:srgbClr val="0000FF"/>
                </a:solidFill>
              </a:rPr>
              <a:t>global</a:t>
            </a:r>
            <a:r>
              <a:rPr lang="en-US" sz="2400" dirty="0" smtClean="0"/>
              <a:t> keyword is used to reference a global variable</a:t>
            </a:r>
          </a:p>
        </p:txBody>
      </p:sp>
      <p:sp>
        <p:nvSpPr>
          <p:cNvPr id="3" name="Title 2"/>
          <p:cNvSpPr>
            <a:spLocks noGrp="1"/>
          </p:cNvSpPr>
          <p:nvPr>
            <p:ph type="title"/>
          </p:nvPr>
        </p:nvSpPr>
        <p:spPr/>
        <p:txBody>
          <a:bodyPr/>
          <a:lstStyle/>
          <a:p>
            <a:r>
              <a:rPr lang="en-US" dirty="0" smtClean="0"/>
              <a:t>Scope</a:t>
            </a:r>
            <a:endParaRPr lang="en-US" dirty="0"/>
          </a:p>
        </p:txBody>
      </p:sp>
      <p:sp>
        <p:nvSpPr>
          <p:cNvPr id="5" name="Rectangle 4"/>
          <p:cNvSpPr/>
          <p:nvPr/>
        </p:nvSpPr>
        <p:spPr>
          <a:xfrm>
            <a:off x="1991544" y="2996952"/>
            <a:ext cx="7920879"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smtClean="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global </a:t>
            </a:r>
            <a:r>
              <a:rPr lang="en-GB" sz="1600" dirty="0" smtClean="0">
                <a:solidFill>
                  <a:srgbClr val="31383D"/>
                </a:solidFill>
                <a:highlight>
                  <a:srgbClr val="FFFFFF"/>
                </a:highlight>
                <a:latin typeface="Courier New" panose="02070309020205020404" pitchFamily="49" charset="0"/>
              </a:rPr>
              <a:t>a</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endParaRPr lang="en-GB" sz="1600" dirty="0">
              <a:solidFill>
                <a:srgbClr val="31383D"/>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299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3384375"/>
          </a:xfrm>
        </p:spPr>
        <p:txBody>
          <a:bodyPr>
            <a:normAutofit/>
          </a:bodyPr>
          <a:lstStyle/>
          <a:p>
            <a:r>
              <a:rPr lang="en-US" sz="2400" dirty="0" smtClean="0"/>
              <a:t>Global variables are bad practice</a:t>
            </a:r>
          </a:p>
          <a:p>
            <a:pPr lvl="1"/>
            <a:r>
              <a:rPr lang="en-US" sz="2400" dirty="0" smtClean="0"/>
              <a:t>Why?</a:t>
            </a:r>
          </a:p>
          <a:p>
            <a:pPr lvl="1"/>
            <a:endParaRPr lang="en-US" sz="2400" dirty="0" smtClean="0"/>
          </a:p>
          <a:p>
            <a:r>
              <a:rPr lang="en-US" sz="2400" dirty="0" smtClean="0"/>
              <a:t>Global </a:t>
            </a:r>
            <a:r>
              <a:rPr lang="en-US" sz="2400" i="1" dirty="0" smtClean="0"/>
              <a:t>constants</a:t>
            </a:r>
            <a:r>
              <a:rPr lang="en-US" sz="2400" dirty="0" smtClean="0"/>
              <a:t> are fine</a:t>
            </a:r>
          </a:p>
          <a:p>
            <a:pPr lvl="1"/>
            <a:r>
              <a:rPr lang="en-US" sz="2400" dirty="0" smtClean="0"/>
              <a:t>What’s the difference?</a:t>
            </a:r>
          </a:p>
          <a:p>
            <a:pPr lvl="1"/>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40844047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Modify your solution to the previous Exercise to make use of global variables</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Scope</a:t>
            </a:r>
            <a:endParaRPr lang="en-US" dirty="0"/>
          </a:p>
        </p:txBody>
      </p:sp>
    </p:spTree>
    <p:extLst>
      <p:ext uri="{BB962C8B-B14F-4D97-AF65-F5344CB8AC3E}">
        <p14:creationId xmlns:p14="http://schemas.microsoft.com/office/powerpoint/2010/main" val="9627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40879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6">
                                            <p:txEl>
                                              <p:pRg st="1" end="1"/>
                                            </p:txEl>
                                          </p:spTgt>
                                        </p:tgtEl>
                                      </p:cBhvr>
                                    </p:animEffect>
                                    <p:animScale>
                                      <p:cBhvr>
                                        <p:cTn id="7" dur="500" autoRev="1" fill="hold"/>
                                        <p:tgtEl>
                                          <p:spTgt spid="6">
                                            <p:txEl>
                                              <p:pRg st="1" end="1"/>
                                            </p:txEl>
                                          </p:spTgt>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6">
                                            <p:txEl>
                                              <p:pRg st="15" end="15"/>
                                            </p:txEl>
                                          </p:spTgt>
                                        </p:tgtEl>
                                      </p:cBhvr>
                                    </p:animEffect>
                                    <p:animScale>
                                      <p:cBhvr>
                                        <p:cTn id="10" dur="500" autoRev="1" fill="hold"/>
                                        <p:tgtEl>
                                          <p:spTgt spid="6">
                                            <p:txEl>
                                              <p:pRg st="15" end="15"/>
                                            </p:txEl>
                                          </p:spTgt>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6">
                                            <p:txEl>
                                              <p:pRg st="22" end="22"/>
                                            </p:txEl>
                                          </p:spTgt>
                                        </p:tgtEl>
                                      </p:cBhvr>
                                    </p:animEffect>
                                    <p:animScale>
                                      <p:cBhvr>
                                        <p:cTn id="13" dur="500" autoRev="1" fill="hold"/>
                                        <p:tgtEl>
                                          <p:spTgt spid="6">
                                            <p:txEl>
                                              <p:pRg st="22" end="22"/>
                                            </p:txEl>
                                          </p:spTgt>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1000" tmFilter="0, 0; .2, .5; .8, .5; 1, 0"/>
                                        <p:tgtEl>
                                          <p:spTgt spid="6">
                                            <p:txEl>
                                              <p:pRg st="3" end="3"/>
                                            </p:txEl>
                                          </p:spTgt>
                                        </p:tgtEl>
                                      </p:cBhvr>
                                    </p:animEffect>
                                    <p:animScale>
                                      <p:cBhvr>
                                        <p:cTn id="18" dur="500" autoRev="1" fill="hold"/>
                                        <p:tgtEl>
                                          <p:spTgt spid="6">
                                            <p:txEl>
                                              <p:pRg st="3" end="3"/>
                                            </p:txEl>
                                          </p:spTgt>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6">
                                            <p:txEl>
                                              <p:pRg st="4" end="4"/>
                                            </p:txEl>
                                          </p:spTgt>
                                        </p:tgtEl>
                                      </p:cBhvr>
                                    </p:animEffect>
                                    <p:animScale>
                                      <p:cBhvr>
                                        <p:cTn id="21" dur="500" autoRev="1" fill="hold"/>
                                        <p:tgtEl>
                                          <p:spTgt spid="6">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Libraries</a:t>
            </a:r>
            <a:endParaRPr lang="en-US" dirty="0"/>
          </a:p>
        </p:txBody>
      </p:sp>
    </p:spTree>
    <p:extLst>
      <p:ext uri="{BB962C8B-B14F-4D97-AF65-F5344CB8AC3E}">
        <p14:creationId xmlns:p14="http://schemas.microsoft.com/office/powerpoint/2010/main" val="24753957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module?</a:t>
            </a:r>
          </a:p>
          <a:p>
            <a:pPr lvl="1"/>
            <a:r>
              <a:rPr lang="en-US" sz="2400" dirty="0" smtClean="0"/>
              <a:t>A file containing Python definitions and statements</a:t>
            </a:r>
          </a:p>
          <a:p>
            <a:pPr lvl="1"/>
            <a:r>
              <a:rPr lang="en-US" sz="2400" dirty="0" smtClean="0"/>
              <a:t>Module files have the .</a:t>
            </a:r>
            <a:r>
              <a:rPr lang="en-US" sz="2400" dirty="0" err="1" smtClean="0"/>
              <a:t>py</a:t>
            </a:r>
            <a:r>
              <a:rPr lang="en-US" sz="2400" dirty="0" smtClean="0"/>
              <a:t> extension, e.g. mymodule.py</a:t>
            </a:r>
          </a:p>
          <a:p>
            <a:pPr lvl="1"/>
            <a:endParaRPr lang="en-US" sz="2400" dirty="0" smtClean="0"/>
          </a:p>
          <a:p>
            <a:r>
              <a:rPr lang="en-US" sz="2400" dirty="0" smtClean="0"/>
              <a:t>Why do we use them?</a:t>
            </a:r>
          </a:p>
          <a:p>
            <a:pPr lvl="1"/>
            <a:r>
              <a:rPr lang="en-US" sz="2400" dirty="0" smtClean="0"/>
              <a:t>Provide reusable code</a:t>
            </a:r>
          </a:p>
          <a:p>
            <a:pPr lvl="1"/>
            <a:r>
              <a:rPr lang="en-US" sz="2400" dirty="0" smtClean="0"/>
              <a:t>Prevent code duplication</a:t>
            </a:r>
          </a:p>
          <a:p>
            <a:pPr lvl="1"/>
            <a:r>
              <a:rPr lang="en-US" sz="2400" dirty="0" smtClean="0"/>
              <a:t>Split application code into functional groups</a:t>
            </a:r>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17626271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556792"/>
            <a:ext cx="10574965" cy="4569373"/>
          </a:xfrm>
        </p:spPr>
        <p:txBody>
          <a:bodyPr>
            <a:normAutofit/>
          </a:bodyPr>
          <a:lstStyle/>
          <a:p>
            <a:r>
              <a:rPr lang="en-US" sz="2400" dirty="0" smtClean="0"/>
              <a:t>Where to get them</a:t>
            </a:r>
          </a:p>
          <a:p>
            <a:pPr lvl="1"/>
            <a:r>
              <a:rPr lang="en-US" sz="2400" dirty="0" err="1" smtClean="0"/>
              <a:t>Github</a:t>
            </a:r>
            <a:endParaRPr lang="en-US" sz="2400" dirty="0" smtClean="0"/>
          </a:p>
          <a:p>
            <a:pPr lvl="1"/>
            <a:r>
              <a:rPr lang="en-US" sz="2400" dirty="0" smtClean="0"/>
              <a:t>Pip</a:t>
            </a:r>
          </a:p>
          <a:p>
            <a:pPr lvl="1"/>
            <a:r>
              <a:rPr lang="en-US" sz="2400" dirty="0" err="1" smtClean="0"/>
              <a:t>Bitbucket</a:t>
            </a:r>
            <a:endParaRPr lang="en-US" sz="2400" dirty="0" smtClean="0"/>
          </a:p>
          <a:p>
            <a:pPr lvl="1"/>
            <a:r>
              <a:rPr lang="en-US" sz="2400" dirty="0" err="1" smtClean="0"/>
              <a:t>PyPi</a:t>
            </a:r>
            <a:endParaRPr lang="en-US" sz="2400" dirty="0" smtClean="0"/>
          </a:p>
          <a:p>
            <a:pPr lvl="1"/>
            <a:endParaRPr lang="en-US" sz="2400" dirty="0" smtClean="0"/>
          </a:p>
          <a:p>
            <a:r>
              <a:rPr lang="en-US" sz="2400" dirty="0" smtClean="0"/>
              <a:t>Concerns</a:t>
            </a:r>
          </a:p>
          <a:p>
            <a:pPr lvl="1"/>
            <a:r>
              <a:rPr lang="en-US" sz="2400" dirty="0" smtClean="0"/>
              <a:t>Black boxing</a:t>
            </a:r>
          </a:p>
          <a:p>
            <a:pPr lvl="1"/>
            <a:r>
              <a:rPr lang="en-US" sz="2400" dirty="0" smtClean="0"/>
              <a:t>Support</a:t>
            </a:r>
          </a:p>
          <a:p>
            <a:pPr lvl="1"/>
            <a:r>
              <a:rPr lang="en-US" sz="2400" dirty="0" smtClean="0"/>
              <a:t>Security</a:t>
            </a:r>
            <a:endParaRPr lang="en-US" sz="2400" dirty="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01675599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556792"/>
            <a:ext cx="10574965" cy="4569373"/>
          </a:xfrm>
        </p:spPr>
        <p:txBody>
          <a:bodyPr>
            <a:normAutofit/>
          </a:bodyPr>
          <a:lstStyle/>
          <a:p>
            <a:r>
              <a:rPr lang="en-US" sz="2400" dirty="0" smtClean="0"/>
              <a:t>Example libraries</a:t>
            </a:r>
          </a:p>
          <a:p>
            <a:pPr lvl="1"/>
            <a:r>
              <a:rPr lang="en-US" sz="2400" dirty="0" err="1" smtClean="0"/>
              <a:t>pyOpenSSL</a:t>
            </a:r>
            <a:endParaRPr lang="en-US" sz="2400" dirty="0" smtClean="0"/>
          </a:p>
          <a:p>
            <a:pPr lvl="1"/>
            <a:r>
              <a:rPr lang="en-US" sz="2400" dirty="0" err="1" smtClean="0"/>
              <a:t>Django</a:t>
            </a:r>
            <a:endParaRPr lang="en-US" sz="2400" dirty="0" smtClean="0"/>
          </a:p>
          <a:p>
            <a:pPr lvl="1"/>
            <a:r>
              <a:rPr lang="en-US" sz="2400" dirty="0" smtClean="0"/>
              <a:t>MySQL-python</a:t>
            </a:r>
          </a:p>
          <a:p>
            <a:pPr lvl="1"/>
            <a:r>
              <a:rPr lang="en-US" sz="2400" dirty="0" err="1" smtClean="0"/>
              <a:t>Plotly</a:t>
            </a:r>
            <a:endParaRPr lang="en-US" sz="2400" dirty="0" smtClean="0"/>
          </a:p>
          <a:p>
            <a:pPr lvl="1"/>
            <a:r>
              <a:rPr lang="en-US" sz="2400" dirty="0" smtClean="0"/>
              <a:t>Requests</a:t>
            </a:r>
          </a:p>
          <a:p>
            <a:pPr lvl="1"/>
            <a:r>
              <a:rPr lang="en-US" sz="2400" dirty="0" smtClean="0"/>
              <a:t>Beautiful Soup</a:t>
            </a:r>
          </a:p>
          <a:p>
            <a:pPr lvl="1"/>
            <a:r>
              <a:rPr lang="en-US" sz="2400" dirty="0" smtClean="0"/>
              <a:t>APIs such as Google, Facebook, </a:t>
            </a:r>
            <a:r>
              <a:rPr lang="en-US" sz="2400" dirty="0" err="1" smtClean="0"/>
              <a:t>Reddit</a:t>
            </a:r>
            <a:r>
              <a:rPr lang="en-US" sz="2400" dirty="0" smtClean="0"/>
              <a:t>, </a:t>
            </a:r>
            <a:r>
              <a:rPr lang="en-US" sz="2400" dirty="0" err="1" smtClean="0"/>
              <a:t>Tumblr</a:t>
            </a:r>
            <a:r>
              <a:rPr lang="en-US" sz="2400" dirty="0" smtClean="0"/>
              <a:t>, </a:t>
            </a:r>
            <a:r>
              <a:rPr lang="en-US" sz="2400" dirty="0" err="1" smtClean="0"/>
              <a:t>Github</a:t>
            </a:r>
            <a:r>
              <a:rPr lang="en-US" sz="2400" dirty="0"/>
              <a:t> </a:t>
            </a:r>
            <a:r>
              <a:rPr lang="en-US" sz="2400" dirty="0" smtClean="0"/>
              <a:t>and more</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21185252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556792"/>
            <a:ext cx="10574965" cy="4569373"/>
          </a:xfrm>
        </p:spPr>
        <p:txBody>
          <a:bodyPr>
            <a:normAutofit/>
          </a:bodyPr>
          <a:lstStyle/>
          <a:p>
            <a:r>
              <a:rPr lang="en-US" sz="2400" dirty="0" smtClean="0"/>
              <a:t>In Python, we use </a:t>
            </a:r>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t> to add a library to our code</a:t>
            </a:r>
          </a:p>
          <a:p>
            <a:endParaRPr lang="en-US" sz="2400" dirty="0" smtClean="0"/>
          </a:p>
          <a:p>
            <a:r>
              <a:rPr lang="en-US" sz="2400" dirty="0" smtClean="0"/>
              <a:t>We can choose specific parts of the library with </a:t>
            </a:r>
            <a:r>
              <a:rPr lang="en-US" sz="2400" b="1" dirty="0" smtClean="0">
                <a:solidFill>
                  <a:srgbClr val="0000FF"/>
                </a:solidFill>
                <a:latin typeface="Courier New" panose="02070309020205020404" pitchFamily="49" charset="0"/>
                <a:cs typeface="Courier New" panose="02070309020205020404" pitchFamily="49" charset="0"/>
              </a:rPr>
              <a:t>from</a:t>
            </a:r>
          </a:p>
          <a:p>
            <a:endParaRPr lang="en-US" sz="2400" b="1" dirty="0" smtClean="0">
              <a:solidFill>
                <a:srgbClr val="0000FF"/>
              </a:solidFill>
              <a:latin typeface="Courier New" panose="02070309020205020404" pitchFamily="49" charset="0"/>
              <a:cs typeface="Courier New" panose="02070309020205020404" pitchFamily="49" charset="0"/>
            </a:endParaRPr>
          </a:p>
          <a:p>
            <a:r>
              <a:rPr lang="en-US" sz="2400" dirty="0" smtClean="0">
                <a:solidFill>
                  <a:srgbClr val="000000"/>
                </a:solidFill>
                <a:cs typeface="Courier New" panose="02070309020205020404" pitchFamily="49" charset="0"/>
              </a:rPr>
              <a:t>We can give a friendly name to the import with </a:t>
            </a:r>
            <a:r>
              <a:rPr lang="en-US" sz="2400" b="1" dirty="0" smtClean="0">
                <a:solidFill>
                  <a:srgbClr val="0000FF"/>
                </a:solidFill>
                <a:latin typeface="Courier New" panose="02070309020205020404" pitchFamily="49" charset="0"/>
                <a:cs typeface="Courier New" panose="02070309020205020404" pitchFamily="49" charset="0"/>
              </a:rPr>
              <a:t>as</a:t>
            </a:r>
            <a:endParaRPr lang="en-US" sz="2400" dirty="0" smtClean="0">
              <a:solidFill>
                <a:srgbClr val="000000"/>
              </a:solidFill>
              <a:cs typeface="Courier New" panose="02070309020205020404" pitchFamily="49" charset="0"/>
            </a:endParaRPr>
          </a:p>
          <a:p>
            <a:pPr lvl="1"/>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endParaRPr lang="en-US" sz="2400" dirty="0" smtClean="0">
              <a:solidFill>
                <a:srgbClr val="000000"/>
              </a:solidFill>
              <a:latin typeface="Courier New" panose="02070309020205020404" pitchFamily="49" charset="0"/>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import</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a:t>
            </a:r>
            <a:endParaRPr lang="en-US" sz="2400" dirty="0">
              <a:solidFill>
                <a:srgbClr val="000000"/>
              </a:solidFill>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from</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import </a:t>
            </a:r>
            <a:r>
              <a:rPr lang="en-US" sz="2400" dirty="0" err="1" smtClean="0">
                <a:solidFill>
                  <a:srgbClr val="000000"/>
                </a:solidFill>
                <a:latin typeface="Courier New" panose="02070309020205020404" pitchFamily="49" charset="0"/>
                <a:cs typeface="Courier New" panose="02070309020205020404" pitchFamily="49" charset="0"/>
              </a:rPr>
              <a:t>aFunction</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myfunc</a:t>
            </a:r>
            <a:endParaRPr lang="en-US" sz="2400" dirty="0" smtClean="0"/>
          </a:p>
          <a:p>
            <a:pPr lvl="1"/>
            <a:endParaRPr lang="en-US" sz="2400"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22199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288010"/>
            <a:ext cx="11737304" cy="4752528"/>
          </a:xfrm>
        </p:spPr>
        <p:txBody>
          <a:bodyPr numCol="10">
            <a:noAutofit/>
          </a:bodyPr>
          <a:lstStyle/>
          <a:p>
            <a:pPr marL="0" indent="0">
              <a:buNone/>
            </a:pPr>
            <a:r>
              <a:rPr lang="en-US" sz="1050" dirty="0"/>
              <a:t>4th Dimension/4D</a:t>
            </a:r>
          </a:p>
          <a:p>
            <a:pPr marL="0" indent="0">
              <a:buNone/>
            </a:pPr>
            <a:r>
              <a:rPr lang="en-US" sz="1050" dirty="0"/>
              <a:t>ABAP</a:t>
            </a:r>
          </a:p>
          <a:p>
            <a:pPr marL="0" indent="0">
              <a:buNone/>
            </a:pPr>
            <a:r>
              <a:rPr lang="en-US" sz="1050" dirty="0"/>
              <a:t>ABC</a:t>
            </a:r>
          </a:p>
          <a:p>
            <a:pPr marL="0" indent="0">
              <a:buNone/>
            </a:pPr>
            <a:r>
              <a:rPr lang="en-US" sz="1050" dirty="0"/>
              <a:t>ActionScript</a:t>
            </a:r>
          </a:p>
          <a:p>
            <a:pPr marL="0" indent="0">
              <a:buNone/>
            </a:pPr>
            <a:r>
              <a:rPr lang="en-US" sz="1050" dirty="0"/>
              <a:t>Ada</a:t>
            </a:r>
          </a:p>
          <a:p>
            <a:pPr marL="0" indent="0">
              <a:buNone/>
            </a:pPr>
            <a:r>
              <a:rPr lang="en-US" sz="1050" dirty="0"/>
              <a:t>Agilent VEE</a:t>
            </a:r>
          </a:p>
          <a:p>
            <a:pPr marL="0" indent="0">
              <a:buNone/>
            </a:pPr>
            <a:r>
              <a:rPr lang="en-US" sz="1050" dirty="0"/>
              <a:t>Algol</a:t>
            </a:r>
          </a:p>
          <a:p>
            <a:pPr marL="0" indent="0">
              <a:buNone/>
            </a:pPr>
            <a:r>
              <a:rPr lang="en-US" sz="1050" dirty="0"/>
              <a:t>Alice</a:t>
            </a:r>
          </a:p>
          <a:p>
            <a:pPr marL="0" indent="0">
              <a:buNone/>
            </a:pPr>
            <a:r>
              <a:rPr lang="en-US" sz="1050" dirty="0" err="1"/>
              <a:t>Angelscript</a:t>
            </a:r>
            <a:endParaRPr lang="en-US" sz="1050" dirty="0"/>
          </a:p>
          <a:p>
            <a:pPr marL="0" indent="0">
              <a:buNone/>
            </a:pPr>
            <a:r>
              <a:rPr lang="en-US" sz="1050" dirty="0"/>
              <a:t>Apex</a:t>
            </a:r>
          </a:p>
          <a:p>
            <a:pPr marL="0" indent="0">
              <a:buNone/>
            </a:pPr>
            <a:r>
              <a:rPr lang="en-US" sz="1050" dirty="0"/>
              <a:t>APL</a:t>
            </a:r>
          </a:p>
          <a:p>
            <a:pPr marL="0" indent="0">
              <a:buNone/>
            </a:pPr>
            <a:r>
              <a:rPr lang="en-US" sz="1050" dirty="0"/>
              <a:t>AppleScript</a:t>
            </a:r>
          </a:p>
          <a:p>
            <a:pPr marL="0" indent="0">
              <a:buNone/>
            </a:pPr>
            <a:r>
              <a:rPr lang="en-US" sz="1050" dirty="0"/>
              <a:t>Arc</a:t>
            </a:r>
          </a:p>
          <a:p>
            <a:pPr marL="0" indent="0">
              <a:buNone/>
            </a:pPr>
            <a:r>
              <a:rPr lang="en-US" sz="1050" dirty="0"/>
              <a:t>Arduino</a:t>
            </a:r>
          </a:p>
          <a:p>
            <a:pPr marL="0" indent="0">
              <a:buNone/>
            </a:pPr>
            <a:r>
              <a:rPr lang="en-US" sz="1050" b="1" dirty="0"/>
              <a:t>ASP</a:t>
            </a:r>
          </a:p>
          <a:p>
            <a:pPr marL="0" indent="0">
              <a:buNone/>
            </a:pPr>
            <a:r>
              <a:rPr lang="en-US" sz="1050" dirty="0"/>
              <a:t>AspectJ</a:t>
            </a:r>
          </a:p>
          <a:p>
            <a:pPr marL="0" indent="0">
              <a:buNone/>
            </a:pPr>
            <a:r>
              <a:rPr lang="en-US" sz="1050" dirty="0"/>
              <a:t>Assembly</a:t>
            </a:r>
          </a:p>
          <a:p>
            <a:pPr marL="0" indent="0">
              <a:buNone/>
            </a:pPr>
            <a:r>
              <a:rPr lang="en-US" sz="1050" dirty="0"/>
              <a:t>ATLAS</a:t>
            </a:r>
          </a:p>
          <a:p>
            <a:pPr marL="0" indent="0">
              <a:buNone/>
            </a:pPr>
            <a:r>
              <a:rPr lang="en-US" sz="1050" dirty="0"/>
              <a:t>Augeas</a:t>
            </a:r>
          </a:p>
          <a:p>
            <a:pPr marL="0" indent="0">
              <a:buNone/>
            </a:pPr>
            <a:r>
              <a:rPr lang="en-US" sz="1050" dirty="0" err="1"/>
              <a:t>AutoHotkey</a:t>
            </a:r>
            <a:endParaRPr lang="en-US" sz="1050" dirty="0"/>
          </a:p>
          <a:p>
            <a:pPr marL="0" indent="0">
              <a:buNone/>
            </a:pPr>
            <a:r>
              <a:rPr lang="en-US" sz="1050" dirty="0" err="1"/>
              <a:t>AutoIt</a:t>
            </a:r>
            <a:endParaRPr lang="en-US" sz="1050" dirty="0"/>
          </a:p>
          <a:p>
            <a:pPr marL="0" indent="0">
              <a:buNone/>
            </a:pPr>
            <a:r>
              <a:rPr lang="en-US" sz="1050" dirty="0" err="1"/>
              <a:t>AutoLISP</a:t>
            </a:r>
            <a:endParaRPr lang="en-US" sz="1050" dirty="0"/>
          </a:p>
          <a:p>
            <a:pPr marL="0" indent="0">
              <a:buNone/>
            </a:pPr>
            <a:r>
              <a:rPr lang="en-US" sz="1050" dirty="0" err="1"/>
              <a:t>Automator</a:t>
            </a:r>
            <a:endParaRPr lang="en-US" sz="1050" dirty="0"/>
          </a:p>
          <a:p>
            <a:pPr marL="0" indent="0">
              <a:buNone/>
            </a:pPr>
            <a:r>
              <a:rPr lang="en-US" sz="1050" dirty="0"/>
              <a:t>Avenue</a:t>
            </a:r>
          </a:p>
          <a:p>
            <a:pPr marL="0" indent="0">
              <a:buNone/>
            </a:pPr>
            <a:r>
              <a:rPr lang="en-US" sz="1050" dirty="0" err="1"/>
              <a:t>Awk</a:t>
            </a:r>
            <a:endParaRPr lang="en-US" sz="1050" dirty="0"/>
          </a:p>
          <a:p>
            <a:pPr marL="0" indent="0">
              <a:buNone/>
            </a:pPr>
            <a:r>
              <a:rPr lang="en-US" sz="1050" dirty="0"/>
              <a:t>Bash</a:t>
            </a:r>
          </a:p>
          <a:p>
            <a:pPr marL="0" indent="0">
              <a:buNone/>
            </a:pPr>
            <a:r>
              <a:rPr lang="en-US" sz="1050" dirty="0"/>
              <a:t>(Visual) Basic</a:t>
            </a:r>
          </a:p>
          <a:p>
            <a:pPr marL="0" indent="0">
              <a:buNone/>
            </a:pPr>
            <a:r>
              <a:rPr lang="en-US" sz="1050" dirty="0" err="1"/>
              <a:t>bc</a:t>
            </a:r>
            <a:endParaRPr lang="en-US" sz="1050" dirty="0"/>
          </a:p>
          <a:p>
            <a:pPr marL="0" indent="0">
              <a:buNone/>
            </a:pPr>
            <a:r>
              <a:rPr lang="en-US" sz="1050" dirty="0"/>
              <a:t>BCPL</a:t>
            </a:r>
          </a:p>
          <a:p>
            <a:pPr marL="0" indent="0">
              <a:buNone/>
            </a:pPr>
            <a:r>
              <a:rPr lang="en-US" sz="1050" dirty="0"/>
              <a:t>BETA</a:t>
            </a:r>
          </a:p>
          <a:p>
            <a:pPr marL="0" indent="0">
              <a:buNone/>
            </a:pPr>
            <a:r>
              <a:rPr lang="en-US" sz="1050" dirty="0" err="1"/>
              <a:t>BlitzMax</a:t>
            </a:r>
            <a:endParaRPr lang="en-US" sz="1050" dirty="0"/>
          </a:p>
          <a:p>
            <a:pPr marL="0" indent="0">
              <a:buNone/>
            </a:pPr>
            <a:r>
              <a:rPr lang="en-US" sz="1050" dirty="0"/>
              <a:t>Boo</a:t>
            </a:r>
          </a:p>
          <a:p>
            <a:pPr marL="0" indent="0">
              <a:buNone/>
            </a:pPr>
            <a:r>
              <a:rPr lang="en-US" sz="1050" dirty="0"/>
              <a:t>Bourne Shell</a:t>
            </a:r>
          </a:p>
          <a:p>
            <a:pPr marL="0" indent="0">
              <a:buNone/>
            </a:pPr>
            <a:r>
              <a:rPr lang="en-US" sz="1050" dirty="0"/>
              <a:t>Bro</a:t>
            </a:r>
          </a:p>
          <a:p>
            <a:pPr marL="0" indent="0">
              <a:buNone/>
            </a:pPr>
            <a:r>
              <a:rPr lang="en-US" sz="1050" b="1" dirty="0"/>
              <a:t>C</a:t>
            </a:r>
          </a:p>
          <a:p>
            <a:pPr marL="0" indent="0">
              <a:buNone/>
            </a:pPr>
            <a:r>
              <a:rPr lang="en-US" sz="1050" dirty="0"/>
              <a:t>C Shell</a:t>
            </a:r>
          </a:p>
          <a:p>
            <a:pPr marL="0" indent="0">
              <a:buNone/>
            </a:pPr>
            <a:r>
              <a:rPr lang="en-US" sz="1050" dirty="0"/>
              <a:t>C#</a:t>
            </a:r>
          </a:p>
          <a:p>
            <a:pPr marL="0" indent="0">
              <a:buNone/>
            </a:pPr>
            <a:r>
              <a:rPr lang="en-US" sz="1050" b="1" dirty="0"/>
              <a:t>C++</a:t>
            </a:r>
          </a:p>
          <a:p>
            <a:pPr marL="0" indent="0">
              <a:buNone/>
            </a:pPr>
            <a:r>
              <a:rPr lang="en-US" sz="1050" dirty="0"/>
              <a:t>C++/CLI</a:t>
            </a:r>
          </a:p>
          <a:p>
            <a:pPr marL="0" indent="0">
              <a:buNone/>
            </a:pPr>
            <a:r>
              <a:rPr lang="en-US" sz="1050" dirty="0"/>
              <a:t>C-Omega</a:t>
            </a:r>
          </a:p>
          <a:p>
            <a:pPr marL="0" indent="0">
              <a:buNone/>
            </a:pPr>
            <a:r>
              <a:rPr lang="en-US" sz="1050" dirty="0" err="1"/>
              <a:t>Caml</a:t>
            </a:r>
            <a:endParaRPr lang="en-US" sz="1050" dirty="0"/>
          </a:p>
          <a:p>
            <a:pPr marL="0" indent="0">
              <a:buNone/>
            </a:pPr>
            <a:r>
              <a:rPr lang="en-US" sz="1050" dirty="0"/>
              <a:t>Ceylon</a:t>
            </a:r>
          </a:p>
          <a:p>
            <a:pPr marL="0" indent="0">
              <a:buNone/>
            </a:pPr>
            <a:r>
              <a:rPr lang="en-US" sz="1050" dirty="0"/>
              <a:t>CFML</a:t>
            </a:r>
          </a:p>
          <a:p>
            <a:pPr marL="0" indent="0">
              <a:buNone/>
            </a:pPr>
            <a:r>
              <a:rPr lang="en-US" sz="1050" dirty="0"/>
              <a:t>cg</a:t>
            </a:r>
          </a:p>
          <a:p>
            <a:pPr marL="0" indent="0">
              <a:buNone/>
            </a:pPr>
            <a:r>
              <a:rPr lang="en-US" sz="1050" dirty="0" err="1"/>
              <a:t>Ch</a:t>
            </a:r>
            <a:endParaRPr lang="en-US" sz="1050" dirty="0"/>
          </a:p>
          <a:p>
            <a:pPr marL="0" indent="0">
              <a:buNone/>
            </a:pPr>
            <a:r>
              <a:rPr lang="en-US" sz="1050" dirty="0"/>
              <a:t>CHILL</a:t>
            </a:r>
          </a:p>
          <a:p>
            <a:pPr marL="0" indent="0">
              <a:buNone/>
            </a:pPr>
            <a:r>
              <a:rPr lang="en-US" sz="1050" dirty="0"/>
              <a:t>CIL</a:t>
            </a:r>
          </a:p>
          <a:p>
            <a:pPr marL="0" indent="0">
              <a:buNone/>
            </a:pPr>
            <a:r>
              <a:rPr lang="en-US" sz="1050" dirty="0"/>
              <a:t>CL (OS/400)</a:t>
            </a:r>
          </a:p>
          <a:p>
            <a:pPr marL="0" indent="0">
              <a:buNone/>
            </a:pPr>
            <a:r>
              <a:rPr lang="en-US" sz="1050" dirty="0"/>
              <a:t>Clarion</a:t>
            </a:r>
          </a:p>
          <a:p>
            <a:pPr marL="0" indent="0">
              <a:buNone/>
            </a:pPr>
            <a:r>
              <a:rPr lang="en-US" sz="1050" dirty="0"/>
              <a:t>Clean</a:t>
            </a:r>
          </a:p>
          <a:p>
            <a:pPr marL="0" indent="0">
              <a:buNone/>
            </a:pPr>
            <a:r>
              <a:rPr lang="en-US" sz="1050" dirty="0"/>
              <a:t>Clipper</a:t>
            </a:r>
          </a:p>
          <a:p>
            <a:pPr marL="0" indent="0">
              <a:buNone/>
            </a:pPr>
            <a:r>
              <a:rPr lang="en-US" sz="1050" dirty="0" err="1"/>
              <a:t>Clojure</a:t>
            </a:r>
            <a:endParaRPr lang="en-US" sz="1050" dirty="0"/>
          </a:p>
          <a:p>
            <a:pPr marL="0" indent="0">
              <a:buNone/>
            </a:pPr>
            <a:r>
              <a:rPr lang="en-US" sz="1050" dirty="0"/>
              <a:t>CLU</a:t>
            </a:r>
          </a:p>
          <a:p>
            <a:pPr marL="0" indent="0">
              <a:buNone/>
            </a:pPr>
            <a:r>
              <a:rPr lang="en-US" sz="1050" dirty="0"/>
              <a:t>COBOL</a:t>
            </a:r>
          </a:p>
          <a:p>
            <a:pPr marL="0" indent="0">
              <a:buNone/>
            </a:pPr>
            <a:r>
              <a:rPr lang="en-US" sz="1050" dirty="0"/>
              <a:t>Cobra</a:t>
            </a:r>
          </a:p>
          <a:p>
            <a:pPr marL="0" indent="0">
              <a:buNone/>
            </a:pPr>
            <a:r>
              <a:rPr lang="en-US" sz="1050" dirty="0" err="1"/>
              <a:t>CoffeeScript</a:t>
            </a:r>
            <a:endParaRPr lang="en-US" sz="1050" dirty="0"/>
          </a:p>
          <a:p>
            <a:pPr marL="0" indent="0">
              <a:buNone/>
            </a:pPr>
            <a:r>
              <a:rPr lang="en-US" sz="1050" dirty="0"/>
              <a:t>ColdFusion</a:t>
            </a:r>
          </a:p>
          <a:p>
            <a:pPr marL="0" indent="0">
              <a:buNone/>
            </a:pPr>
            <a:r>
              <a:rPr lang="en-US" sz="1050" dirty="0"/>
              <a:t>COMAL</a:t>
            </a:r>
          </a:p>
          <a:p>
            <a:pPr marL="0" indent="0">
              <a:buNone/>
            </a:pPr>
            <a:r>
              <a:rPr lang="en-US" sz="1050" dirty="0"/>
              <a:t>Common Lisp</a:t>
            </a:r>
          </a:p>
          <a:p>
            <a:pPr marL="0" indent="0">
              <a:buNone/>
            </a:pPr>
            <a:r>
              <a:rPr lang="en-US" sz="1050" dirty="0"/>
              <a:t>Coq</a:t>
            </a:r>
          </a:p>
          <a:p>
            <a:pPr marL="0" indent="0">
              <a:buNone/>
            </a:pPr>
            <a:r>
              <a:rPr lang="en-US" sz="1050" dirty="0" err="1"/>
              <a:t>cT</a:t>
            </a:r>
            <a:endParaRPr lang="en-US" sz="1050" dirty="0"/>
          </a:p>
          <a:p>
            <a:pPr marL="0" indent="0">
              <a:buNone/>
            </a:pPr>
            <a:r>
              <a:rPr lang="en-US" sz="1050" dirty="0"/>
              <a:t>Curl</a:t>
            </a:r>
          </a:p>
          <a:p>
            <a:pPr marL="0" indent="0">
              <a:buNone/>
            </a:pPr>
            <a:r>
              <a:rPr lang="en-US" sz="1050" dirty="0"/>
              <a:t>D</a:t>
            </a:r>
          </a:p>
          <a:p>
            <a:pPr marL="0" indent="0">
              <a:buNone/>
            </a:pPr>
            <a:r>
              <a:rPr lang="en-US" sz="1050" dirty="0"/>
              <a:t>Dart</a:t>
            </a:r>
          </a:p>
          <a:p>
            <a:pPr marL="0" indent="0">
              <a:buNone/>
            </a:pPr>
            <a:r>
              <a:rPr lang="en-US" sz="1050" dirty="0"/>
              <a:t>DCL</a:t>
            </a:r>
          </a:p>
          <a:p>
            <a:pPr marL="0" indent="0">
              <a:buNone/>
            </a:pPr>
            <a:r>
              <a:rPr lang="en-US" sz="1050" dirty="0"/>
              <a:t>DCPU-16 ASM</a:t>
            </a:r>
          </a:p>
          <a:p>
            <a:pPr marL="0" indent="0">
              <a:buNone/>
            </a:pPr>
            <a:r>
              <a:rPr lang="en-US" sz="1050" dirty="0"/>
              <a:t>Delphi/Object Pascal</a:t>
            </a:r>
          </a:p>
          <a:p>
            <a:pPr marL="0" indent="0">
              <a:buNone/>
            </a:pPr>
            <a:r>
              <a:rPr lang="en-US" sz="1050" dirty="0" err="1"/>
              <a:t>DiBOL</a:t>
            </a:r>
            <a:endParaRPr lang="en-US" sz="1050" dirty="0"/>
          </a:p>
          <a:p>
            <a:pPr marL="0" indent="0">
              <a:buNone/>
            </a:pPr>
            <a:r>
              <a:rPr lang="en-US" sz="1050" dirty="0"/>
              <a:t>Dylan</a:t>
            </a:r>
          </a:p>
          <a:p>
            <a:pPr marL="0" indent="0">
              <a:buNone/>
            </a:pPr>
            <a:r>
              <a:rPr lang="en-US" sz="1050" dirty="0"/>
              <a:t>E</a:t>
            </a:r>
          </a:p>
          <a:p>
            <a:pPr marL="0" indent="0">
              <a:buNone/>
            </a:pPr>
            <a:r>
              <a:rPr lang="en-US" sz="1050" dirty="0" err="1"/>
              <a:t>eC</a:t>
            </a:r>
            <a:endParaRPr lang="en-US" sz="1050" dirty="0"/>
          </a:p>
          <a:p>
            <a:pPr marL="0" indent="0">
              <a:buNone/>
            </a:pPr>
            <a:r>
              <a:rPr lang="en-US" sz="1050" dirty="0" err="1"/>
              <a:t>Ecl</a:t>
            </a:r>
            <a:endParaRPr lang="en-US" sz="1050" dirty="0"/>
          </a:p>
          <a:p>
            <a:pPr marL="0" indent="0">
              <a:buNone/>
            </a:pPr>
            <a:r>
              <a:rPr lang="en-US" sz="1050" dirty="0"/>
              <a:t>ECMAScript</a:t>
            </a:r>
          </a:p>
          <a:p>
            <a:pPr marL="0" indent="0">
              <a:buNone/>
            </a:pPr>
            <a:r>
              <a:rPr lang="en-US" sz="1050" dirty="0"/>
              <a:t>EGL</a:t>
            </a:r>
          </a:p>
          <a:p>
            <a:pPr marL="0" indent="0">
              <a:buNone/>
            </a:pPr>
            <a:r>
              <a:rPr lang="en-US" sz="1050" dirty="0"/>
              <a:t>Eiffel</a:t>
            </a:r>
          </a:p>
          <a:p>
            <a:pPr marL="0" indent="0">
              <a:buNone/>
            </a:pPr>
            <a:r>
              <a:rPr lang="en-US" sz="1050" dirty="0"/>
              <a:t>Elixir</a:t>
            </a:r>
          </a:p>
          <a:p>
            <a:pPr marL="0" indent="0">
              <a:buNone/>
            </a:pPr>
            <a:r>
              <a:rPr lang="en-US" sz="1050" dirty="0" err="1"/>
              <a:t>Emacs</a:t>
            </a:r>
            <a:r>
              <a:rPr lang="en-US" sz="1050" dirty="0"/>
              <a:t> Lisp</a:t>
            </a:r>
          </a:p>
          <a:p>
            <a:pPr marL="0" indent="0">
              <a:buNone/>
            </a:pPr>
            <a:r>
              <a:rPr lang="en-US" sz="1050" dirty="0" err="1"/>
              <a:t>Erlang</a:t>
            </a:r>
            <a:endParaRPr lang="en-US" sz="1050" dirty="0"/>
          </a:p>
          <a:p>
            <a:pPr marL="0" indent="0">
              <a:buNone/>
            </a:pPr>
            <a:r>
              <a:rPr lang="en-US" sz="1050" dirty="0" err="1"/>
              <a:t>Etoys</a:t>
            </a:r>
            <a:endParaRPr lang="en-US" sz="1050" dirty="0"/>
          </a:p>
          <a:p>
            <a:pPr marL="0" indent="0">
              <a:buNone/>
            </a:pPr>
            <a:r>
              <a:rPr lang="en-US" sz="1050" dirty="0" smtClean="0"/>
              <a:t>Euphoria</a:t>
            </a:r>
          </a:p>
          <a:p>
            <a:pPr marL="0" indent="0">
              <a:buNone/>
            </a:pPr>
            <a:r>
              <a:rPr lang="en-US" sz="1050" dirty="0"/>
              <a:t>Elixir</a:t>
            </a:r>
          </a:p>
          <a:p>
            <a:pPr marL="0" indent="0">
              <a:buNone/>
            </a:pPr>
            <a:r>
              <a:rPr lang="en-US" sz="1050" dirty="0"/>
              <a:t>EXEC</a:t>
            </a:r>
          </a:p>
          <a:p>
            <a:pPr marL="0" indent="0">
              <a:buNone/>
            </a:pPr>
            <a:r>
              <a:rPr lang="en-US" sz="1050" dirty="0"/>
              <a:t>F#</a:t>
            </a:r>
          </a:p>
          <a:p>
            <a:pPr marL="0" indent="0">
              <a:buNone/>
            </a:pPr>
            <a:r>
              <a:rPr lang="en-US" sz="1050" dirty="0"/>
              <a:t>Factor</a:t>
            </a:r>
          </a:p>
          <a:p>
            <a:pPr marL="0" indent="0">
              <a:buNone/>
            </a:pPr>
            <a:r>
              <a:rPr lang="en-US" sz="1050" dirty="0"/>
              <a:t>Falcon</a:t>
            </a:r>
          </a:p>
          <a:p>
            <a:pPr marL="0" indent="0">
              <a:buNone/>
            </a:pPr>
            <a:r>
              <a:rPr lang="en-US" sz="1050" dirty="0"/>
              <a:t>Fancy</a:t>
            </a:r>
          </a:p>
          <a:p>
            <a:pPr marL="0" indent="0">
              <a:buNone/>
            </a:pPr>
            <a:r>
              <a:rPr lang="en-US" sz="1050" dirty="0" err="1"/>
              <a:t>Fantom</a:t>
            </a:r>
            <a:endParaRPr lang="en-US" sz="1050" dirty="0"/>
          </a:p>
          <a:p>
            <a:pPr marL="0" indent="0">
              <a:buNone/>
            </a:pPr>
            <a:r>
              <a:rPr lang="en-US" sz="1050" dirty="0"/>
              <a:t>Felix</a:t>
            </a:r>
          </a:p>
          <a:p>
            <a:pPr marL="0" indent="0">
              <a:buNone/>
            </a:pPr>
            <a:r>
              <a:rPr lang="en-US" sz="1050" dirty="0"/>
              <a:t>Forth</a:t>
            </a:r>
          </a:p>
          <a:p>
            <a:pPr marL="0" indent="0">
              <a:buNone/>
            </a:pPr>
            <a:r>
              <a:rPr lang="en-US" sz="1050" dirty="0"/>
              <a:t>Fortran</a:t>
            </a:r>
          </a:p>
          <a:p>
            <a:pPr marL="0" indent="0">
              <a:buNone/>
            </a:pPr>
            <a:r>
              <a:rPr lang="en-US" sz="1050" dirty="0"/>
              <a:t>Fortress</a:t>
            </a:r>
          </a:p>
          <a:p>
            <a:pPr marL="0" indent="0">
              <a:buNone/>
            </a:pPr>
            <a:r>
              <a:rPr lang="en-US" sz="1050" dirty="0"/>
              <a:t>(Visual) FoxPro</a:t>
            </a:r>
          </a:p>
          <a:p>
            <a:pPr marL="0" indent="0">
              <a:buNone/>
            </a:pPr>
            <a:r>
              <a:rPr lang="en-US" sz="1050" dirty="0" err="1"/>
              <a:t>Gambas</a:t>
            </a:r>
            <a:endParaRPr lang="en-US" sz="1050" dirty="0"/>
          </a:p>
          <a:p>
            <a:pPr marL="0" indent="0">
              <a:buNone/>
            </a:pPr>
            <a:r>
              <a:rPr lang="en-US" sz="1050" dirty="0"/>
              <a:t>GNU Octave</a:t>
            </a:r>
          </a:p>
          <a:p>
            <a:pPr marL="0" indent="0">
              <a:buNone/>
            </a:pPr>
            <a:r>
              <a:rPr lang="en-US" sz="1050" dirty="0"/>
              <a:t>Go</a:t>
            </a:r>
          </a:p>
          <a:p>
            <a:pPr marL="0" indent="0">
              <a:buNone/>
            </a:pPr>
            <a:r>
              <a:rPr lang="en-US" sz="1050" dirty="0"/>
              <a:t>Google </a:t>
            </a:r>
            <a:r>
              <a:rPr lang="en-US" sz="1050" dirty="0" err="1"/>
              <a:t>AppsScript</a:t>
            </a:r>
            <a:endParaRPr lang="en-US" sz="1050" dirty="0"/>
          </a:p>
          <a:p>
            <a:pPr marL="0" indent="0">
              <a:buNone/>
            </a:pPr>
            <a:r>
              <a:rPr lang="en-US" sz="1050" dirty="0" err="1"/>
              <a:t>Gosu</a:t>
            </a:r>
            <a:endParaRPr lang="en-US" sz="1050" dirty="0"/>
          </a:p>
          <a:p>
            <a:pPr marL="0" indent="0">
              <a:buNone/>
            </a:pPr>
            <a:r>
              <a:rPr lang="en-US" sz="1050" dirty="0"/>
              <a:t>Groovy</a:t>
            </a:r>
          </a:p>
          <a:p>
            <a:pPr marL="0" indent="0">
              <a:buNone/>
            </a:pPr>
            <a:r>
              <a:rPr lang="en-US" sz="1050" dirty="0"/>
              <a:t>Haskell</a:t>
            </a:r>
          </a:p>
          <a:p>
            <a:pPr marL="0" indent="0">
              <a:buNone/>
            </a:pPr>
            <a:r>
              <a:rPr lang="en-US" sz="1050" dirty="0" err="1"/>
              <a:t>haXe</a:t>
            </a:r>
            <a:endParaRPr lang="en-US" sz="1050" dirty="0"/>
          </a:p>
          <a:p>
            <a:pPr marL="0" indent="0">
              <a:buNone/>
            </a:pPr>
            <a:r>
              <a:rPr lang="en-US" sz="1050" dirty="0"/>
              <a:t>Heron</a:t>
            </a:r>
          </a:p>
          <a:p>
            <a:pPr marL="0" indent="0">
              <a:buNone/>
            </a:pPr>
            <a:r>
              <a:rPr lang="en-US" sz="1050" dirty="0"/>
              <a:t>HPL</a:t>
            </a:r>
          </a:p>
          <a:p>
            <a:pPr marL="0" indent="0">
              <a:buNone/>
            </a:pPr>
            <a:r>
              <a:rPr lang="en-US" sz="1050" dirty="0" err="1"/>
              <a:t>HyperTalk</a:t>
            </a:r>
            <a:endParaRPr lang="en-US" sz="1050" dirty="0"/>
          </a:p>
          <a:p>
            <a:pPr marL="0" indent="0">
              <a:buNone/>
            </a:pPr>
            <a:r>
              <a:rPr lang="en-US" sz="1050" dirty="0"/>
              <a:t>Icon</a:t>
            </a:r>
          </a:p>
          <a:p>
            <a:pPr marL="0" indent="0">
              <a:buNone/>
            </a:pPr>
            <a:r>
              <a:rPr lang="en-US" sz="1050" dirty="0"/>
              <a:t>IDL</a:t>
            </a:r>
          </a:p>
          <a:p>
            <a:pPr marL="0" indent="0">
              <a:buNone/>
            </a:pPr>
            <a:r>
              <a:rPr lang="en-US" sz="1050" dirty="0"/>
              <a:t>Inform</a:t>
            </a:r>
          </a:p>
          <a:p>
            <a:pPr marL="0" indent="0">
              <a:buNone/>
            </a:pPr>
            <a:r>
              <a:rPr lang="en-US" sz="1050" dirty="0"/>
              <a:t>Informix-4GL</a:t>
            </a:r>
          </a:p>
          <a:p>
            <a:pPr marL="0" indent="0">
              <a:buNone/>
            </a:pPr>
            <a:r>
              <a:rPr lang="en-US" sz="1050" dirty="0"/>
              <a:t>INTERCAL</a:t>
            </a:r>
          </a:p>
          <a:p>
            <a:pPr marL="0" indent="0">
              <a:buNone/>
            </a:pPr>
            <a:r>
              <a:rPr lang="en-US" sz="1050" dirty="0"/>
              <a:t>Io</a:t>
            </a:r>
          </a:p>
          <a:p>
            <a:pPr marL="0" indent="0">
              <a:buNone/>
            </a:pPr>
            <a:r>
              <a:rPr lang="en-US" sz="1050" dirty="0" err="1"/>
              <a:t>Ioke</a:t>
            </a:r>
            <a:endParaRPr lang="en-US" sz="1050" dirty="0"/>
          </a:p>
          <a:p>
            <a:pPr marL="0" indent="0">
              <a:buNone/>
            </a:pPr>
            <a:r>
              <a:rPr lang="en-US" sz="1050" dirty="0"/>
              <a:t>J</a:t>
            </a:r>
          </a:p>
          <a:p>
            <a:pPr marL="0" indent="0">
              <a:buNone/>
            </a:pPr>
            <a:r>
              <a:rPr lang="en-US" sz="1050" dirty="0"/>
              <a:t>J#</a:t>
            </a:r>
          </a:p>
          <a:p>
            <a:pPr marL="0" indent="0">
              <a:buNone/>
            </a:pPr>
            <a:r>
              <a:rPr lang="en-US" sz="1050" dirty="0"/>
              <a:t>JADE</a:t>
            </a:r>
          </a:p>
          <a:p>
            <a:pPr marL="0" indent="0">
              <a:buNone/>
            </a:pPr>
            <a:r>
              <a:rPr lang="en-US" sz="1050" b="1" dirty="0"/>
              <a:t>Java</a:t>
            </a:r>
          </a:p>
          <a:p>
            <a:pPr marL="0" indent="0">
              <a:buNone/>
            </a:pPr>
            <a:r>
              <a:rPr lang="en-US" sz="1050" dirty="0"/>
              <a:t>Java FX Script</a:t>
            </a:r>
          </a:p>
          <a:p>
            <a:pPr marL="0" indent="0">
              <a:buNone/>
            </a:pPr>
            <a:r>
              <a:rPr lang="en-US" sz="1050" b="1" dirty="0"/>
              <a:t>JavaScript</a:t>
            </a:r>
          </a:p>
          <a:p>
            <a:pPr marL="0" indent="0">
              <a:buNone/>
            </a:pPr>
            <a:r>
              <a:rPr lang="en-US" sz="1050" dirty="0"/>
              <a:t>JScript</a:t>
            </a:r>
          </a:p>
          <a:p>
            <a:pPr marL="0" indent="0">
              <a:buNone/>
            </a:pPr>
            <a:r>
              <a:rPr lang="en-US" sz="1050" dirty="0"/>
              <a:t>JScript.NET</a:t>
            </a:r>
          </a:p>
          <a:p>
            <a:pPr marL="0" indent="0">
              <a:buNone/>
            </a:pPr>
            <a:r>
              <a:rPr lang="en-US" sz="1050" dirty="0"/>
              <a:t>Julia</a:t>
            </a:r>
          </a:p>
          <a:p>
            <a:pPr marL="0" indent="0">
              <a:buNone/>
            </a:pPr>
            <a:r>
              <a:rPr lang="en-US" sz="1050" dirty="0" err="1"/>
              <a:t>Korn</a:t>
            </a:r>
            <a:r>
              <a:rPr lang="en-US" sz="1050" dirty="0"/>
              <a:t> Shell</a:t>
            </a:r>
          </a:p>
          <a:p>
            <a:pPr marL="0" indent="0">
              <a:buNone/>
            </a:pPr>
            <a:r>
              <a:rPr lang="en-US" sz="1050" dirty="0" err="1"/>
              <a:t>Kotlin</a:t>
            </a:r>
            <a:endParaRPr lang="en-US" sz="1050" dirty="0"/>
          </a:p>
          <a:p>
            <a:pPr marL="0" indent="0">
              <a:buNone/>
            </a:pPr>
            <a:r>
              <a:rPr lang="en-US" sz="1050" dirty="0"/>
              <a:t>LabVIEW</a:t>
            </a:r>
          </a:p>
          <a:p>
            <a:pPr marL="0" indent="0">
              <a:buNone/>
            </a:pPr>
            <a:r>
              <a:rPr lang="en-US" sz="1050" dirty="0"/>
              <a:t>Ladder Logic</a:t>
            </a:r>
          </a:p>
          <a:p>
            <a:pPr marL="0" indent="0">
              <a:buNone/>
            </a:pPr>
            <a:r>
              <a:rPr lang="en-US" sz="1050" dirty="0"/>
              <a:t>Lasso</a:t>
            </a:r>
          </a:p>
          <a:p>
            <a:pPr marL="0" indent="0">
              <a:buNone/>
            </a:pPr>
            <a:r>
              <a:rPr lang="en-US" sz="1050" dirty="0" smtClean="0"/>
              <a:t>Limbo</a:t>
            </a:r>
          </a:p>
          <a:p>
            <a:pPr marL="0" indent="0">
              <a:buNone/>
            </a:pPr>
            <a:r>
              <a:rPr lang="en-US" sz="1050" dirty="0"/>
              <a:t>Julia</a:t>
            </a:r>
          </a:p>
          <a:p>
            <a:pPr marL="0" indent="0">
              <a:buNone/>
            </a:pPr>
            <a:r>
              <a:rPr lang="en-US" sz="1050" dirty="0"/>
              <a:t>Lingo</a:t>
            </a:r>
          </a:p>
          <a:p>
            <a:pPr marL="0" indent="0">
              <a:buNone/>
            </a:pPr>
            <a:r>
              <a:rPr lang="en-US" sz="1050" dirty="0"/>
              <a:t>Lisp</a:t>
            </a:r>
          </a:p>
          <a:p>
            <a:pPr marL="0" indent="0">
              <a:buNone/>
            </a:pPr>
            <a:r>
              <a:rPr lang="en-US" sz="1050" dirty="0"/>
              <a:t>Logo</a:t>
            </a:r>
          </a:p>
          <a:p>
            <a:pPr marL="0" indent="0">
              <a:buNone/>
            </a:pPr>
            <a:r>
              <a:rPr lang="en-US" sz="1050" dirty="0" err="1"/>
              <a:t>Logtalk</a:t>
            </a:r>
            <a:endParaRPr lang="en-US" sz="1050" dirty="0"/>
          </a:p>
          <a:p>
            <a:pPr marL="0" indent="0">
              <a:buNone/>
            </a:pPr>
            <a:r>
              <a:rPr lang="en-US" sz="1050" dirty="0" err="1"/>
              <a:t>LotusScript</a:t>
            </a:r>
            <a:endParaRPr lang="en-US" sz="1050" dirty="0"/>
          </a:p>
          <a:p>
            <a:pPr marL="0" indent="0">
              <a:buNone/>
            </a:pPr>
            <a:r>
              <a:rPr lang="en-US" sz="1050" dirty="0"/>
              <a:t>LPC</a:t>
            </a:r>
          </a:p>
          <a:p>
            <a:pPr marL="0" indent="0">
              <a:buNone/>
            </a:pPr>
            <a:r>
              <a:rPr lang="en-US" sz="1050" dirty="0"/>
              <a:t>Lua</a:t>
            </a:r>
          </a:p>
          <a:p>
            <a:pPr marL="0" indent="0">
              <a:buNone/>
            </a:pPr>
            <a:r>
              <a:rPr lang="en-US" sz="1050" dirty="0" err="1"/>
              <a:t>Lustre</a:t>
            </a:r>
            <a:endParaRPr lang="en-US" sz="1050" dirty="0"/>
          </a:p>
          <a:p>
            <a:pPr marL="0" indent="0">
              <a:buNone/>
            </a:pPr>
            <a:r>
              <a:rPr lang="en-US" sz="1050" dirty="0"/>
              <a:t>M4</a:t>
            </a:r>
          </a:p>
          <a:p>
            <a:pPr marL="0" indent="0">
              <a:buNone/>
            </a:pPr>
            <a:r>
              <a:rPr lang="en-US" sz="1050" dirty="0"/>
              <a:t>MAD</a:t>
            </a:r>
          </a:p>
          <a:p>
            <a:pPr marL="0" indent="0">
              <a:buNone/>
            </a:pPr>
            <a:r>
              <a:rPr lang="en-US" sz="1050" dirty="0"/>
              <a:t>Magic</a:t>
            </a:r>
          </a:p>
          <a:p>
            <a:pPr marL="0" indent="0">
              <a:buNone/>
            </a:pPr>
            <a:r>
              <a:rPr lang="en-US" sz="1050" dirty="0" err="1"/>
              <a:t>Magik</a:t>
            </a:r>
            <a:endParaRPr lang="en-US" sz="1050" dirty="0"/>
          </a:p>
          <a:p>
            <a:pPr marL="0" indent="0">
              <a:buNone/>
            </a:pPr>
            <a:r>
              <a:rPr lang="en-US" sz="1050" dirty="0" err="1"/>
              <a:t>Malbolge</a:t>
            </a:r>
            <a:endParaRPr lang="en-US" sz="1050" dirty="0"/>
          </a:p>
          <a:p>
            <a:pPr marL="0" indent="0">
              <a:buNone/>
            </a:pPr>
            <a:r>
              <a:rPr lang="en-US" sz="1050" dirty="0"/>
              <a:t>MANTIS</a:t>
            </a:r>
          </a:p>
          <a:p>
            <a:pPr marL="0" indent="0">
              <a:buNone/>
            </a:pPr>
            <a:r>
              <a:rPr lang="en-US" sz="1050" dirty="0"/>
              <a:t>Maple</a:t>
            </a:r>
          </a:p>
          <a:p>
            <a:pPr marL="0" indent="0">
              <a:buNone/>
            </a:pPr>
            <a:r>
              <a:rPr lang="en-US" sz="1050" dirty="0"/>
              <a:t>Mathematica</a:t>
            </a:r>
          </a:p>
          <a:p>
            <a:pPr marL="0" indent="0">
              <a:buNone/>
            </a:pPr>
            <a:r>
              <a:rPr lang="en-US" sz="1050" b="1" dirty="0"/>
              <a:t>MATLAB</a:t>
            </a:r>
          </a:p>
          <a:p>
            <a:pPr marL="0" indent="0">
              <a:buNone/>
            </a:pPr>
            <a:r>
              <a:rPr lang="en-US" sz="1050" dirty="0"/>
              <a:t>Max/MSP</a:t>
            </a:r>
          </a:p>
          <a:p>
            <a:pPr marL="0" indent="0">
              <a:buNone/>
            </a:pPr>
            <a:r>
              <a:rPr lang="en-US" sz="1050" dirty="0" err="1"/>
              <a:t>MAXScript</a:t>
            </a:r>
            <a:endParaRPr lang="en-US" sz="1050" dirty="0"/>
          </a:p>
          <a:p>
            <a:pPr marL="0" indent="0">
              <a:buNone/>
            </a:pPr>
            <a:r>
              <a:rPr lang="en-US" sz="1050" dirty="0"/>
              <a:t>MEL</a:t>
            </a:r>
          </a:p>
          <a:p>
            <a:pPr marL="0" indent="0">
              <a:buNone/>
            </a:pPr>
            <a:r>
              <a:rPr lang="en-US" sz="1050" dirty="0"/>
              <a:t>Mercury</a:t>
            </a:r>
          </a:p>
          <a:p>
            <a:pPr marL="0" indent="0">
              <a:buNone/>
            </a:pPr>
            <a:r>
              <a:rPr lang="en-US" sz="1050" dirty="0" err="1"/>
              <a:t>Mirah</a:t>
            </a:r>
            <a:endParaRPr lang="en-US" sz="1050" dirty="0"/>
          </a:p>
          <a:p>
            <a:pPr marL="0" indent="0">
              <a:buNone/>
            </a:pPr>
            <a:r>
              <a:rPr lang="en-US" sz="1050" dirty="0" err="1"/>
              <a:t>Miva</a:t>
            </a:r>
            <a:endParaRPr lang="en-US" sz="1050" dirty="0"/>
          </a:p>
          <a:p>
            <a:pPr marL="0" indent="0">
              <a:buNone/>
            </a:pPr>
            <a:r>
              <a:rPr lang="en-US" sz="1050" dirty="0"/>
              <a:t>ML</a:t>
            </a:r>
          </a:p>
          <a:p>
            <a:pPr marL="0" indent="0">
              <a:buNone/>
            </a:pPr>
            <a:r>
              <a:rPr lang="en-US" sz="1050" dirty="0"/>
              <a:t>Monkey</a:t>
            </a:r>
          </a:p>
          <a:p>
            <a:pPr marL="0" indent="0">
              <a:buNone/>
            </a:pPr>
            <a:r>
              <a:rPr lang="en-US" sz="1050" dirty="0"/>
              <a:t>Modula-2</a:t>
            </a:r>
          </a:p>
          <a:p>
            <a:pPr marL="0" indent="0">
              <a:buNone/>
            </a:pPr>
            <a:r>
              <a:rPr lang="en-US" sz="1050" dirty="0"/>
              <a:t>Modula-3</a:t>
            </a:r>
          </a:p>
          <a:p>
            <a:pPr marL="0" indent="0">
              <a:buNone/>
            </a:pPr>
            <a:r>
              <a:rPr lang="en-US" sz="1050" dirty="0"/>
              <a:t>MOO</a:t>
            </a:r>
          </a:p>
          <a:p>
            <a:pPr marL="0" indent="0">
              <a:buNone/>
            </a:pPr>
            <a:r>
              <a:rPr lang="en-US" sz="1050" dirty="0"/>
              <a:t>Moto</a:t>
            </a:r>
          </a:p>
          <a:p>
            <a:pPr marL="0" indent="0">
              <a:buNone/>
            </a:pPr>
            <a:r>
              <a:rPr lang="en-US" sz="1050" dirty="0"/>
              <a:t>MS-DOS Batch</a:t>
            </a:r>
          </a:p>
          <a:p>
            <a:pPr marL="0" indent="0">
              <a:buNone/>
            </a:pPr>
            <a:r>
              <a:rPr lang="en-US" sz="1050" dirty="0"/>
              <a:t>MUMPS</a:t>
            </a:r>
          </a:p>
          <a:p>
            <a:pPr marL="0" indent="0">
              <a:buNone/>
            </a:pPr>
            <a:r>
              <a:rPr lang="en-US" sz="1050" dirty="0"/>
              <a:t>NATURAL</a:t>
            </a:r>
          </a:p>
          <a:p>
            <a:pPr marL="0" indent="0">
              <a:buNone/>
            </a:pPr>
            <a:r>
              <a:rPr lang="en-US" sz="1050" dirty="0" err="1"/>
              <a:t>Nemerle</a:t>
            </a:r>
            <a:endParaRPr lang="en-US" sz="1050" dirty="0"/>
          </a:p>
          <a:p>
            <a:pPr marL="0" indent="0">
              <a:buNone/>
            </a:pPr>
            <a:r>
              <a:rPr lang="en-US" sz="1050" dirty="0"/>
              <a:t>Nimrod</a:t>
            </a:r>
          </a:p>
          <a:p>
            <a:pPr marL="0" indent="0">
              <a:buNone/>
            </a:pPr>
            <a:r>
              <a:rPr lang="en-US" sz="1050" dirty="0"/>
              <a:t>NQC</a:t>
            </a:r>
          </a:p>
          <a:p>
            <a:pPr marL="0" indent="0">
              <a:buNone/>
            </a:pPr>
            <a:r>
              <a:rPr lang="en-US" sz="1050" dirty="0"/>
              <a:t>NSIS</a:t>
            </a:r>
          </a:p>
          <a:p>
            <a:pPr marL="0" indent="0">
              <a:buNone/>
            </a:pPr>
            <a:r>
              <a:rPr lang="en-US" sz="1050" dirty="0"/>
              <a:t>Nu</a:t>
            </a:r>
          </a:p>
          <a:p>
            <a:pPr marL="0" indent="0">
              <a:buNone/>
            </a:pPr>
            <a:r>
              <a:rPr lang="en-US" sz="1050" dirty="0"/>
              <a:t>NXT-G</a:t>
            </a:r>
          </a:p>
          <a:p>
            <a:pPr marL="0" indent="0">
              <a:buNone/>
            </a:pPr>
            <a:r>
              <a:rPr lang="en-US" sz="1050" dirty="0"/>
              <a:t>Oberon</a:t>
            </a:r>
          </a:p>
          <a:p>
            <a:pPr marL="0" indent="0">
              <a:buNone/>
            </a:pPr>
            <a:r>
              <a:rPr lang="en-US" sz="1050" dirty="0"/>
              <a:t>Object </a:t>
            </a:r>
            <a:r>
              <a:rPr lang="en-US" sz="1050" dirty="0" err="1"/>
              <a:t>Rexx</a:t>
            </a:r>
            <a:endParaRPr lang="en-US" sz="1050" dirty="0"/>
          </a:p>
          <a:p>
            <a:pPr marL="0" indent="0">
              <a:buNone/>
            </a:pPr>
            <a:r>
              <a:rPr lang="en-US" sz="1050" b="1" dirty="0"/>
              <a:t>Objective-C</a:t>
            </a:r>
          </a:p>
          <a:p>
            <a:pPr marL="0" indent="0">
              <a:buNone/>
            </a:pPr>
            <a:r>
              <a:rPr lang="en-US" sz="1050" dirty="0"/>
              <a:t>Objective-J</a:t>
            </a:r>
          </a:p>
          <a:p>
            <a:pPr marL="0" indent="0">
              <a:buNone/>
            </a:pPr>
            <a:r>
              <a:rPr lang="en-US" sz="1050" dirty="0" err="1"/>
              <a:t>OCaml</a:t>
            </a:r>
            <a:endParaRPr lang="en-US" sz="1050" dirty="0"/>
          </a:p>
          <a:p>
            <a:pPr marL="0" indent="0">
              <a:buNone/>
            </a:pPr>
            <a:r>
              <a:rPr lang="en-US" sz="1050" dirty="0"/>
              <a:t>Occam</a:t>
            </a:r>
          </a:p>
          <a:p>
            <a:pPr marL="0" indent="0">
              <a:buNone/>
            </a:pPr>
            <a:r>
              <a:rPr lang="en-US" sz="1050" dirty="0" err="1"/>
              <a:t>ooc</a:t>
            </a:r>
            <a:endParaRPr lang="en-US" sz="1050" dirty="0"/>
          </a:p>
          <a:p>
            <a:pPr marL="0" indent="0">
              <a:buNone/>
            </a:pPr>
            <a:r>
              <a:rPr lang="en-US" sz="1050" dirty="0" err="1"/>
              <a:t>Opa</a:t>
            </a:r>
            <a:endParaRPr lang="en-US" sz="1050" dirty="0"/>
          </a:p>
          <a:p>
            <a:pPr marL="0" indent="0">
              <a:buNone/>
            </a:pPr>
            <a:r>
              <a:rPr lang="en-US" sz="1050" dirty="0" err="1"/>
              <a:t>OpenCL</a:t>
            </a:r>
            <a:endParaRPr lang="en-US" sz="1050" dirty="0"/>
          </a:p>
          <a:p>
            <a:pPr marL="0" indent="0">
              <a:buNone/>
            </a:pPr>
            <a:r>
              <a:rPr lang="en-US" sz="1050" dirty="0" err="1"/>
              <a:t>OpenEdge</a:t>
            </a:r>
            <a:r>
              <a:rPr lang="en-US" sz="1050" dirty="0"/>
              <a:t> ABL</a:t>
            </a:r>
          </a:p>
          <a:p>
            <a:pPr marL="0" indent="0">
              <a:buNone/>
            </a:pPr>
            <a:r>
              <a:rPr lang="en-US" sz="1050" dirty="0"/>
              <a:t>OPL</a:t>
            </a:r>
          </a:p>
          <a:p>
            <a:pPr marL="0" indent="0">
              <a:buNone/>
            </a:pPr>
            <a:r>
              <a:rPr lang="en-US" sz="1050" dirty="0" smtClean="0"/>
              <a:t>Oz</a:t>
            </a:r>
          </a:p>
          <a:p>
            <a:pPr marL="0" indent="0">
              <a:buNone/>
            </a:pPr>
            <a:r>
              <a:rPr lang="en-US" sz="1050" dirty="0" smtClean="0"/>
              <a:t>Paradox</a:t>
            </a:r>
            <a:endParaRPr lang="en-US" sz="1050" dirty="0"/>
          </a:p>
          <a:p>
            <a:pPr marL="0" indent="0">
              <a:buNone/>
            </a:pPr>
            <a:r>
              <a:rPr lang="en-US" sz="1050" dirty="0" smtClean="0"/>
              <a:t>Parrot</a:t>
            </a:r>
          </a:p>
          <a:p>
            <a:pPr marL="0" indent="0">
              <a:buNone/>
            </a:pPr>
            <a:r>
              <a:rPr lang="en-US" sz="1050" dirty="0"/>
              <a:t>Occam </a:t>
            </a:r>
            <a:endParaRPr lang="en-US" sz="1050" dirty="0" smtClean="0"/>
          </a:p>
          <a:p>
            <a:pPr marL="0" indent="0">
              <a:buNone/>
            </a:pPr>
            <a:r>
              <a:rPr lang="en-US" sz="1050" dirty="0" smtClean="0"/>
              <a:t>Pascal</a:t>
            </a:r>
            <a:endParaRPr lang="en-US" sz="1050" dirty="0"/>
          </a:p>
          <a:p>
            <a:pPr marL="0" indent="0">
              <a:buNone/>
            </a:pPr>
            <a:r>
              <a:rPr lang="en-US" sz="1050" b="1" dirty="0"/>
              <a:t>Perl</a:t>
            </a:r>
          </a:p>
          <a:p>
            <a:pPr marL="0" indent="0">
              <a:buNone/>
            </a:pPr>
            <a:r>
              <a:rPr lang="en-US" sz="1050" b="1" dirty="0"/>
              <a:t>PHP</a:t>
            </a:r>
          </a:p>
          <a:p>
            <a:pPr marL="0" indent="0">
              <a:buNone/>
            </a:pPr>
            <a:r>
              <a:rPr lang="en-US" sz="1050" dirty="0"/>
              <a:t>Pike</a:t>
            </a:r>
          </a:p>
          <a:p>
            <a:pPr marL="0" indent="0">
              <a:buNone/>
            </a:pPr>
            <a:r>
              <a:rPr lang="en-US" sz="1050" dirty="0"/>
              <a:t>PILOT</a:t>
            </a:r>
          </a:p>
          <a:p>
            <a:pPr marL="0" indent="0">
              <a:buNone/>
            </a:pPr>
            <a:r>
              <a:rPr lang="en-US" sz="1050" dirty="0"/>
              <a:t>PL/I</a:t>
            </a:r>
          </a:p>
          <a:p>
            <a:pPr marL="0" indent="0">
              <a:buNone/>
            </a:pPr>
            <a:r>
              <a:rPr lang="en-US" sz="1050" dirty="0"/>
              <a:t>PL/SQL</a:t>
            </a:r>
          </a:p>
          <a:p>
            <a:pPr marL="0" indent="0">
              <a:buNone/>
            </a:pPr>
            <a:r>
              <a:rPr lang="en-US" sz="1050" dirty="0"/>
              <a:t>Pliant</a:t>
            </a:r>
          </a:p>
          <a:p>
            <a:pPr marL="0" indent="0">
              <a:buNone/>
            </a:pPr>
            <a:r>
              <a:rPr lang="en-US" sz="1050" dirty="0"/>
              <a:t>PostScript</a:t>
            </a:r>
          </a:p>
          <a:p>
            <a:pPr marL="0" indent="0">
              <a:buNone/>
            </a:pPr>
            <a:r>
              <a:rPr lang="en-US" sz="1050" dirty="0"/>
              <a:t>POV-Ray</a:t>
            </a:r>
          </a:p>
          <a:p>
            <a:pPr marL="0" indent="0">
              <a:buNone/>
            </a:pPr>
            <a:r>
              <a:rPr lang="en-US" sz="1050" dirty="0" err="1"/>
              <a:t>PowerBasic</a:t>
            </a:r>
            <a:endParaRPr lang="en-US" sz="1050" dirty="0"/>
          </a:p>
          <a:p>
            <a:pPr marL="0" indent="0">
              <a:buNone/>
            </a:pPr>
            <a:r>
              <a:rPr lang="en-US" sz="1050" dirty="0" err="1"/>
              <a:t>PowerScript</a:t>
            </a:r>
            <a:endParaRPr lang="en-US" sz="1050" dirty="0"/>
          </a:p>
          <a:p>
            <a:pPr marL="0" indent="0">
              <a:buNone/>
            </a:pPr>
            <a:r>
              <a:rPr lang="en-US" sz="1050" b="1" dirty="0"/>
              <a:t>PowerShell</a:t>
            </a:r>
          </a:p>
          <a:p>
            <a:pPr marL="0" indent="0">
              <a:buNone/>
            </a:pPr>
            <a:r>
              <a:rPr lang="en-US" sz="1050" dirty="0"/>
              <a:t>Processing</a:t>
            </a:r>
          </a:p>
          <a:p>
            <a:pPr marL="0" indent="0">
              <a:buNone/>
            </a:pPr>
            <a:r>
              <a:rPr lang="en-US" sz="1050" dirty="0"/>
              <a:t>Prolog</a:t>
            </a:r>
          </a:p>
          <a:p>
            <a:pPr marL="0" indent="0">
              <a:buNone/>
            </a:pPr>
            <a:r>
              <a:rPr lang="en-US" sz="1050" dirty="0"/>
              <a:t>Puppet</a:t>
            </a:r>
          </a:p>
          <a:p>
            <a:pPr marL="0" indent="0">
              <a:buNone/>
            </a:pPr>
            <a:r>
              <a:rPr lang="en-US" sz="1050" dirty="0"/>
              <a:t>Pure Data</a:t>
            </a:r>
          </a:p>
          <a:p>
            <a:pPr marL="0" indent="0">
              <a:buNone/>
            </a:pPr>
            <a:r>
              <a:rPr lang="en-US" sz="1050" b="1" dirty="0"/>
              <a:t>Python</a:t>
            </a:r>
          </a:p>
          <a:p>
            <a:pPr marL="0" indent="0">
              <a:buNone/>
            </a:pPr>
            <a:r>
              <a:rPr lang="en-US" sz="1050" dirty="0"/>
              <a:t>Q</a:t>
            </a:r>
          </a:p>
          <a:p>
            <a:pPr marL="0" indent="0">
              <a:buNone/>
            </a:pPr>
            <a:r>
              <a:rPr lang="en-US" sz="1050" dirty="0"/>
              <a:t>R</a:t>
            </a:r>
          </a:p>
          <a:p>
            <a:pPr marL="0" indent="0">
              <a:buNone/>
            </a:pPr>
            <a:r>
              <a:rPr lang="en-US" sz="1050" dirty="0"/>
              <a:t>Racket</a:t>
            </a:r>
          </a:p>
          <a:p>
            <a:pPr marL="0" indent="0">
              <a:buNone/>
            </a:pPr>
            <a:r>
              <a:rPr lang="en-US" sz="1050" dirty="0" err="1"/>
              <a:t>REALBasic</a:t>
            </a:r>
            <a:endParaRPr lang="en-US" sz="1050" dirty="0"/>
          </a:p>
          <a:p>
            <a:pPr marL="0" indent="0">
              <a:buNone/>
            </a:pPr>
            <a:r>
              <a:rPr lang="en-US" sz="1050" dirty="0"/>
              <a:t>REBOL</a:t>
            </a:r>
          </a:p>
          <a:p>
            <a:pPr marL="0" indent="0">
              <a:buNone/>
            </a:pPr>
            <a:r>
              <a:rPr lang="en-US" sz="1050" dirty="0"/>
              <a:t>Revolution</a:t>
            </a:r>
          </a:p>
          <a:p>
            <a:pPr marL="0" indent="0">
              <a:buNone/>
            </a:pPr>
            <a:r>
              <a:rPr lang="en-US" sz="1050" dirty="0"/>
              <a:t>REXX</a:t>
            </a:r>
          </a:p>
          <a:p>
            <a:pPr marL="0" indent="0">
              <a:buNone/>
            </a:pPr>
            <a:r>
              <a:rPr lang="en-US" sz="1050" dirty="0"/>
              <a:t>RPG (OS/400)</a:t>
            </a:r>
          </a:p>
          <a:p>
            <a:pPr marL="0" indent="0">
              <a:buNone/>
            </a:pPr>
            <a:r>
              <a:rPr lang="en-US" sz="1050" dirty="0"/>
              <a:t>Ruby</a:t>
            </a:r>
          </a:p>
          <a:p>
            <a:pPr marL="0" indent="0">
              <a:buNone/>
            </a:pPr>
            <a:r>
              <a:rPr lang="en-US" sz="1050" dirty="0" smtClean="0"/>
              <a:t>Rust</a:t>
            </a:r>
          </a:p>
          <a:p>
            <a:pPr marL="0" indent="0">
              <a:buNone/>
            </a:pPr>
            <a:r>
              <a:rPr lang="en-US" sz="1050" dirty="0" smtClean="0"/>
              <a:t>REXX</a:t>
            </a:r>
            <a:endParaRPr lang="en-US" sz="1050" dirty="0"/>
          </a:p>
          <a:p>
            <a:pPr marL="0" indent="0">
              <a:buNone/>
            </a:pPr>
            <a:r>
              <a:rPr lang="en-US" sz="1050" dirty="0"/>
              <a:t>S</a:t>
            </a:r>
          </a:p>
          <a:p>
            <a:pPr marL="0" indent="0">
              <a:buNone/>
            </a:pPr>
            <a:r>
              <a:rPr lang="en-US" sz="1050" dirty="0"/>
              <a:t>S-PLUS</a:t>
            </a:r>
          </a:p>
          <a:p>
            <a:pPr marL="0" indent="0">
              <a:buNone/>
            </a:pPr>
            <a:r>
              <a:rPr lang="en-US" sz="1050" dirty="0"/>
              <a:t>SAS</a:t>
            </a:r>
          </a:p>
          <a:p>
            <a:pPr marL="0" indent="0">
              <a:buNone/>
            </a:pPr>
            <a:r>
              <a:rPr lang="en-US" sz="1050" dirty="0"/>
              <a:t>Sather</a:t>
            </a:r>
          </a:p>
          <a:p>
            <a:pPr marL="0" indent="0">
              <a:buNone/>
            </a:pPr>
            <a:r>
              <a:rPr lang="en-US" sz="1050" dirty="0"/>
              <a:t>Scala</a:t>
            </a:r>
          </a:p>
          <a:p>
            <a:pPr marL="0" indent="0">
              <a:buNone/>
            </a:pPr>
            <a:r>
              <a:rPr lang="en-US" sz="1050" dirty="0"/>
              <a:t>Scheme</a:t>
            </a:r>
          </a:p>
          <a:p>
            <a:pPr marL="0" indent="0">
              <a:buNone/>
            </a:pPr>
            <a:r>
              <a:rPr lang="en-US" sz="1050" dirty="0" err="1"/>
              <a:t>Scilab</a:t>
            </a:r>
            <a:endParaRPr lang="en-US" sz="1050" dirty="0"/>
          </a:p>
          <a:p>
            <a:pPr marL="0" indent="0">
              <a:buNone/>
            </a:pPr>
            <a:r>
              <a:rPr lang="en-US" sz="1050" dirty="0"/>
              <a:t>Scratch</a:t>
            </a:r>
          </a:p>
          <a:p>
            <a:pPr marL="0" indent="0">
              <a:buNone/>
            </a:pPr>
            <a:r>
              <a:rPr lang="en-US" sz="1050" dirty="0" err="1"/>
              <a:t>sed</a:t>
            </a:r>
            <a:endParaRPr lang="en-US" sz="1050" dirty="0"/>
          </a:p>
          <a:p>
            <a:pPr marL="0" indent="0">
              <a:buNone/>
            </a:pPr>
            <a:r>
              <a:rPr lang="en-US" sz="1050" dirty="0"/>
              <a:t>Seed7</a:t>
            </a:r>
          </a:p>
          <a:p>
            <a:pPr marL="0" indent="0">
              <a:buNone/>
            </a:pPr>
            <a:r>
              <a:rPr lang="en-US" sz="1050" dirty="0"/>
              <a:t>Self</a:t>
            </a:r>
          </a:p>
          <a:p>
            <a:pPr marL="0" indent="0">
              <a:buNone/>
            </a:pPr>
            <a:r>
              <a:rPr lang="en-US" sz="1050" dirty="0"/>
              <a:t>Shell</a:t>
            </a:r>
          </a:p>
          <a:p>
            <a:pPr marL="0" indent="0">
              <a:buNone/>
            </a:pPr>
            <a:r>
              <a:rPr lang="en-US" sz="1050" dirty="0"/>
              <a:t>SIGNAL</a:t>
            </a:r>
          </a:p>
          <a:p>
            <a:pPr marL="0" indent="0">
              <a:buNone/>
            </a:pPr>
            <a:r>
              <a:rPr lang="en-US" sz="1050" dirty="0" err="1"/>
              <a:t>Simula</a:t>
            </a:r>
            <a:endParaRPr lang="en-US" sz="1050" dirty="0"/>
          </a:p>
          <a:p>
            <a:pPr marL="0" indent="0">
              <a:buNone/>
            </a:pPr>
            <a:r>
              <a:rPr lang="en-US" sz="1050" dirty="0"/>
              <a:t>Simulink</a:t>
            </a:r>
          </a:p>
          <a:p>
            <a:pPr marL="0" indent="0">
              <a:buNone/>
            </a:pPr>
            <a:r>
              <a:rPr lang="en-US" sz="1050" dirty="0"/>
              <a:t>Slate</a:t>
            </a:r>
          </a:p>
          <a:p>
            <a:pPr marL="0" indent="0">
              <a:buNone/>
            </a:pPr>
            <a:r>
              <a:rPr lang="en-US" sz="1050" dirty="0"/>
              <a:t>Smalltalk</a:t>
            </a:r>
          </a:p>
          <a:p>
            <a:pPr marL="0" indent="0">
              <a:buNone/>
            </a:pPr>
            <a:r>
              <a:rPr lang="en-US" sz="1050" dirty="0"/>
              <a:t>Smarty</a:t>
            </a:r>
          </a:p>
          <a:p>
            <a:pPr marL="0" indent="0">
              <a:buNone/>
            </a:pPr>
            <a:r>
              <a:rPr lang="en-US" sz="1050" dirty="0"/>
              <a:t>SPARK</a:t>
            </a:r>
          </a:p>
          <a:p>
            <a:pPr marL="0" indent="0">
              <a:buNone/>
            </a:pPr>
            <a:r>
              <a:rPr lang="en-US" sz="1050" dirty="0"/>
              <a:t>SPSS</a:t>
            </a:r>
          </a:p>
          <a:p>
            <a:pPr marL="0" indent="0">
              <a:buNone/>
            </a:pPr>
            <a:r>
              <a:rPr lang="en-US" sz="1050" dirty="0"/>
              <a:t>SQR</a:t>
            </a:r>
          </a:p>
          <a:p>
            <a:pPr marL="0" indent="0">
              <a:buNone/>
            </a:pPr>
            <a:r>
              <a:rPr lang="en-US" sz="1050" dirty="0"/>
              <a:t>Squeak</a:t>
            </a:r>
          </a:p>
          <a:p>
            <a:pPr marL="0" indent="0">
              <a:buNone/>
            </a:pPr>
            <a:r>
              <a:rPr lang="en-US" sz="1050" dirty="0"/>
              <a:t>Squirrel</a:t>
            </a:r>
          </a:p>
          <a:p>
            <a:pPr marL="0" indent="0">
              <a:buNone/>
            </a:pPr>
            <a:r>
              <a:rPr lang="en-US" sz="1050" dirty="0"/>
              <a:t>Standard ML</a:t>
            </a:r>
          </a:p>
          <a:p>
            <a:pPr marL="0" indent="0">
              <a:buNone/>
            </a:pPr>
            <a:r>
              <a:rPr lang="en-US" sz="1050" dirty="0" err="1"/>
              <a:t>Suneido</a:t>
            </a:r>
            <a:endParaRPr lang="en-US" sz="1050" dirty="0"/>
          </a:p>
          <a:p>
            <a:pPr marL="0" indent="0">
              <a:buNone/>
            </a:pPr>
            <a:r>
              <a:rPr lang="en-US" sz="1050" dirty="0" err="1"/>
              <a:t>SuperCollider</a:t>
            </a:r>
            <a:endParaRPr lang="en-US" sz="1050" dirty="0"/>
          </a:p>
          <a:p>
            <a:pPr marL="0" indent="0">
              <a:buNone/>
            </a:pPr>
            <a:r>
              <a:rPr lang="en-US" sz="1050" dirty="0"/>
              <a:t>TACL</a:t>
            </a:r>
          </a:p>
          <a:p>
            <a:pPr marL="0" indent="0">
              <a:buNone/>
            </a:pPr>
            <a:r>
              <a:rPr lang="en-US" sz="1050" dirty="0" err="1"/>
              <a:t>Tcl</a:t>
            </a:r>
            <a:endParaRPr lang="en-US" sz="1050" dirty="0"/>
          </a:p>
          <a:p>
            <a:pPr marL="0" indent="0">
              <a:buNone/>
            </a:pPr>
            <a:r>
              <a:rPr lang="en-US" sz="1050" dirty="0" err="1"/>
              <a:t>Tex</a:t>
            </a:r>
            <a:endParaRPr lang="en-US" sz="1050" dirty="0"/>
          </a:p>
          <a:p>
            <a:pPr marL="0" indent="0">
              <a:buNone/>
            </a:pPr>
            <a:r>
              <a:rPr lang="en-US" sz="1050" dirty="0" err="1"/>
              <a:t>thinBasic</a:t>
            </a:r>
            <a:endParaRPr lang="en-US" sz="1050" dirty="0"/>
          </a:p>
          <a:p>
            <a:pPr marL="0" indent="0">
              <a:buNone/>
            </a:pPr>
            <a:r>
              <a:rPr lang="en-US" sz="1050" dirty="0"/>
              <a:t>TOM</a:t>
            </a:r>
          </a:p>
          <a:p>
            <a:pPr marL="0" indent="0">
              <a:buNone/>
            </a:pPr>
            <a:r>
              <a:rPr lang="en-US" sz="1050" dirty="0"/>
              <a:t>Transact-SQL</a:t>
            </a:r>
          </a:p>
          <a:p>
            <a:pPr marL="0" indent="0">
              <a:buNone/>
            </a:pPr>
            <a:r>
              <a:rPr lang="en-US" sz="1050" dirty="0"/>
              <a:t>Turing</a:t>
            </a:r>
          </a:p>
          <a:p>
            <a:pPr marL="0" indent="0">
              <a:buNone/>
            </a:pPr>
            <a:r>
              <a:rPr lang="en-US" sz="1050" dirty="0" err="1"/>
              <a:t>TypeScript</a:t>
            </a:r>
            <a:endParaRPr lang="en-US" sz="1050" dirty="0"/>
          </a:p>
          <a:p>
            <a:pPr marL="0" indent="0">
              <a:buNone/>
            </a:pPr>
            <a:r>
              <a:rPr lang="en-US" sz="1050" dirty="0" err="1"/>
              <a:t>Vala</a:t>
            </a:r>
            <a:r>
              <a:rPr lang="en-US" sz="1050" dirty="0"/>
              <a:t>/Genie</a:t>
            </a:r>
          </a:p>
          <a:p>
            <a:pPr marL="0" indent="0">
              <a:buNone/>
            </a:pPr>
            <a:r>
              <a:rPr lang="en-US" sz="1050" dirty="0"/>
              <a:t>VBScript</a:t>
            </a:r>
          </a:p>
          <a:p>
            <a:pPr marL="0" indent="0">
              <a:buNone/>
            </a:pPr>
            <a:r>
              <a:rPr lang="en-US" sz="1050" dirty="0"/>
              <a:t>Verilog</a:t>
            </a:r>
          </a:p>
          <a:p>
            <a:pPr marL="0" indent="0">
              <a:buNone/>
            </a:pPr>
            <a:r>
              <a:rPr lang="en-US" sz="1050" dirty="0"/>
              <a:t>VHDL</a:t>
            </a:r>
          </a:p>
          <a:p>
            <a:pPr marL="0" indent="0">
              <a:buNone/>
            </a:pPr>
            <a:r>
              <a:rPr lang="en-US" sz="1050" dirty="0" err="1"/>
              <a:t>VimL</a:t>
            </a:r>
            <a:endParaRPr lang="en-US" sz="1050" dirty="0"/>
          </a:p>
          <a:p>
            <a:pPr marL="0" indent="0">
              <a:buNone/>
            </a:pPr>
            <a:r>
              <a:rPr lang="en-US" sz="1050" dirty="0"/>
              <a:t>Visual Basic .NET</a:t>
            </a:r>
          </a:p>
          <a:p>
            <a:pPr marL="0" indent="0">
              <a:buNone/>
            </a:pPr>
            <a:r>
              <a:rPr lang="en-US" sz="1050" dirty="0" err="1"/>
              <a:t>WebDNA</a:t>
            </a:r>
            <a:endParaRPr lang="en-US" sz="1050" dirty="0"/>
          </a:p>
          <a:p>
            <a:pPr marL="0" indent="0">
              <a:buNone/>
            </a:pPr>
            <a:r>
              <a:rPr lang="en-US" sz="1050" dirty="0"/>
              <a:t>Whitespace</a:t>
            </a:r>
          </a:p>
          <a:p>
            <a:pPr marL="0" indent="0">
              <a:buNone/>
            </a:pPr>
            <a:r>
              <a:rPr lang="en-US" sz="1050" dirty="0"/>
              <a:t>X10</a:t>
            </a:r>
          </a:p>
          <a:p>
            <a:pPr marL="0" indent="0">
              <a:buNone/>
            </a:pPr>
            <a:r>
              <a:rPr lang="en-US" sz="1050" dirty="0" err="1"/>
              <a:t>xBase</a:t>
            </a:r>
            <a:endParaRPr lang="en-US" sz="1050" dirty="0"/>
          </a:p>
          <a:p>
            <a:pPr marL="0" indent="0">
              <a:buNone/>
            </a:pPr>
            <a:r>
              <a:rPr lang="en-US" sz="1050" dirty="0" err="1"/>
              <a:t>XBase</a:t>
            </a:r>
            <a:r>
              <a:rPr lang="en-US" sz="1050" dirty="0"/>
              <a:t>++</a:t>
            </a:r>
          </a:p>
          <a:p>
            <a:pPr marL="0" indent="0">
              <a:buNone/>
            </a:pPr>
            <a:r>
              <a:rPr lang="en-US" sz="1050" dirty="0" err="1"/>
              <a:t>Xen</a:t>
            </a:r>
            <a:endParaRPr lang="en-US" sz="1050" dirty="0"/>
          </a:p>
          <a:p>
            <a:pPr marL="0" indent="0">
              <a:buNone/>
            </a:pPr>
            <a:r>
              <a:rPr lang="en-US" sz="1050" dirty="0"/>
              <a:t>XPL</a:t>
            </a:r>
          </a:p>
          <a:p>
            <a:pPr marL="0" indent="0">
              <a:buNone/>
            </a:pPr>
            <a:r>
              <a:rPr lang="en-US" sz="1050" dirty="0"/>
              <a:t>XSLT</a:t>
            </a:r>
          </a:p>
          <a:p>
            <a:pPr marL="0" indent="0">
              <a:buNone/>
            </a:pPr>
            <a:r>
              <a:rPr lang="en-US" sz="1050" dirty="0"/>
              <a:t>XQuery</a:t>
            </a:r>
          </a:p>
          <a:p>
            <a:pPr marL="0" indent="0">
              <a:buNone/>
            </a:pPr>
            <a:r>
              <a:rPr lang="en-US" sz="1050" dirty="0" err="1"/>
              <a:t>yacc</a:t>
            </a:r>
            <a:endParaRPr lang="en-US" sz="1050" dirty="0"/>
          </a:p>
          <a:p>
            <a:pPr marL="0" indent="0">
              <a:buNone/>
            </a:pPr>
            <a:r>
              <a:rPr lang="en-US" sz="1050" dirty="0" err="1"/>
              <a:t>Yorick</a:t>
            </a:r>
            <a:endParaRPr lang="en-US" sz="1050" dirty="0"/>
          </a:p>
          <a:p>
            <a:pPr marL="0" indent="0">
              <a:buNone/>
            </a:pPr>
            <a:r>
              <a:rPr lang="en-US" sz="1050" dirty="0"/>
              <a:t>Z shell</a:t>
            </a:r>
          </a:p>
        </p:txBody>
      </p:sp>
      <p:sp>
        <p:nvSpPr>
          <p:cNvPr id="3" name="Title 2"/>
          <p:cNvSpPr>
            <a:spLocks noGrp="1"/>
          </p:cNvSpPr>
          <p:nvPr>
            <p:ph type="title"/>
          </p:nvPr>
        </p:nvSpPr>
        <p:spPr/>
        <p:txBody>
          <a:bodyPr>
            <a:normAutofit/>
          </a:bodyPr>
          <a:lstStyle/>
          <a:p>
            <a:r>
              <a:rPr lang="en-US" dirty="0" smtClean="0"/>
              <a:t>Which programming language?</a:t>
            </a:r>
            <a:endParaRPr lang="en-US" dirty="0"/>
          </a:p>
        </p:txBody>
      </p:sp>
    </p:spTree>
    <p:extLst>
      <p:ext uri="{BB962C8B-B14F-4D97-AF65-F5344CB8AC3E}">
        <p14:creationId xmlns:p14="http://schemas.microsoft.com/office/powerpoint/2010/main" val="7859479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 Examples</a:t>
            </a:r>
            <a:endParaRPr lang="en-US" dirty="0"/>
          </a:p>
        </p:txBody>
      </p:sp>
      <p:sp>
        <p:nvSpPr>
          <p:cNvPr id="5" name="Rectangle 4"/>
          <p:cNvSpPr/>
          <p:nvPr/>
        </p:nvSpPr>
        <p:spPr>
          <a:xfrm>
            <a:off x="613984" y="1628800"/>
            <a:ext cx="1102663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Simple example of using a library to generate </a:t>
            </a:r>
            <a:r>
              <a:rPr lang="en-US" sz="1200" dirty="0" err="1" smtClean="0">
                <a:solidFill>
                  <a:srgbClr val="008000"/>
                </a:solidFill>
                <a:highlight>
                  <a:srgbClr val="FFFFFF"/>
                </a:highlight>
                <a:latin typeface="Courier New" panose="02070309020205020404" pitchFamily="49" charset="0"/>
              </a:rPr>
              <a:t>coloured</a:t>
            </a:r>
            <a:r>
              <a:rPr lang="en-US" sz="1200" dirty="0" smtClean="0">
                <a:solidFill>
                  <a:srgbClr val="008000"/>
                </a:solidFill>
                <a:highlight>
                  <a:srgbClr val="FFFFFF"/>
                </a:highlight>
                <a:latin typeface="Courier New" panose="02070309020205020404" pitchFamily="49" charset="0"/>
              </a:rPr>
              <a:t> output</a:t>
            </a:r>
          </a:p>
          <a:p>
            <a:endParaRPr lang="en-US" sz="1200" dirty="0" smtClean="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termcolor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colored, </a:t>
            </a:r>
            <a:r>
              <a:rPr lang="en-US" sz="1200" dirty="0" err="1">
                <a:solidFill>
                  <a:srgbClr val="000000"/>
                </a:solidFill>
                <a:highlight>
                  <a:srgbClr val="FFFFFF"/>
                </a:highlight>
                <a:latin typeface="Courier New" panose="02070309020205020404" pitchFamily="49" charset="0"/>
              </a:rPr>
              <a:t>cprint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text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'Hello World'</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colored(text, </a:t>
            </a:r>
            <a:r>
              <a:rPr lang="en-US" sz="1200" dirty="0">
                <a:solidFill>
                  <a:srgbClr val="008000"/>
                </a:solidFill>
                <a:highlight>
                  <a:srgbClr val="FFFFFF"/>
                </a:highlight>
                <a:latin typeface="Courier New" panose="02070309020205020404" pitchFamily="49" charset="0"/>
              </a:rPr>
              <a:t>'blue'</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attrs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reverse'</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'bold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'green'</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on_grey</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'yellow'</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on_green</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'white'</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on_red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p:txBody>
      </p:sp>
      <p:sp>
        <p:nvSpPr>
          <p:cNvPr id="4" name="Content Placeholder 3"/>
          <p:cNvSpPr>
            <a:spLocks noGrp="1"/>
          </p:cNvSpPr>
          <p:nvPr>
            <p:ph idx="1"/>
          </p:nvPr>
        </p:nvSpPr>
        <p:spPr>
          <a:xfrm>
            <a:off x="609600" y="3284984"/>
            <a:ext cx="10574965" cy="2808312"/>
          </a:xfrm>
        </p:spPr>
        <p:txBody>
          <a:bodyPr>
            <a:normAutofit/>
          </a:bodyPr>
          <a:lstStyle/>
          <a:p>
            <a:r>
              <a:rPr lang="en-US" sz="2400" dirty="0" smtClean="0"/>
              <a:t>For many common tasks, a library will be available</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42796311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278209156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Using the </a:t>
            </a:r>
            <a:r>
              <a:rPr lang="en-US" sz="2400" dirty="0" err="1" smtClean="0"/>
              <a:t>termcolor</a:t>
            </a:r>
            <a:r>
              <a:rPr lang="en-US" sz="2400" dirty="0" smtClean="0"/>
              <a:t> library, write a program to</a:t>
            </a:r>
          </a:p>
          <a:p>
            <a:endParaRPr lang="en-US" sz="2400" dirty="0" smtClean="0"/>
          </a:p>
          <a:p>
            <a:pPr lvl="1"/>
            <a:r>
              <a:rPr lang="en-US" sz="2400" dirty="0" smtClean="0"/>
              <a:t>Input a sentence from the user</a:t>
            </a:r>
          </a:p>
          <a:p>
            <a:pPr lvl="1"/>
            <a:endParaRPr lang="en-US" sz="2400" dirty="0" smtClean="0"/>
          </a:p>
          <a:p>
            <a:pPr lvl="1"/>
            <a:r>
              <a:rPr lang="en-US" sz="2400" dirty="0" smtClean="0"/>
              <a:t>Print the sentence with each letter in a different </a:t>
            </a:r>
            <a:r>
              <a:rPr lang="en-US" sz="2400" dirty="0" err="1" smtClean="0"/>
              <a:t>colour</a:t>
            </a:r>
            <a:endParaRPr lang="en-US" sz="24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30398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23400"/>
            <a:ext cx="11031016"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from</a:t>
            </a:r>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termcolor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colored</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'red'</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'green'</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'blue'</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char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text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colored</a:t>
            </a:r>
            <a:r>
              <a:rPr lang="en-GB" sz="1200" dirty="0">
                <a:solidFill>
                  <a:srgbClr val="000000"/>
                </a:solidFill>
                <a:highlight>
                  <a:srgbClr val="FFFFFF"/>
                </a:highlight>
                <a:latin typeface="Courier New" panose="02070309020205020404" pitchFamily="49" charset="0"/>
              </a:rPr>
              <a:t>(char, </a:t>
            </a:r>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[counter]))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2 )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0</a:t>
            </a:r>
          </a:p>
        </p:txBody>
      </p:sp>
      <p:sp>
        <p:nvSpPr>
          <p:cNvPr id="4" name="Content Placeholder 3"/>
          <p:cNvSpPr>
            <a:spLocks noGrp="1"/>
          </p:cNvSpPr>
          <p:nvPr>
            <p:ph idx="1"/>
          </p:nvPr>
        </p:nvSpPr>
        <p:spPr>
          <a:xfrm>
            <a:off x="609601" y="3717032"/>
            <a:ext cx="10887000" cy="1656184"/>
          </a:xfrm>
        </p:spPr>
        <p:txBody>
          <a:bodyPr>
            <a:normAutofit/>
          </a:bodyPr>
          <a:lstStyle/>
          <a:p>
            <a:r>
              <a:rPr lang="en-US" sz="2400" dirty="0" smtClean="0"/>
              <a:t>A string can be used as a loop expression (it’s a list)</a:t>
            </a:r>
          </a:p>
          <a:p>
            <a:endParaRPr lang="en-US" sz="2400" dirty="0" smtClean="0"/>
          </a:p>
          <a:p>
            <a:r>
              <a:rPr lang="en-US" sz="2400" dirty="0" smtClean="0"/>
              <a:t>You can use a variable as a list index</a:t>
            </a:r>
          </a:p>
        </p:txBody>
      </p:sp>
    </p:spTree>
    <p:extLst>
      <p:ext uri="{BB962C8B-B14F-4D97-AF65-F5344CB8AC3E}">
        <p14:creationId xmlns:p14="http://schemas.microsoft.com/office/powerpoint/2010/main" val="40855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Debugging</a:t>
            </a:r>
            <a:endParaRPr lang="en-US" dirty="0"/>
          </a:p>
        </p:txBody>
      </p:sp>
    </p:spTree>
    <p:extLst>
      <p:ext uri="{BB962C8B-B14F-4D97-AF65-F5344CB8AC3E}">
        <p14:creationId xmlns:p14="http://schemas.microsoft.com/office/powerpoint/2010/main" val="348784225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14" y="1628800"/>
            <a:ext cx="10574965" cy="4425355"/>
          </a:xfrm>
        </p:spPr>
        <p:txBody>
          <a:bodyPr>
            <a:normAutofit/>
          </a:bodyPr>
          <a:lstStyle/>
          <a:p>
            <a:r>
              <a:rPr lang="en-US" sz="2400" dirty="0" smtClean="0"/>
              <a:t>What do we mean by ‘debugging’?</a:t>
            </a:r>
          </a:p>
          <a:p>
            <a:pPr lvl="1"/>
            <a:r>
              <a:rPr lang="en-GB" sz="2400" dirty="0"/>
              <a:t>Identifying and correcting errors in </a:t>
            </a:r>
            <a:r>
              <a:rPr lang="en-GB" sz="2400" dirty="0" smtClean="0"/>
              <a:t>a program</a:t>
            </a:r>
          </a:p>
          <a:p>
            <a:pPr lvl="1"/>
            <a:endParaRPr lang="en-GB" sz="2400" dirty="0" smtClean="0"/>
          </a:p>
          <a:p>
            <a:r>
              <a:rPr lang="en-GB" sz="2400" dirty="0" smtClean="0"/>
              <a:t>Types of bug</a:t>
            </a:r>
          </a:p>
          <a:p>
            <a:pPr lvl="1"/>
            <a:r>
              <a:rPr lang="en-GB" sz="2400" dirty="0" smtClean="0"/>
              <a:t>Cosmetic</a:t>
            </a:r>
          </a:p>
          <a:p>
            <a:pPr lvl="1"/>
            <a:r>
              <a:rPr lang="en-GB" sz="2400" dirty="0" smtClean="0"/>
              <a:t>Logical or semantic</a:t>
            </a:r>
          </a:p>
          <a:p>
            <a:pPr lvl="1"/>
            <a:r>
              <a:rPr lang="en-GB" sz="2400" dirty="0" smtClean="0"/>
              <a:t>Runtime</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114377706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Prevention</a:t>
            </a:r>
          </a:p>
          <a:p>
            <a:pPr lvl="1"/>
            <a:r>
              <a:rPr lang="en-US" sz="2400" dirty="0" smtClean="0"/>
              <a:t>Test your code thoroughly</a:t>
            </a:r>
          </a:p>
          <a:p>
            <a:pPr lvl="1"/>
            <a:endParaRPr lang="en-US" sz="2400" dirty="0" smtClean="0"/>
          </a:p>
          <a:p>
            <a:r>
              <a:rPr lang="en-US" sz="2400" dirty="0" smtClean="0"/>
              <a:t>Replication, replication, replication</a:t>
            </a:r>
          </a:p>
          <a:p>
            <a:pPr lvl="1"/>
            <a:r>
              <a:rPr lang="en-GB" sz="2400" dirty="0" smtClean="0"/>
              <a:t>The </a:t>
            </a:r>
            <a:r>
              <a:rPr lang="en-GB" sz="2400" dirty="0"/>
              <a:t>m</a:t>
            </a:r>
            <a:r>
              <a:rPr lang="en-GB" sz="2400" dirty="0" smtClean="0"/>
              <a:t>ost </a:t>
            </a:r>
            <a:r>
              <a:rPr lang="en-GB" sz="2400" dirty="0"/>
              <a:t>important factor in </a:t>
            </a:r>
            <a:r>
              <a:rPr lang="en-GB" sz="2400" dirty="0" smtClean="0"/>
              <a:t>bug fixing is </a:t>
            </a:r>
            <a:r>
              <a:rPr lang="en-GB" sz="2400" dirty="0"/>
              <a:t>being able to replicate </a:t>
            </a:r>
            <a:r>
              <a:rPr lang="en-GB" sz="2400" dirty="0" smtClean="0"/>
              <a:t>it</a:t>
            </a:r>
          </a:p>
          <a:p>
            <a:pPr lvl="1"/>
            <a:endParaRPr lang="en-GB" sz="2400" dirty="0" smtClean="0"/>
          </a:p>
          <a:p>
            <a:r>
              <a:rPr lang="en-US" sz="2400" dirty="0" smtClean="0"/>
              <a:t>Console logging</a:t>
            </a:r>
          </a:p>
          <a:p>
            <a:pPr lvl="1"/>
            <a:r>
              <a:rPr lang="en-GB" sz="2400" dirty="0"/>
              <a:t>Output variables to console </a:t>
            </a:r>
            <a:r>
              <a:rPr lang="en-GB" sz="2400" dirty="0" smtClean="0"/>
              <a:t>for inspection</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288393461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 trace</a:t>
            </a:r>
          </a:p>
          <a:p>
            <a:pPr lvl="1"/>
            <a:r>
              <a:rPr lang="en-GB" sz="2400" dirty="0"/>
              <a:t>When provided by an exception can point to the precise line of code that is causing the </a:t>
            </a:r>
            <a:r>
              <a:rPr lang="en-GB" sz="2400" dirty="0" smtClean="0"/>
              <a:t>problem</a:t>
            </a:r>
          </a:p>
          <a:p>
            <a:pPr lvl="1"/>
            <a:endParaRPr lang="en-GB" sz="2400" dirty="0" smtClean="0"/>
          </a:p>
          <a:p>
            <a:r>
              <a:rPr lang="en-US" sz="2400" dirty="0"/>
              <a:t>Debugger </a:t>
            </a:r>
            <a:r>
              <a:rPr lang="en-US" sz="2400" dirty="0" smtClean="0"/>
              <a:t>instrumentation</a:t>
            </a:r>
          </a:p>
          <a:p>
            <a:pPr lvl="1"/>
            <a:r>
              <a:rPr lang="en-US" sz="2400" dirty="0" smtClean="0"/>
              <a:t>Breakpoints</a:t>
            </a:r>
          </a:p>
          <a:p>
            <a:pPr lvl="1"/>
            <a:r>
              <a:rPr lang="en-US" sz="2400" dirty="0" smtClean="0"/>
              <a:t>Stepping through or into</a:t>
            </a:r>
          </a:p>
          <a:p>
            <a:pPr lvl="1"/>
            <a:r>
              <a:rPr lang="en-US" sz="2400" dirty="0" smtClean="0"/>
              <a:t>Variable inspection</a:t>
            </a:r>
            <a:endParaRPr lang="en-US" sz="2400" dirty="0"/>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35854497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Examples</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Examples of various bugs</a:t>
            </a:r>
            <a:endParaRPr lang="en-US" sz="1200" dirty="0">
              <a:solidFill>
                <a:srgbClr val="008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Cosmetic bug</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'There are </a:t>
            </a:r>
            <a:r>
              <a:rPr lang="en-US" sz="1200" dirty="0" err="1">
                <a:solidFill>
                  <a:srgbClr val="008000"/>
                </a:solidFill>
                <a:highlight>
                  <a:srgbClr val="FFFFFF"/>
                </a:highlight>
                <a:latin typeface="Courier New" panose="02070309020205020404" pitchFamily="49" charset="0"/>
              </a:rPr>
              <a:t>tpyos</a:t>
            </a:r>
            <a:r>
              <a:rPr lang="en-US" sz="1200" dirty="0">
                <a:solidFill>
                  <a:srgbClr val="008000"/>
                </a:solidFill>
                <a:highlight>
                  <a:srgbClr val="FFFFFF"/>
                </a:highlight>
                <a:latin typeface="Courier New" panose="02070309020205020404" pitchFamily="49" charset="0"/>
              </a:rPr>
              <a:t> in this </a:t>
            </a:r>
            <a:r>
              <a:rPr lang="en-US" sz="1200" dirty="0" err="1">
                <a:solidFill>
                  <a:srgbClr val="008000"/>
                </a:solidFill>
                <a:highlight>
                  <a:srgbClr val="FFFFFF"/>
                </a:highlight>
                <a:latin typeface="Courier New" panose="02070309020205020404" pitchFamily="49" charset="0"/>
              </a:rPr>
              <a:t>setnance</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Logical bug</a:t>
            </a:r>
          </a:p>
          <a:p>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'a'</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'series'</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'of'</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'string'</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'values'</a:t>
            </a:r>
            <a:r>
              <a:rPr lang="en-US" sz="1200" dirty="0">
                <a:solidFill>
                  <a:srgbClr val="000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index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range</a:t>
            </a:r>
            <a:r>
              <a:rPr lang="en-US" sz="1200" dirty="0">
                <a:solidFill>
                  <a:srgbClr val="000000"/>
                </a:solidFill>
                <a:highlight>
                  <a:srgbClr val="FFFFFF"/>
                </a:highlight>
                <a:latin typeface="Courier New" panose="02070309020205020404" pitchFamily="49" charset="0"/>
              </a:rPr>
              <a:t>(1, </a:t>
            </a:r>
            <a:r>
              <a:rPr lang="en-US" sz="1200" b="1" dirty="0" err="1">
                <a:solidFill>
                  <a:srgbClr val="0000FF"/>
                </a:solidFill>
                <a:highlight>
                  <a:srgbClr val="FFFFFF"/>
                </a:highlight>
                <a:latin typeface="Courier New" panose="02070309020205020404" pitchFamily="49" charset="0"/>
              </a:rPr>
              <a:t>len</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[index])</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Runtime bug</a:t>
            </a: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'21.4'</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'113.1'</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'ps3'</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'84.5'</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'3ds'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'11.7'</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'9.3'</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while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is not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'all'</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0</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total)</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a:t>
            </a: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566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Debugging</a:t>
            </a:r>
            <a:endParaRPr lang="en-US" dirty="0"/>
          </a:p>
        </p:txBody>
      </p:sp>
    </p:spTree>
    <p:extLst>
      <p:ext uri="{BB962C8B-B14F-4D97-AF65-F5344CB8AC3E}">
        <p14:creationId xmlns:p14="http://schemas.microsoft.com/office/powerpoint/2010/main" val="12604933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Popular Languages</a:t>
            </a:r>
            <a:endParaRPr lang="en-US" dirty="0"/>
          </a:p>
        </p:txBody>
      </p:sp>
      <p:pic>
        <p:nvPicPr>
          <p:cNvPr id="9" name="Picture 8"/>
          <p:cNvPicPr>
            <a:picLocks noChangeAspect="1"/>
          </p:cNvPicPr>
          <p:nvPr/>
        </p:nvPicPr>
        <p:blipFill>
          <a:blip r:embed="rId3"/>
          <a:stretch>
            <a:fillRect/>
          </a:stretch>
        </p:blipFill>
        <p:spPr>
          <a:xfrm>
            <a:off x="119336" y="1340768"/>
            <a:ext cx="7287642" cy="4725059"/>
          </a:xfrm>
          <a:prstGeom prst="rect">
            <a:avLst/>
          </a:prstGeom>
        </p:spPr>
      </p:pic>
      <p:sp>
        <p:nvSpPr>
          <p:cNvPr id="10" name="Rectangle 9"/>
          <p:cNvSpPr/>
          <p:nvPr/>
        </p:nvSpPr>
        <p:spPr>
          <a:xfrm>
            <a:off x="319113" y="6011996"/>
            <a:ext cx="6888088" cy="338554"/>
          </a:xfrm>
          <a:prstGeom prst="rect">
            <a:avLst/>
          </a:prstGeom>
        </p:spPr>
        <p:txBody>
          <a:bodyPr wrap="square">
            <a:spAutoFit/>
          </a:bodyPr>
          <a:lstStyle/>
          <a:p>
            <a:pPr algn="ctr"/>
            <a:r>
              <a:rPr lang="en-US" sz="1600" dirty="0"/>
              <a:t>http://www.tiobe.com/index.php/content/company/Home.html</a:t>
            </a:r>
          </a:p>
        </p:txBody>
      </p:sp>
      <p:sp>
        <p:nvSpPr>
          <p:cNvPr id="11" name="Content Placeholder 7"/>
          <p:cNvSpPr>
            <a:spLocks noGrp="1"/>
          </p:cNvSpPr>
          <p:nvPr>
            <p:ph idx="1"/>
          </p:nvPr>
        </p:nvSpPr>
        <p:spPr>
          <a:xfrm>
            <a:off x="7464152" y="1556792"/>
            <a:ext cx="4608511" cy="4425355"/>
          </a:xfrm>
        </p:spPr>
        <p:txBody>
          <a:bodyPr/>
          <a:lstStyle/>
          <a:p>
            <a:r>
              <a:rPr lang="en-US" sz="2400" dirty="0" smtClean="0"/>
              <a:t>Languages change in popularity</a:t>
            </a:r>
          </a:p>
          <a:p>
            <a:endParaRPr lang="en-US" sz="2400" dirty="0"/>
          </a:p>
          <a:p>
            <a:r>
              <a:rPr lang="en-US" sz="2400" dirty="0" smtClean="0"/>
              <a:t>Depends on many factors</a:t>
            </a:r>
          </a:p>
          <a:p>
            <a:pPr marL="0" indent="0">
              <a:buNone/>
            </a:pPr>
            <a:endParaRPr lang="en-US" dirty="0" smtClean="0"/>
          </a:p>
          <a:p>
            <a:pPr marL="0" indent="0">
              <a:buNone/>
            </a:pPr>
            <a:r>
              <a:rPr lang="en-US" sz="2400" dirty="0" smtClean="0"/>
              <a:t>google: </a:t>
            </a:r>
            <a:r>
              <a:rPr lang="en-US" sz="2400" dirty="0" err="1" smtClean="0">
                <a:solidFill>
                  <a:srgbClr val="0000FF"/>
                </a:solidFill>
                <a:latin typeface="Courier New" panose="02070309020205020404" pitchFamily="49" charset="0"/>
                <a:cs typeface="Courier New" panose="02070309020205020404" pitchFamily="49" charset="0"/>
              </a:rPr>
              <a:t>tiobe</a:t>
            </a:r>
            <a:r>
              <a:rPr lang="en-US" sz="2400" dirty="0" smtClean="0">
                <a:solidFill>
                  <a:srgbClr val="0000FF"/>
                </a:solidFill>
                <a:latin typeface="Courier New" panose="02070309020205020404" pitchFamily="49" charset="0"/>
                <a:cs typeface="Courier New" panose="02070309020205020404" pitchFamily="49" charset="0"/>
              </a:rPr>
              <a:t> popular 	languages</a:t>
            </a:r>
          </a:p>
          <a:p>
            <a:endParaRPr lang="en-US" dirty="0"/>
          </a:p>
        </p:txBody>
      </p:sp>
    </p:spTree>
    <p:extLst>
      <p:ext uri="{BB962C8B-B14F-4D97-AF65-F5344CB8AC3E}">
        <p14:creationId xmlns:p14="http://schemas.microsoft.com/office/powerpoint/2010/main" val="852499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Exercises/Debugging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15846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Debugging Solution</a:t>
            </a:r>
            <a:endParaRPr lang="en-US" dirty="0"/>
          </a:p>
        </p:txBody>
      </p:sp>
      <p:sp>
        <p:nvSpPr>
          <p:cNvPr id="5" name="Rectangle 4"/>
          <p:cNvSpPr/>
          <p:nvPr/>
        </p:nvSpPr>
        <p:spPr>
          <a:xfrm>
            <a:off x="609600" y="1484784"/>
            <a:ext cx="11031016"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string values to numbers since we'll be adding them later</a:t>
            </a:r>
            <a:endParaRPr lang="en-GB" sz="1200" dirty="0" smtClean="0">
              <a:solidFill>
                <a:srgbClr val="008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21.4,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FF"/>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113.1, </a:t>
            </a:r>
            <a:r>
              <a:rPr lang="en-US" sz="1200" dirty="0">
                <a:solidFill>
                  <a:srgbClr val="008000"/>
                </a:solidFill>
                <a:highlight>
                  <a:srgbClr val="FFFFFF"/>
                </a:highlight>
                <a:latin typeface="Courier New" panose="02070309020205020404" pitchFamily="49" charset="0"/>
              </a:rPr>
              <a:t>'ps3'</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84.5, </a:t>
            </a:r>
            <a:r>
              <a:rPr lang="en-US" sz="1200" dirty="0">
                <a:solidFill>
                  <a:srgbClr val="008000"/>
                </a:solidFill>
                <a:highlight>
                  <a:srgbClr val="FFFFFF"/>
                </a:highlight>
                <a:latin typeface="Courier New" panose="02070309020205020404" pitchFamily="49" charset="0"/>
              </a:rPr>
              <a:t>'3ds'</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11.7,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9.3}</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is not to != since is not compares to see if it's the same object</a:t>
            </a:r>
          </a:p>
          <a:p>
            <a:r>
              <a:rPr lang="en-GB" sz="1200" dirty="0">
                <a:solidFill>
                  <a:srgbClr val="008000"/>
                </a:solidFill>
                <a:highlight>
                  <a:srgbClr val="FFFFFF"/>
                </a:highlight>
                <a:latin typeface="Courier New" panose="02070309020205020404" pitchFamily="49" charset="0"/>
              </a:rPr>
              <a:t># We're only interested in value</a:t>
            </a:r>
            <a:endParaRPr lang="en-US" sz="1200" dirty="0">
              <a:solidFill>
                <a:srgbClr val="008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while</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 </a:t>
            </a:r>
            <a:r>
              <a:rPr lang="en-GB" sz="1200" dirty="0">
                <a:solidFill>
                  <a:srgbClr val="000000"/>
                </a:solidFill>
                <a:highlight>
                  <a:srgbClr val="FFFFFF"/>
                </a:highlight>
                <a:latin typeface="Courier New" panose="02070309020205020404" pitchFamily="49" charset="0"/>
              </a:rPr>
              <a:t>Hold onto the original input value to output later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selection</a:t>
            </a:r>
          </a:p>
          <a:p>
            <a:r>
              <a:rPr lang="en-GB" sz="1200" dirty="0">
                <a:solidFill>
                  <a:srgbClr val="008000"/>
                </a:solidFill>
                <a:highlight>
                  <a:srgbClr val="FFFFFF"/>
                </a:highlight>
                <a:latin typeface="Courier New" panose="02070309020205020404" pitchFamily="49" charset="0"/>
              </a:rPr>
              <a:t># Convert the input value to lowercase since our keys are all lowercase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selection.</a:t>
            </a:r>
            <a:r>
              <a:rPr lang="en-US" sz="1200" b="1" dirty="0" err="1">
                <a:solidFill>
                  <a:srgbClr val="0000FF"/>
                </a:solidFill>
                <a:highlight>
                  <a:srgbClr val="FFFFFF"/>
                </a:highlight>
                <a:latin typeface="Courier New" panose="02070309020205020404" pitchFamily="49" charset="0"/>
              </a:rPr>
              <a:t>lower</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'all'</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total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game sales for all platforms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#Add an else condition to check the key is present before we try to get the associated value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in</a:t>
            </a:r>
            <a:r>
              <a:rPr lang="en-US" sz="1200" dirty="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err="1">
                <a:solidFill>
                  <a:srgbClr val="0000FF"/>
                </a:solidFill>
                <a:highlight>
                  <a:srgbClr val="FFFFFF"/>
                </a:highlight>
                <a:latin typeface="Courier New" panose="02070309020205020404" pitchFamily="49" charset="0"/>
              </a:rPr>
              <a:t>keys</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#Output an error message if we can't find the value and we're not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'end':</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'Sorry, </a:t>
            </a:r>
            <a:r>
              <a:rPr lang="en-US" sz="1200" dirty="0" err="1">
                <a:solidFill>
                  <a:srgbClr val="008000"/>
                </a:solidFill>
                <a:highlight>
                  <a:srgbClr val="FFFFFF"/>
                </a:highlight>
                <a:latin typeface="Courier New" panose="02070309020205020404" pitchFamily="49" charset="0"/>
              </a:rPr>
              <a:t>couldn</a:t>
            </a:r>
            <a:r>
              <a:rPr lang="en-US" sz="1200" dirty="0">
                <a:solidFill>
                  <a:srgbClr val="008000"/>
                </a:solidFill>
                <a:highlight>
                  <a:srgbClr val="FFFFFF"/>
                </a:highlight>
                <a:latin typeface="Courier New" panose="02070309020205020404" pitchFamily="49" charset="0"/>
              </a:rPr>
              <a:t>\'t find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Output a message if we're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'Goodbye</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59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Error Handling</a:t>
            </a:r>
            <a:endParaRPr lang="en-US" dirty="0"/>
          </a:p>
        </p:txBody>
      </p:sp>
    </p:spTree>
    <p:extLst>
      <p:ext uri="{BB962C8B-B14F-4D97-AF65-F5344CB8AC3E}">
        <p14:creationId xmlns:p14="http://schemas.microsoft.com/office/powerpoint/2010/main" val="394328533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happens when our application encounters an error?</a:t>
            </a:r>
          </a:p>
          <a:p>
            <a:endParaRPr lang="en-US" sz="2400" dirty="0" smtClean="0"/>
          </a:p>
          <a:p>
            <a:r>
              <a:rPr lang="en-US" sz="2400" dirty="0" smtClean="0"/>
              <a:t>What can we do to prevent our application crashing?</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try…except…finally</a:t>
            </a:r>
          </a:p>
          <a:p>
            <a:pPr lvl="1"/>
            <a:r>
              <a:rPr lang="en-US" sz="2400" b="1" dirty="0" smtClean="0">
                <a:solidFill>
                  <a:srgbClr val="0000FF"/>
                </a:solidFill>
                <a:latin typeface="Courier New" panose="02070309020205020404" pitchFamily="49" charset="0"/>
                <a:cs typeface="Courier New" panose="02070309020205020404" pitchFamily="49" charset="0"/>
              </a:rPr>
              <a:t>try</a:t>
            </a:r>
            <a:r>
              <a:rPr lang="en-US" sz="2400" dirty="0" smtClean="0"/>
              <a:t> block tells the interpreter that the following code may cause an error</a:t>
            </a:r>
          </a:p>
          <a:p>
            <a:pPr lvl="1"/>
            <a:r>
              <a:rPr lang="en-US" sz="2400" b="1" dirty="0">
                <a:solidFill>
                  <a:srgbClr val="0000FF"/>
                </a:solidFill>
                <a:latin typeface="Courier New" panose="02070309020205020404" pitchFamily="49" charset="0"/>
                <a:cs typeface="Courier New" panose="02070309020205020404" pitchFamily="49" charset="0"/>
              </a:rPr>
              <a:t>except</a:t>
            </a:r>
            <a:r>
              <a:rPr lang="en-US" sz="2400" dirty="0" smtClean="0"/>
              <a:t> blocks tell the interpreter what kind of errors should be expected and what to do when they occur. This is called ‘catching’ the exception.</a:t>
            </a:r>
          </a:p>
          <a:p>
            <a:pPr lvl="1"/>
            <a:r>
              <a:rPr lang="en-US" sz="2400" b="1" dirty="0">
                <a:solidFill>
                  <a:srgbClr val="0000FF"/>
                </a:solidFill>
                <a:latin typeface="Courier New" panose="02070309020205020404" pitchFamily="49" charset="0"/>
                <a:cs typeface="Courier New" panose="02070309020205020404" pitchFamily="49" charset="0"/>
              </a:rPr>
              <a:t>finally</a:t>
            </a:r>
            <a:r>
              <a:rPr lang="en-US" sz="2400" dirty="0" smtClean="0"/>
              <a:t> block tells the interpreter what to do next, </a:t>
            </a:r>
            <a:r>
              <a:rPr lang="en-US" sz="2400" i="1" dirty="0" smtClean="0"/>
              <a:t>whether or not an error occurred</a:t>
            </a:r>
            <a:r>
              <a:rPr lang="en-US" sz="2400" dirty="0" smtClean="0"/>
              <a:t>.</a:t>
            </a:r>
            <a:endParaRPr lang="en-US" sz="2400" dirty="0"/>
          </a:p>
        </p:txBody>
      </p:sp>
      <p:sp>
        <p:nvSpPr>
          <p:cNvPr id="3" name="Title 2"/>
          <p:cNvSpPr>
            <a:spLocks noGrp="1"/>
          </p:cNvSpPr>
          <p:nvPr>
            <p:ph type="title"/>
          </p:nvPr>
        </p:nvSpPr>
        <p:spPr/>
        <p:txBody>
          <a:bodyPr/>
          <a:lstStyle/>
          <a:p>
            <a:r>
              <a:rPr lang="en-US" dirty="0" smtClean="0"/>
              <a:t>Error Handling</a:t>
            </a:r>
            <a:endParaRPr lang="en-US" dirty="0"/>
          </a:p>
        </p:txBody>
      </p:sp>
    </p:spTree>
    <p:extLst>
      <p:ext uri="{BB962C8B-B14F-4D97-AF65-F5344CB8AC3E}">
        <p14:creationId xmlns:p14="http://schemas.microsoft.com/office/powerpoint/2010/main" val="9065184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Error Handling: Example</a:t>
            </a:r>
            <a:endParaRPr lang="en-US" dirty="0"/>
          </a:p>
        </p:txBody>
      </p:sp>
      <p:sp>
        <p:nvSpPr>
          <p:cNvPr id="5" name="Rectangle 4"/>
          <p:cNvSpPr/>
          <p:nvPr/>
        </p:nvSpPr>
        <p:spPr>
          <a:xfrm>
            <a:off x="609600" y="2420888"/>
            <a:ext cx="11031016" cy="249299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usr</a:t>
            </a:r>
            <a:r>
              <a:rPr lang="en-US" sz="1200" dirty="0" smtClean="0">
                <a:solidFill>
                  <a:srgbClr val="008000"/>
                </a:solidFill>
                <a:highlight>
                  <a:srgbClr val="FFFFFF"/>
                </a:highlight>
                <a:latin typeface="Courier New" panose="02070309020205020404" pitchFamily="49" charset="0"/>
              </a:rPr>
              <a:t>/bin/python</a:t>
            </a:r>
            <a:endParaRPr lang="en-US" sz="1200" dirty="0" smtClean="0">
              <a:solidFill>
                <a:srgbClr val="000000"/>
              </a:solidFill>
              <a:highlight>
                <a:srgbClr val="FFFFFF"/>
              </a:highlight>
              <a:latin typeface="Courier New" panose="02070309020205020404" pitchFamily="49" charset="0"/>
            </a:endParaRPr>
          </a:p>
          <a:p>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try:</a:t>
            </a:r>
          </a:p>
          <a:p>
            <a:r>
              <a:rPr lang="en-US" sz="1200" dirty="0" smtClean="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nonexistant.txt'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except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IOError</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print(</a:t>
            </a:r>
            <a:r>
              <a:rPr lang="en-US" sz="1200" dirty="0">
                <a:solidFill>
                  <a:srgbClr val="008000"/>
                </a:solidFill>
                <a:highlight>
                  <a:srgbClr val="FFFFFF"/>
                </a:highlight>
                <a:latin typeface="Courier New" panose="02070309020205020404" pitchFamily="49" charset="0"/>
              </a:rPr>
              <a:t>'File not found\n'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finally:</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tryexample.txt'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infile.</a:t>
            </a:r>
            <a:r>
              <a:rPr lang="en-US" sz="1200" b="1" dirty="0" err="1">
                <a:solidFill>
                  <a:srgbClr val="0000FF"/>
                </a:solidFill>
                <a:highlight>
                  <a:srgbClr val="FFFFFF"/>
                </a:highlight>
                <a:latin typeface="Courier New" panose="02070309020205020404" pitchFamily="49" charset="0"/>
              </a:rPr>
              <a:t>read</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'\n')</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'Finally we exit</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7422862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Error Handling</a:t>
            </a:r>
            <a:endParaRPr lang="en-US" dirty="0"/>
          </a:p>
        </p:txBody>
      </p:sp>
    </p:spTree>
    <p:extLst>
      <p:ext uri="{BB962C8B-B14F-4D97-AF65-F5344CB8AC3E}">
        <p14:creationId xmlns:p14="http://schemas.microsoft.com/office/powerpoint/2010/main" val="189270595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Open the file Exercises/Error Handling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36802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Error Handling</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This program contains several bugs. Handle all the specific errors that arise</a:t>
            </a:r>
          </a:p>
          <a:p>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'pc'</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'21.4'</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a:t>
            </a:r>
            <a:r>
              <a:rPr lang="en-GB" sz="1200" dirty="0" err="1">
                <a:solidFill>
                  <a:srgbClr val="008000"/>
                </a:solidFill>
                <a:highlight>
                  <a:srgbClr val="FFFFFF"/>
                </a:highlight>
                <a:latin typeface="Courier New" panose="02070309020205020404" pitchFamily="49" charset="0"/>
              </a:rPr>
              <a:t>xbox</a:t>
            </a:r>
            <a:r>
              <a:rPr lang="en-GB" sz="1200" dirty="0">
                <a:solidFill>
                  <a:srgbClr val="008000"/>
                </a:solidFill>
                <a:highlight>
                  <a:srgbClr val="FFFFFF"/>
                </a:highlight>
                <a:latin typeface="Courier New" panose="02070309020205020404" pitchFamily="49" charset="0"/>
              </a:rPr>
              <a:t> 360'</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'113.1'</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'ps3'</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'84.5'</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'3ds'</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'11.7'</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'Wii'</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'9.3'</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'end'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try:</a:t>
            </a:r>
          </a:p>
          <a:p>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platform name: \n'</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'all'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key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'Total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total)</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total game sales in 2015 were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[selection])</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KeyError</a:t>
            </a:r>
            <a:r>
              <a:rPr lang="en-GB" sz="1200" dirty="0">
                <a:solidFill>
                  <a:srgbClr val="008000"/>
                </a:solidFill>
                <a:highlight>
                  <a:srgbClr val="FFFFFF"/>
                </a:highlight>
                <a:latin typeface="Courier New" panose="02070309020205020404" pitchFamily="49" charset="0"/>
              </a:rPr>
              <a:t> may be thrown if the user input an invalid 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KeyError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print(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not found'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TypeError</a:t>
            </a:r>
            <a:r>
              <a:rPr lang="en-GB" sz="1200" dirty="0">
                <a:solidFill>
                  <a:srgbClr val="008000"/>
                </a:solidFill>
                <a:highlight>
                  <a:srgbClr val="FFFFFF"/>
                </a:highlight>
                <a:latin typeface="Courier New" panose="02070309020205020404" pitchFamily="49" charset="0"/>
              </a:rPr>
              <a:t> may be thrown attempting to add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TypeError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'An error occurred during calculations'</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3697939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Threading</a:t>
            </a:r>
            <a:endParaRPr lang="en-US" dirty="0"/>
          </a:p>
        </p:txBody>
      </p:sp>
    </p:spTree>
    <p:extLst>
      <p:ext uri="{BB962C8B-B14F-4D97-AF65-F5344CB8AC3E}">
        <p14:creationId xmlns:p14="http://schemas.microsoft.com/office/powerpoint/2010/main" val="201906123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thread?</a:t>
            </a:r>
          </a:p>
          <a:p>
            <a:pPr lvl="1"/>
            <a:r>
              <a:rPr lang="en-US" sz="2400" dirty="0" smtClean="0"/>
              <a:t>“…an activity that is run in a separate thread of control.”</a:t>
            </a:r>
          </a:p>
          <a:p>
            <a:pPr lvl="1"/>
            <a:r>
              <a:rPr lang="en-US" sz="2400" dirty="0" smtClean="0"/>
              <a:t>Every Python program has a “main thread”</a:t>
            </a:r>
          </a:p>
          <a:p>
            <a:pPr lvl="1"/>
            <a:r>
              <a:rPr lang="en-US" sz="2400" dirty="0" smtClean="0"/>
              <a:t>A thread continues until its run() method terminates</a:t>
            </a:r>
          </a:p>
          <a:p>
            <a:pPr lvl="1"/>
            <a:r>
              <a:rPr lang="en-US" sz="2400" dirty="0" smtClean="0"/>
              <a:t>Threads can block other threads</a:t>
            </a:r>
          </a:p>
          <a:p>
            <a:pPr lvl="1"/>
            <a:r>
              <a:rPr lang="en-US" sz="2400" dirty="0" smtClean="0"/>
              <a:t>Threads can signal other threads</a:t>
            </a:r>
          </a:p>
          <a:p>
            <a:pPr lvl="1"/>
            <a:r>
              <a:rPr lang="en-US" sz="2400" dirty="0" smtClean="0"/>
              <a:t>Threads can be queried to see if they’re running</a:t>
            </a:r>
            <a:endParaRPr lang="en-US" sz="2400" dirty="0"/>
          </a:p>
        </p:txBody>
      </p:sp>
      <p:sp>
        <p:nvSpPr>
          <p:cNvPr id="3" name="Title 2"/>
          <p:cNvSpPr>
            <a:spLocks noGrp="1"/>
          </p:cNvSpPr>
          <p:nvPr>
            <p:ph type="title"/>
          </p:nvPr>
        </p:nvSpPr>
        <p:spPr/>
        <p:txBody>
          <a:bodyPr/>
          <a:lstStyle/>
          <a:p>
            <a:r>
              <a:rPr lang="en-US" dirty="0" smtClean="0"/>
              <a:t>Threading</a:t>
            </a:r>
            <a:endParaRPr lang="en-US" dirty="0"/>
          </a:p>
        </p:txBody>
      </p:sp>
    </p:spTree>
    <p:extLst>
      <p:ext uri="{BB962C8B-B14F-4D97-AF65-F5344CB8AC3E}">
        <p14:creationId xmlns:p14="http://schemas.microsoft.com/office/powerpoint/2010/main" val="4107860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numCol="1">
            <a:normAutofit/>
          </a:bodyPr>
          <a:lstStyle/>
          <a:p>
            <a:pPr marL="0" indent="0">
              <a:buNone/>
            </a:pPr>
            <a:r>
              <a:rPr lang="en-US" sz="4000" dirty="0" smtClean="0"/>
              <a:t>Python </a:t>
            </a:r>
            <a:r>
              <a:rPr lang="en-US" sz="4000" dirty="0"/>
              <a:t>		</a:t>
            </a:r>
            <a:r>
              <a:rPr lang="en-US" sz="4000" dirty="0" smtClean="0"/>
              <a: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a:t>
            </a:r>
            <a:r>
              <a:rPr lang="en-US" sz="4000" dirty="0">
                <a:latin typeface="Courier New" panose="02070309020205020404" pitchFamily="49" charset="0"/>
                <a:cs typeface="Courier New" panose="02070309020205020404" pitchFamily="49" charset="0"/>
              </a:rPr>
              <a:t>= </a:t>
            </a:r>
            <a:r>
              <a:rPr lang="en-US" sz="4000" dirty="0" smtClean="0">
                <a:solidFill>
                  <a:srgbClr val="FF0000"/>
                </a:solidFill>
                <a:latin typeface="Courier New" panose="02070309020205020404" pitchFamily="49" charset="0"/>
                <a:cs typeface="Courier New" panose="02070309020205020404" pitchFamily="49" charset="0"/>
              </a:rPr>
              <a:t>100</a:t>
            </a:r>
            <a:endParaRPr lang="en-US" sz="4000" dirty="0" smtClean="0">
              <a:solidFill>
                <a:srgbClr val="FF0000"/>
              </a:solidFill>
            </a:endParaRPr>
          </a:p>
          <a:p>
            <a:pPr marL="0" indent="0">
              <a:buNone/>
            </a:pPr>
            <a:r>
              <a:rPr lang="en-US" sz="4000" dirty="0" smtClean="0"/>
              <a:t>AppleScript 		</a:t>
            </a:r>
            <a:r>
              <a:rPr lang="en-US" sz="4000" dirty="0" smtClean="0">
                <a:latin typeface="Courier New" panose="02070309020205020404" pitchFamily="49" charset="0"/>
                <a:cs typeface="Courier New" panose="02070309020205020404" pitchFamily="49" charset="0"/>
              </a:rPr>
              <a:t>set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to </a:t>
            </a:r>
            <a:r>
              <a:rPr lang="en-US" sz="4000" dirty="0" smtClean="0">
                <a:solidFill>
                  <a:srgbClr val="FF0000"/>
                </a:solidFill>
                <a:latin typeface="Courier New" panose="02070309020205020404" pitchFamily="49" charset="0"/>
                <a:cs typeface="Courier New" panose="02070309020205020404" pitchFamily="49" charset="0"/>
              </a:rPr>
              <a:t>100</a:t>
            </a:r>
          </a:p>
          <a:p>
            <a:pPr marL="0" indent="0">
              <a:buNone/>
            </a:pPr>
            <a:r>
              <a:rPr lang="en-US" sz="4000" dirty="0" smtClean="0"/>
              <a:t>JavaScript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smtClean="0"/>
          </a:p>
          <a:p>
            <a:pPr marL="0" indent="0">
              <a:buNone/>
            </a:pPr>
            <a:r>
              <a:rPr lang="en-US" sz="4000" dirty="0" smtClean="0"/>
              <a:t>C 				</a:t>
            </a:r>
            <a:r>
              <a:rPr lang="en-US" sz="4000" dirty="0" err="1" smtClean="0">
                <a:latin typeface="Courier New" panose="02070309020205020404" pitchFamily="49" charset="0"/>
                <a:cs typeface="Courier New" panose="02070309020205020404" pitchFamily="49" charset="0"/>
              </a:rPr>
              <a:t>int</a:t>
            </a:r>
            <a:r>
              <a:rPr lang="en-US" sz="4000" dirty="0" smtClean="0">
                <a:latin typeface="Courier New" panose="02070309020205020404" pitchFamily="49" charset="0"/>
                <a:cs typeface="Courier New" panose="02070309020205020404" pitchFamily="49" charset="0"/>
              </a:rPr>
              <a: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endParaRPr lang="en-US" sz="4000" dirty="0"/>
          </a:p>
        </p:txBody>
      </p:sp>
      <p:sp>
        <p:nvSpPr>
          <p:cNvPr id="2" name="Title 1"/>
          <p:cNvSpPr>
            <a:spLocks noGrp="1"/>
          </p:cNvSpPr>
          <p:nvPr>
            <p:ph type="title"/>
          </p:nvPr>
        </p:nvSpPr>
        <p:spPr/>
        <p:txBody>
          <a:bodyPr/>
          <a:lstStyle/>
          <a:p>
            <a:r>
              <a:rPr lang="en-US" dirty="0" smtClean="0"/>
              <a:t>Languages Share Common Concepts</a:t>
            </a:r>
            <a:endParaRPr lang="en-US" dirty="0"/>
          </a:p>
        </p:txBody>
      </p:sp>
    </p:spTree>
    <p:extLst>
      <p:ext uri="{BB962C8B-B14F-4D97-AF65-F5344CB8AC3E}">
        <p14:creationId xmlns:p14="http://schemas.microsoft.com/office/powerpoint/2010/main" val="935843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Creating a thread</a:t>
            </a:r>
          </a:p>
          <a:p>
            <a:pPr lvl="1"/>
            <a:r>
              <a:rPr lang="en-US" sz="2400" b="1" dirty="0" err="1" smtClean="0">
                <a:solidFill>
                  <a:srgbClr val="0000FF"/>
                </a:solidFill>
                <a:latin typeface="Courier New" panose="02070309020205020404" pitchFamily="49" charset="0"/>
                <a:cs typeface="Courier New" panose="02070309020205020404" pitchFamily="49" charset="0"/>
              </a:rPr>
              <a:t>thread.start_new_thread</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function, </a:t>
            </a:r>
            <a:r>
              <a:rPr lang="en-US" sz="2400" i="1" dirty="0" err="1" smtClean="0">
                <a:latin typeface="Courier New" panose="02070309020205020404" pitchFamily="49" charset="0"/>
                <a:cs typeface="Courier New" panose="02070309020205020404" pitchFamily="49" charset="0"/>
              </a:rPr>
              <a:t>args</a:t>
            </a:r>
            <a:r>
              <a:rPr lang="en-US"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kwargs</a:t>
            </a:r>
            <a:r>
              <a:rPr lang="en-US" sz="2400" i="1"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Runs until the function returns</a:t>
            </a:r>
          </a:p>
          <a:p>
            <a:pPr lvl="2"/>
            <a:r>
              <a:rPr lang="en-US" i="1" dirty="0" err="1" smtClean="0"/>
              <a:t>args</a:t>
            </a:r>
            <a:r>
              <a:rPr lang="en-US" i="1" dirty="0" smtClean="0"/>
              <a:t> </a:t>
            </a:r>
            <a:r>
              <a:rPr lang="en-US" dirty="0" smtClean="0"/>
              <a:t>is a tuple of arguments</a:t>
            </a:r>
          </a:p>
          <a:p>
            <a:pPr lvl="2"/>
            <a:r>
              <a:rPr lang="en-US" dirty="0" smtClean="0"/>
              <a:t>Returns the thread identifier</a:t>
            </a:r>
          </a:p>
        </p:txBody>
      </p:sp>
      <p:sp>
        <p:nvSpPr>
          <p:cNvPr id="3" name="Title 2"/>
          <p:cNvSpPr>
            <a:spLocks noGrp="1"/>
          </p:cNvSpPr>
          <p:nvPr>
            <p:ph type="title"/>
          </p:nvPr>
        </p:nvSpPr>
        <p:spPr/>
        <p:txBody>
          <a:bodyPr/>
          <a:lstStyle/>
          <a:p>
            <a:r>
              <a:rPr lang="en-US" dirty="0" smtClean="0"/>
              <a:t>Threading: Creation</a:t>
            </a:r>
            <a:endParaRPr lang="en-US" dirty="0"/>
          </a:p>
        </p:txBody>
      </p:sp>
    </p:spTree>
    <p:extLst>
      <p:ext uri="{BB962C8B-B14F-4D97-AF65-F5344CB8AC3E}">
        <p14:creationId xmlns:p14="http://schemas.microsoft.com/office/powerpoint/2010/main" val="12165122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Waiting for another thread to finish</a:t>
            </a:r>
          </a:p>
          <a:p>
            <a:endParaRPr lang="en-US" sz="2400" dirty="0" smtClean="0"/>
          </a:p>
          <a:p>
            <a:pPr lvl="1"/>
            <a:r>
              <a:rPr lang="en-US" sz="2400" dirty="0" smtClean="0"/>
              <a:t>Often we require another thread to complete before we can continue</a:t>
            </a:r>
          </a:p>
          <a:p>
            <a:pPr lvl="1"/>
            <a:endParaRPr lang="en-US" sz="2400" dirty="0" smtClean="0"/>
          </a:p>
          <a:p>
            <a:pPr lvl="1"/>
            <a:r>
              <a:rPr lang="en-US" sz="2400" dirty="0" smtClean="0"/>
              <a:t>Usually we want to restrict the amount of time we wait</a:t>
            </a:r>
          </a:p>
          <a:p>
            <a:pPr lvl="1"/>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Thread.join</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timeout</a:t>
            </a:r>
            <a:r>
              <a:rPr lang="en-US" sz="2400"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Makes the current thread wait until the target thread object terminates</a:t>
            </a:r>
          </a:p>
          <a:p>
            <a:pPr lvl="2"/>
            <a:r>
              <a:rPr lang="en-US" i="1" dirty="0" smtClean="0"/>
              <a:t>timeout</a:t>
            </a:r>
            <a:r>
              <a:rPr lang="en-US" dirty="0" smtClean="0"/>
              <a:t> is the number of seconds to wait for</a:t>
            </a:r>
          </a:p>
          <a:p>
            <a:pPr lvl="2"/>
            <a:r>
              <a:rPr lang="en-US" dirty="0" smtClean="0"/>
              <a:t>A thread can be joined many times</a:t>
            </a:r>
          </a:p>
        </p:txBody>
      </p:sp>
      <p:sp>
        <p:nvSpPr>
          <p:cNvPr id="3" name="Title 2"/>
          <p:cNvSpPr>
            <a:spLocks noGrp="1"/>
          </p:cNvSpPr>
          <p:nvPr>
            <p:ph type="title"/>
          </p:nvPr>
        </p:nvSpPr>
        <p:spPr/>
        <p:txBody>
          <a:bodyPr/>
          <a:lstStyle/>
          <a:p>
            <a:r>
              <a:rPr lang="en-US" dirty="0" smtClean="0"/>
              <a:t>Threading: Blocking</a:t>
            </a:r>
            <a:endParaRPr lang="en-US" dirty="0"/>
          </a:p>
        </p:txBody>
      </p:sp>
    </p:spTree>
    <p:extLst>
      <p:ext uri="{BB962C8B-B14F-4D97-AF65-F5344CB8AC3E}">
        <p14:creationId xmlns:p14="http://schemas.microsoft.com/office/powerpoint/2010/main" val="117112626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more than one thread wants to interact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Lock</a:t>
            </a:r>
            <a:r>
              <a:rPr lang="en-US" sz="2400" dirty="0" smtClean="0">
                <a:solidFill>
                  <a:srgbClr val="0000FF"/>
                </a:solidFill>
              </a:rPr>
              <a:t> </a:t>
            </a:r>
            <a:r>
              <a:rPr lang="en-US" sz="2400" dirty="0" smtClean="0"/>
              <a:t>objects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Semaphore</a:t>
            </a:r>
            <a:r>
              <a:rPr lang="en-US" sz="2400" dirty="0" smtClean="0">
                <a:solidFill>
                  <a:srgbClr val="0000FF"/>
                </a:solidFill>
              </a:rPr>
              <a:t> </a:t>
            </a:r>
            <a:r>
              <a:rPr lang="en-US" sz="2400" dirty="0" smtClean="0"/>
              <a:t>objects</a:t>
            </a:r>
          </a:p>
          <a:p>
            <a:endParaRPr lang="en-US" dirty="0" smtClean="0"/>
          </a:p>
          <a:p>
            <a:endParaRPr lang="en-US" dirty="0"/>
          </a:p>
        </p:txBody>
      </p:sp>
      <p:sp>
        <p:nvSpPr>
          <p:cNvPr id="3" name="Title 2"/>
          <p:cNvSpPr>
            <a:spLocks noGrp="1"/>
          </p:cNvSpPr>
          <p:nvPr>
            <p:ph type="title"/>
          </p:nvPr>
        </p:nvSpPr>
        <p:spPr/>
        <p:txBody>
          <a:bodyPr/>
          <a:lstStyle/>
          <a:p>
            <a:r>
              <a:rPr lang="en-US" dirty="0" smtClean="0"/>
              <a:t>Threading: Locking</a:t>
            </a:r>
            <a:endParaRPr lang="en-US" dirty="0"/>
          </a:p>
        </p:txBody>
      </p:sp>
    </p:spTree>
    <p:extLst>
      <p:ext uri="{BB962C8B-B14F-4D97-AF65-F5344CB8AC3E}">
        <p14:creationId xmlns:p14="http://schemas.microsoft.com/office/powerpoint/2010/main" val="103573818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do we do if we want one thread to communicate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Event</a:t>
            </a:r>
            <a:r>
              <a:rPr lang="en-US" sz="2400" dirty="0" smtClean="0">
                <a:solidFill>
                  <a:srgbClr val="0000FF"/>
                </a:solidFill>
              </a:rPr>
              <a:t> </a:t>
            </a:r>
            <a:r>
              <a:rPr lang="en-US" sz="2400" dirty="0" smtClean="0"/>
              <a:t>objects</a:t>
            </a:r>
          </a:p>
          <a:p>
            <a:pPr lvl="1"/>
            <a:r>
              <a:rPr lang="en-US" sz="2400" dirty="0" smtClean="0"/>
              <a:t>Uses an internal flag</a:t>
            </a:r>
          </a:p>
          <a:p>
            <a:pPr lvl="1"/>
            <a:r>
              <a:rPr lang="en-US" sz="2400" dirty="0" smtClean="0"/>
              <a:t>blocks until flag is true or until timeout</a:t>
            </a:r>
          </a:p>
          <a:p>
            <a:pPr lvl="1"/>
            <a:r>
              <a:rPr lang="en-US" sz="2400" dirty="0" smtClean="0"/>
              <a:t>Allows one thread to signal an event</a:t>
            </a:r>
            <a:endParaRPr lang="en-US" sz="2400" dirty="0"/>
          </a:p>
        </p:txBody>
      </p:sp>
      <p:sp>
        <p:nvSpPr>
          <p:cNvPr id="3" name="Title 2"/>
          <p:cNvSpPr>
            <a:spLocks noGrp="1"/>
          </p:cNvSpPr>
          <p:nvPr>
            <p:ph type="title"/>
          </p:nvPr>
        </p:nvSpPr>
        <p:spPr/>
        <p:txBody>
          <a:bodyPr/>
          <a:lstStyle/>
          <a:p>
            <a:r>
              <a:rPr lang="en-US" dirty="0" smtClean="0"/>
              <a:t>Threading: </a:t>
            </a:r>
            <a:r>
              <a:rPr lang="en-US" dirty="0" err="1" smtClean="0"/>
              <a:t>Signalling</a:t>
            </a:r>
            <a:endParaRPr lang="en-US" dirty="0"/>
          </a:p>
        </p:txBody>
      </p:sp>
    </p:spTree>
    <p:extLst>
      <p:ext uri="{BB962C8B-B14F-4D97-AF65-F5344CB8AC3E}">
        <p14:creationId xmlns:p14="http://schemas.microsoft.com/office/powerpoint/2010/main" val="354349063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Often we will want to create deferred or recurring processes</a:t>
            </a:r>
          </a:p>
          <a:p>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threading.Timer</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interval, function, </a:t>
            </a:r>
            <a:r>
              <a:rPr lang="en-US" sz="2400" i="1" dirty="0" err="1" smtClean="0">
                <a:latin typeface="Courier New" panose="02070309020205020404" pitchFamily="49" charset="0"/>
                <a:cs typeface="Courier New" panose="02070309020205020404" pitchFamily="49" charset="0"/>
              </a:rPr>
              <a:t>args</a:t>
            </a:r>
            <a:r>
              <a:rPr lang="en-US" sz="2400" b="1" dirty="0" smtClean="0">
                <a:solidFill>
                  <a:srgbClr val="0000FF"/>
                </a:solidFill>
                <a:latin typeface="Courier New" panose="02070309020205020404" pitchFamily="49" charset="0"/>
                <a:cs typeface="Courier New" panose="02070309020205020404" pitchFamily="49" charset="0"/>
              </a:rPr>
              <a:t>)</a:t>
            </a:r>
          </a:p>
          <a:p>
            <a:pPr lvl="1"/>
            <a:endParaRPr lang="en-US" sz="2400" b="1" dirty="0" smtClean="0">
              <a:solidFill>
                <a:srgbClr val="0000FF"/>
              </a:solidFill>
              <a:latin typeface="Courier New" panose="02070309020205020404" pitchFamily="49" charset="0"/>
              <a:cs typeface="Courier New" panose="02070309020205020404" pitchFamily="49" charset="0"/>
            </a:endParaRPr>
          </a:p>
          <a:p>
            <a:pPr lvl="1"/>
            <a:r>
              <a:rPr lang="en-US" sz="2400" dirty="0" smtClean="0"/>
              <a:t>Runs </a:t>
            </a:r>
            <a:r>
              <a:rPr lang="en-US" sz="2400" i="1" dirty="0" smtClean="0"/>
              <a:t>function</a:t>
            </a:r>
            <a:r>
              <a:rPr lang="en-US" sz="2400" dirty="0" smtClean="0"/>
              <a:t> with arguments </a:t>
            </a:r>
            <a:r>
              <a:rPr lang="en-US" sz="2400" i="1" dirty="0" err="1" smtClean="0"/>
              <a:t>args</a:t>
            </a:r>
            <a:r>
              <a:rPr lang="en-US" sz="2400" dirty="0" smtClean="0"/>
              <a:t> after </a:t>
            </a:r>
            <a:r>
              <a:rPr lang="en-US" sz="2400" i="1" dirty="0" smtClean="0"/>
              <a:t>interval</a:t>
            </a:r>
            <a:r>
              <a:rPr lang="en-US" sz="2400" dirty="0" smtClean="0"/>
              <a:t> seconds have passed</a:t>
            </a:r>
          </a:p>
          <a:p>
            <a:pPr lvl="1"/>
            <a:endParaRPr lang="en-US" sz="2400" dirty="0" smtClean="0"/>
          </a:p>
          <a:p>
            <a:pPr lvl="1"/>
            <a:r>
              <a:rPr lang="en-US" sz="2400" dirty="0" smtClean="0"/>
              <a:t>A simple recurring task can be created by calling the timer again once it’s completed</a:t>
            </a:r>
          </a:p>
          <a:p>
            <a:pPr lvl="1"/>
            <a:endParaRPr lang="en-US" sz="2400" dirty="0" smtClean="0"/>
          </a:p>
          <a:p>
            <a:pPr lvl="1"/>
            <a:r>
              <a:rPr lang="en-US" sz="2400" dirty="0" smtClean="0"/>
              <a:t>Don’t reinvent the wheel!</a:t>
            </a:r>
            <a:endParaRPr lang="en-US" sz="2400" dirty="0"/>
          </a:p>
        </p:txBody>
      </p:sp>
      <p:sp>
        <p:nvSpPr>
          <p:cNvPr id="3" name="Title 2"/>
          <p:cNvSpPr>
            <a:spLocks noGrp="1"/>
          </p:cNvSpPr>
          <p:nvPr>
            <p:ph type="title"/>
          </p:nvPr>
        </p:nvSpPr>
        <p:spPr/>
        <p:txBody>
          <a:bodyPr/>
          <a:lstStyle/>
          <a:p>
            <a:r>
              <a:rPr lang="en-US" dirty="0" smtClean="0"/>
              <a:t>Threading: Timers</a:t>
            </a:r>
            <a:endParaRPr lang="en-US" dirty="0"/>
          </a:p>
        </p:txBody>
      </p:sp>
    </p:spTree>
    <p:extLst>
      <p:ext uri="{BB962C8B-B14F-4D97-AF65-F5344CB8AC3E}">
        <p14:creationId xmlns:p14="http://schemas.microsoft.com/office/powerpoint/2010/main" val="92408009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t>Thread safety</a:t>
            </a:r>
          </a:p>
          <a:p>
            <a:endParaRPr lang="en-US" sz="2400" dirty="0" smtClean="0"/>
          </a:p>
          <a:p>
            <a:pPr lvl="1"/>
            <a:r>
              <a:rPr lang="en-US" sz="2400" dirty="0" smtClean="0"/>
              <a:t>Imports are generally safe unless they spawn a new thread and wait for it in any way</a:t>
            </a:r>
          </a:p>
          <a:p>
            <a:pPr lvl="1"/>
            <a:endParaRPr lang="en-US" sz="2400" dirty="0" smtClean="0"/>
          </a:p>
          <a:p>
            <a:pPr lvl="1"/>
            <a:r>
              <a:rPr lang="en-US" sz="2400" dirty="0" smtClean="0"/>
              <a:t>Debugging synchronization problems is hard</a:t>
            </a:r>
          </a:p>
          <a:p>
            <a:pPr lvl="1"/>
            <a:endParaRPr lang="en-US" dirty="0"/>
          </a:p>
        </p:txBody>
      </p:sp>
      <p:sp>
        <p:nvSpPr>
          <p:cNvPr id="3" name="Title 2"/>
          <p:cNvSpPr>
            <a:spLocks noGrp="1"/>
          </p:cNvSpPr>
          <p:nvPr>
            <p:ph type="title"/>
          </p:nvPr>
        </p:nvSpPr>
        <p:spPr/>
        <p:txBody>
          <a:bodyPr/>
          <a:lstStyle/>
          <a:p>
            <a:r>
              <a:rPr lang="en-US" dirty="0" smtClean="0"/>
              <a:t>Threading: Gotchas</a:t>
            </a:r>
            <a:endParaRPr lang="en-US" dirty="0"/>
          </a:p>
        </p:txBody>
      </p:sp>
    </p:spTree>
    <p:extLst>
      <p:ext uri="{BB962C8B-B14F-4D97-AF65-F5344CB8AC3E}">
        <p14:creationId xmlns:p14="http://schemas.microsoft.com/office/powerpoint/2010/main" val="374407826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Threading: Examples</a:t>
            </a:r>
            <a:endParaRPr lang="en-US" dirty="0"/>
          </a:p>
        </p:txBody>
      </p:sp>
      <p:sp>
        <p:nvSpPr>
          <p:cNvPr id="5" name="Rectangle 4"/>
          <p:cNvSpPr/>
          <p:nvPr/>
        </p:nvSpPr>
        <p:spPr>
          <a:xfrm>
            <a:off x="609600" y="1556792"/>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Threading example</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threading, time</a:t>
            </a:r>
          </a:p>
          <a:p>
            <a:r>
              <a:rPr lang="en-GB" sz="1200" dirty="0">
                <a:solidFill>
                  <a:srgbClr val="008000"/>
                </a:solidFill>
                <a:highlight>
                  <a:srgbClr val="FFFFFF"/>
                </a:highlight>
                <a:latin typeface="Courier New" panose="02070309020205020404" pitchFamily="49" charset="0"/>
              </a:rPr>
              <a:t># Define the function that will do the work</a:t>
            </a:r>
          </a:p>
          <a:p>
            <a:r>
              <a:rPr lang="en-GB" sz="1200" dirty="0">
                <a:solidFill>
                  <a:srgbClr val="008000"/>
                </a:solidFill>
                <a:highlight>
                  <a:srgbClr val="FFFFFF"/>
                </a:highlight>
                <a:latin typeface="Courier New" panose="02070309020205020404" pitchFamily="49" charset="0"/>
              </a:rPr>
              <a:t># We're passing in the flag so the calling code can listen to it</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sleeper(flag):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'Running'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'Sleeping'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Make the thread wait for 10 seconds</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( 10 )</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'Waking'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Signal calling code that we're done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flag.</a:t>
            </a:r>
            <a:r>
              <a:rPr lang="en-GB" sz="1200" b="1" dirty="0" err="1">
                <a:solidFill>
                  <a:srgbClr val="0000FF"/>
                </a:solidFill>
                <a:highlight>
                  <a:srgbClr val="FFFFFF"/>
                </a:highlight>
                <a:latin typeface="Courier New" panose="02070309020205020404" pitchFamily="49" charset="0"/>
              </a:rPr>
              <a:t>set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Create the Event object we're going to listen to</a:t>
            </a:r>
          </a:p>
          <a:p>
            <a:r>
              <a:rPr lang="en-GB" sz="1200" dirty="0">
                <a:solidFill>
                  <a:srgbClr val="000000"/>
                </a:solidFill>
                <a:highlight>
                  <a:srgbClr val="FFFFFF"/>
                </a:highlight>
                <a:latin typeface="Courier New" panose="02070309020205020404" pitchFamily="49" charset="0"/>
              </a:rPr>
              <a:t>event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threading.Event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Create the thread, specifying the function we defined as the target and providing a</a:t>
            </a:r>
          </a:p>
          <a:p>
            <a:r>
              <a:rPr lang="en-GB" sz="1200" dirty="0">
                <a:solidFill>
                  <a:srgbClr val="008000"/>
                </a:solidFill>
                <a:highlight>
                  <a:srgbClr val="FFFFFF"/>
                </a:highlight>
                <a:latin typeface="Courier New" panose="02070309020205020404" pitchFamily="49" charset="0"/>
              </a:rPr>
              <a:t># tuple for the arguments. Note the trailing comma in the tuple</a:t>
            </a:r>
          </a:p>
          <a:p>
            <a:r>
              <a:rPr lang="en-GB" sz="1200" dirty="0">
                <a:solidFill>
                  <a:srgbClr val="000000"/>
                </a:solidFill>
                <a:highlight>
                  <a:srgbClr val="FFFFFF"/>
                </a:highlight>
                <a:latin typeface="Courier New" panose="02070309020205020404" pitchFamily="49" charset="0"/>
              </a:rPr>
              <a:t>thread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(group=None, target=sleeper, name=None,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=(event,))</a:t>
            </a:r>
          </a:p>
          <a:p>
            <a:r>
              <a:rPr lang="en-GB" sz="1200" dirty="0" err="1">
                <a:solidFill>
                  <a:srgbClr val="000000"/>
                </a:solidFill>
                <a:highlight>
                  <a:srgbClr val="FFFFFF"/>
                </a:highlight>
                <a:latin typeface="Courier New" panose="02070309020205020404" pitchFamily="49" charset="0"/>
              </a:rPr>
              <a:t>thread.</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Wait for the flag to get set before continuing with the program</a:t>
            </a:r>
          </a:p>
          <a:p>
            <a:r>
              <a:rPr lang="en-GB" sz="1200" dirty="0" err="1">
                <a:solidFill>
                  <a:srgbClr val="000000"/>
                </a:solidFill>
                <a:highlight>
                  <a:srgbClr val="FFFFFF"/>
                </a:highlight>
                <a:latin typeface="Courier New" panose="02070309020205020404" pitchFamily="49" charset="0"/>
              </a:rPr>
              <a:t>event.</a:t>
            </a:r>
            <a:r>
              <a:rPr lang="en-GB" sz="1200" b="1" dirty="0" err="1">
                <a:solidFill>
                  <a:srgbClr val="0000FF"/>
                </a:solidFill>
                <a:highlight>
                  <a:srgbClr val="FFFFFF"/>
                </a:highlight>
                <a:latin typeface="Courier New" panose="02070309020205020404" pitchFamily="49" charset="0"/>
              </a:rPr>
              <a:t>wait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'Stopping'</a:t>
            </a:r>
            <a:r>
              <a:rPr lang="en-GB" sz="1200" dirty="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13675869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Threading</a:t>
            </a:r>
            <a:endParaRPr lang="en-US" dirty="0"/>
          </a:p>
        </p:txBody>
      </p:sp>
    </p:spTree>
    <p:extLst>
      <p:ext uri="{BB962C8B-B14F-4D97-AF65-F5344CB8AC3E}">
        <p14:creationId xmlns:p14="http://schemas.microsoft.com/office/powerpoint/2010/main" val="217178923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Define a function that takes an interval in seconds and a name</a:t>
            </a:r>
          </a:p>
          <a:p>
            <a:pPr lvl="2"/>
            <a:r>
              <a:rPr lang="en-US" dirty="0" smtClean="0"/>
              <a:t>The function should print the name and the current time after </a:t>
            </a:r>
            <a:r>
              <a:rPr lang="en-US" i="1" dirty="0" smtClean="0"/>
              <a:t>interval</a:t>
            </a:r>
            <a:r>
              <a:rPr lang="en-US" dirty="0" smtClean="0"/>
              <a:t> seconds have elapsed</a:t>
            </a:r>
          </a:p>
          <a:p>
            <a:pPr lvl="2"/>
            <a:r>
              <a:rPr lang="en-US" dirty="0" smtClean="0"/>
              <a:t>The function should repeat this 5 times</a:t>
            </a:r>
          </a:p>
          <a:p>
            <a:pPr lvl="1"/>
            <a:r>
              <a:rPr lang="en-US" sz="2400" dirty="0" smtClean="0"/>
              <a:t>Create a thread using the function you defined</a:t>
            </a:r>
          </a:p>
          <a:p>
            <a:pPr lvl="1"/>
            <a:endParaRPr lang="en-US" sz="2400" dirty="0" smtClean="0"/>
          </a:p>
          <a:p>
            <a:r>
              <a:rPr lang="en-US" sz="2400" dirty="0" smtClean="0"/>
              <a:t>As a bonus:</a:t>
            </a:r>
          </a:p>
          <a:p>
            <a:pPr lvl="1"/>
            <a:r>
              <a:rPr lang="en-US" sz="2400" dirty="0" smtClean="0"/>
              <a:t>Create two thread objects using the function defined previously</a:t>
            </a:r>
          </a:p>
          <a:p>
            <a:pPr lvl="2"/>
            <a:r>
              <a:rPr lang="en-US" dirty="0" smtClean="0"/>
              <a:t>Thread 1 should have a delay of 2 seconds</a:t>
            </a:r>
          </a:p>
          <a:p>
            <a:pPr lvl="2"/>
            <a:r>
              <a:rPr lang="en-US" dirty="0" smtClean="0"/>
              <a:t>Thread 2 should have a delay of 4 seconds</a:t>
            </a:r>
          </a:p>
          <a:p>
            <a:pPr lvl="1"/>
            <a:endParaRPr lang="en-US" dirty="0"/>
          </a:p>
        </p:txBody>
      </p:sp>
      <p:sp>
        <p:nvSpPr>
          <p:cNvPr id="3" name="Title 2"/>
          <p:cNvSpPr>
            <a:spLocks noGrp="1"/>
          </p:cNvSpPr>
          <p:nvPr>
            <p:ph type="title"/>
          </p:nvPr>
        </p:nvSpPr>
        <p:spPr/>
        <p:txBody>
          <a:bodyPr/>
          <a:lstStyle/>
          <a:p>
            <a:r>
              <a:rPr lang="en-US" dirty="0" smtClean="0"/>
              <a:t>Exercise: Threading</a:t>
            </a:r>
            <a:endParaRPr lang="en-US" dirty="0"/>
          </a:p>
        </p:txBody>
      </p:sp>
    </p:spTree>
    <p:extLst>
      <p:ext uri="{BB962C8B-B14F-4D97-AF65-F5344CB8AC3E}">
        <p14:creationId xmlns:p14="http://schemas.microsoft.com/office/powerpoint/2010/main" val="370043226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Threading</a:t>
            </a:r>
            <a:endParaRPr lang="en-US" dirty="0"/>
          </a:p>
        </p:txBody>
      </p:sp>
      <p:sp>
        <p:nvSpPr>
          <p:cNvPr id="5" name="Rectangle 4"/>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import</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threading, thread, time</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Define the function that will do the thread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(name, interval)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while </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5</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(interval)</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 name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 count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ctime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'\n' </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try</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 Create the threads and hold a reference to them</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'Thread-1'</a:t>
            </a:r>
            <a:r>
              <a:rPr lang="en-GB" sz="1200" dirty="0">
                <a:solidFill>
                  <a:srgbClr val="000000"/>
                </a:solidFill>
                <a:highlight>
                  <a:srgbClr val="FFFFFF"/>
                </a:highlight>
                <a:latin typeface="Courier New" panose="02070309020205020404" pitchFamily="49" charset="0"/>
              </a:rPr>
              <a:t>, 2,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'Thread-2'</a:t>
            </a:r>
            <a:r>
              <a:rPr lang="en-GB" sz="1200" dirty="0">
                <a:solidFill>
                  <a:srgbClr val="000000"/>
                </a:solidFill>
                <a:highlight>
                  <a:srgbClr val="FFFFFF"/>
                </a:highlight>
                <a:latin typeface="Courier New" panose="02070309020205020404" pitchFamily="49" charset="0"/>
              </a:rPr>
              <a:t>, 4,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except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'Error starting thread'</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Loop until both threads have finished, i.e. return False for </a:t>
            </a:r>
            <a:r>
              <a:rPr lang="en-GB" sz="1200" dirty="0" err="1">
                <a:solidFill>
                  <a:srgbClr val="008000"/>
                </a:solidFill>
                <a:highlight>
                  <a:srgbClr val="FFFFFF"/>
                </a:highlight>
                <a:latin typeface="Courier New" panose="02070309020205020404" pitchFamily="49" charset="0"/>
              </a:rPr>
              <a:t>isAlive</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or</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pass</a:t>
            </a:r>
          </a:p>
          <a:p>
            <a:r>
              <a:rPr lang="en-GB" sz="1200" b="1" dirty="0" smtClean="0">
                <a:solidFill>
                  <a:srgbClr val="0000FF"/>
                </a:solidFill>
                <a:highlight>
                  <a:srgbClr val="FFFFFF"/>
                </a:highlight>
                <a:latin typeface="Courier New" panose="02070309020205020404" pitchFamily="49" charset="0"/>
              </a:rPr>
              <a:t>exit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95795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Python’s Interactive Interpreter</a:t>
            </a:r>
            <a:endParaRPr lang="en-US" dirty="0"/>
          </a:p>
        </p:txBody>
      </p:sp>
    </p:spTree>
    <p:extLst>
      <p:ext uri="{BB962C8B-B14F-4D97-AF65-F5344CB8AC3E}">
        <p14:creationId xmlns:p14="http://schemas.microsoft.com/office/powerpoint/2010/main" val="31223920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Cryptography</a:t>
            </a:r>
            <a:endParaRPr lang="en-US" dirty="0"/>
          </a:p>
        </p:txBody>
      </p:sp>
    </p:spTree>
    <p:extLst>
      <p:ext uri="{BB962C8B-B14F-4D97-AF65-F5344CB8AC3E}">
        <p14:creationId xmlns:p14="http://schemas.microsoft.com/office/powerpoint/2010/main" val="344156469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en-US" sz="2800" dirty="0" smtClean="0"/>
              <a:t>Crypto in General</a:t>
            </a:r>
          </a:p>
          <a:p>
            <a:pPr lvl="1"/>
            <a:r>
              <a:rPr lang="en-US" dirty="0" smtClean="0"/>
              <a:t>Hashing </a:t>
            </a:r>
            <a:r>
              <a:rPr lang="en-US" dirty="0" err="1" smtClean="0"/>
              <a:t>vs</a:t>
            </a:r>
            <a:r>
              <a:rPr lang="en-US" dirty="0" smtClean="0"/>
              <a:t> Encryption</a:t>
            </a:r>
          </a:p>
          <a:p>
            <a:r>
              <a:rPr lang="en-US" sz="2800" dirty="0" smtClean="0"/>
              <a:t>Crypto in Python</a:t>
            </a:r>
          </a:p>
          <a:p>
            <a:pPr lvl="1"/>
            <a:r>
              <a:rPr lang="en-US" i="1" dirty="0" err="1" smtClean="0"/>
              <a:t>hashlib</a:t>
            </a:r>
            <a:r>
              <a:rPr lang="en-US" i="1" dirty="0" smtClean="0"/>
              <a:t> </a:t>
            </a:r>
            <a:r>
              <a:rPr lang="en-US" dirty="0" smtClean="0"/>
              <a:t>for hashing alone</a:t>
            </a:r>
          </a:p>
          <a:p>
            <a:pPr lvl="1"/>
            <a:r>
              <a:rPr lang="en-US" dirty="0" err="1" smtClean="0"/>
              <a:t>PyCrypto</a:t>
            </a:r>
            <a:r>
              <a:rPr lang="en-US" dirty="0" smtClean="0"/>
              <a:t> for encryption and hashing</a:t>
            </a:r>
          </a:p>
          <a:p>
            <a:pPr lvl="2"/>
            <a:r>
              <a:rPr lang="en-US" sz="2800" dirty="0" smtClean="0"/>
              <a:t>AES</a:t>
            </a:r>
          </a:p>
          <a:p>
            <a:pPr lvl="2"/>
            <a:r>
              <a:rPr lang="en-US" sz="2800" dirty="0" smtClean="0"/>
              <a:t>ARC2/ARC4</a:t>
            </a:r>
          </a:p>
          <a:p>
            <a:pPr lvl="2"/>
            <a:r>
              <a:rPr lang="en-US" sz="2800" dirty="0" smtClean="0"/>
              <a:t>Blowfish</a:t>
            </a:r>
          </a:p>
          <a:p>
            <a:pPr lvl="2"/>
            <a:r>
              <a:rPr lang="en-US" sz="2800" dirty="0" smtClean="0"/>
              <a:t>CAST (CAST-128)</a:t>
            </a:r>
          </a:p>
          <a:p>
            <a:pPr lvl="2"/>
            <a:r>
              <a:rPr lang="en-US" sz="2800" dirty="0" smtClean="0"/>
              <a:t>DES / DES3</a:t>
            </a:r>
          </a:p>
          <a:p>
            <a:pPr lvl="2"/>
            <a:r>
              <a:rPr lang="en-US" sz="2800" dirty="0" smtClean="0"/>
              <a:t>PKCS1_OAEP (</a:t>
            </a:r>
            <a:r>
              <a:rPr lang="en-GB" sz="2800" dirty="0" smtClean="0"/>
              <a:t>RSAES-OAEP)</a:t>
            </a:r>
            <a:endParaRPr lang="en-US" sz="2800" dirty="0" smtClean="0"/>
          </a:p>
          <a:p>
            <a:pPr lvl="2"/>
            <a:r>
              <a:rPr lang="en-US" sz="2800" dirty="0" smtClean="0"/>
              <a:t>XOR</a:t>
            </a:r>
            <a:endParaRPr lang="en-US" sz="2800" dirty="0"/>
          </a:p>
          <a:p>
            <a:pPr lvl="2"/>
            <a:endParaRPr lang="en-US" dirty="0" smtClean="0"/>
          </a:p>
          <a:p>
            <a:pPr lvl="2"/>
            <a:endParaRPr lang="en-US" dirty="0" smtClean="0"/>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94723232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Depending upon the encryption algorithm chosen, you will need to provide</a:t>
            </a:r>
          </a:p>
          <a:p>
            <a:endParaRPr lang="en-US" sz="2400" dirty="0" smtClean="0"/>
          </a:p>
          <a:p>
            <a:pPr lvl="1"/>
            <a:r>
              <a:rPr lang="en-US" sz="2400" dirty="0" smtClean="0"/>
              <a:t>An encryption key, which may need to satisfy minimum length requirements</a:t>
            </a:r>
          </a:p>
          <a:p>
            <a:pPr lvl="1"/>
            <a:endParaRPr lang="en-US" sz="2400" dirty="0" smtClean="0"/>
          </a:p>
          <a:p>
            <a:pPr lvl="1"/>
            <a:r>
              <a:rPr lang="en-US" sz="2400" dirty="0" smtClean="0"/>
              <a:t>A plaintext message, which may also need to satisfy minimum length requirements</a:t>
            </a:r>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29305905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Cryptography: Example</a:t>
            </a:r>
            <a:endParaRPr lang="en-US" dirty="0"/>
          </a:p>
        </p:txBody>
      </p:sp>
      <p:sp>
        <p:nvSpPr>
          <p:cNvPr id="5" name="Rectangle 4"/>
          <p:cNvSpPr/>
          <p:nvPr/>
        </p:nvSpPr>
        <p:spPr>
          <a:xfrm>
            <a:off x="615692" y="2492896"/>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a:solidFill>
                  <a:srgbClr val="0000FF"/>
                </a:solidFill>
                <a:highlight>
                  <a:srgbClr val="FFFFFF"/>
                </a:highlight>
                <a:latin typeface="Courier New" panose="02070309020205020404" pitchFamily="49" charset="0"/>
              </a:rPr>
              <a:t>from</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Crypto.Cipher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DES</a:t>
            </a:r>
          </a:p>
          <a:p>
            <a:r>
              <a:rPr lang="en-GB" sz="1200" dirty="0">
                <a:solidFill>
                  <a:srgbClr val="000000"/>
                </a:solidFill>
                <a:highlight>
                  <a:srgbClr val="FFFFFF"/>
                </a:highlight>
                <a:latin typeface="Courier New" panose="02070309020205020404" pitchFamily="49" charset="0"/>
              </a:rPr>
              <a:t>key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'12345678'</a:t>
            </a:r>
          </a:p>
          <a:p>
            <a:r>
              <a:rPr lang="en-GB" sz="1200" dirty="0">
                <a:solidFill>
                  <a:srgbClr val="000000"/>
                </a:solidFill>
                <a:highlight>
                  <a:srgbClr val="FFFFFF"/>
                </a:highlight>
                <a:latin typeface="Courier New" panose="02070309020205020404" pitchFamily="49" charset="0"/>
              </a:rPr>
              <a:t>message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'message1'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des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new</a:t>
            </a:r>
            <a:r>
              <a:rPr lang="en-GB" sz="1200" dirty="0">
                <a:solidFill>
                  <a:srgbClr val="000000"/>
                </a:solidFill>
                <a:highlight>
                  <a:srgbClr val="FFFFFF"/>
                </a:highlight>
                <a:latin typeface="Courier New" panose="02070309020205020404" pitchFamily="49" charset="0"/>
              </a:rPr>
              <a:t>(key, DES.MODE_ECB)</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"Encrypting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message)</a:t>
            </a:r>
          </a:p>
          <a:p>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encrypt</a:t>
            </a:r>
            <a:r>
              <a:rPr lang="en-GB" sz="1200" dirty="0">
                <a:solidFill>
                  <a:srgbClr val="000000"/>
                </a:solidFill>
                <a:highlight>
                  <a:srgbClr val="FFFFFF"/>
                </a:highlight>
                <a:latin typeface="Courier New" panose="02070309020205020404" pitchFamily="49" charset="0"/>
              </a:rPr>
              <a:t>(message)</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ciphertext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"Decrypting"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plaintext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decrypt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(plaintext)</a:t>
            </a:r>
          </a:p>
        </p:txBody>
      </p:sp>
    </p:spTree>
    <p:extLst>
      <p:ext uri="{BB962C8B-B14F-4D97-AF65-F5344CB8AC3E}">
        <p14:creationId xmlns:p14="http://schemas.microsoft.com/office/powerpoint/2010/main" val="307099259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lnSpcReduction="10000"/>
          </a:bodyPr>
          <a:lstStyle/>
          <a:p>
            <a:pPr lvl="1"/>
            <a:r>
              <a:rPr lang="en-US" sz="2400" dirty="0" smtClean="0"/>
              <a:t>Write a program to</a:t>
            </a:r>
          </a:p>
          <a:p>
            <a:pPr lvl="2"/>
            <a:r>
              <a:rPr lang="en-US" dirty="0" smtClean="0"/>
              <a:t>Allow the user to input a message</a:t>
            </a:r>
          </a:p>
          <a:p>
            <a:pPr lvl="2"/>
            <a:r>
              <a:rPr lang="en-US" dirty="0" smtClean="0"/>
              <a:t>Encrypt the message using an algorithm and key of your choice</a:t>
            </a:r>
          </a:p>
          <a:p>
            <a:pPr lvl="2"/>
            <a:r>
              <a:rPr lang="en-US" dirty="0" smtClean="0"/>
              <a:t>Output the encrypted message to the console</a:t>
            </a:r>
          </a:p>
          <a:p>
            <a:pPr lvl="1"/>
            <a:r>
              <a:rPr lang="en-US" sz="2400" dirty="0" smtClean="0"/>
              <a:t>Optionally, modify the program to</a:t>
            </a:r>
          </a:p>
          <a:p>
            <a:pPr lvl="3"/>
            <a:r>
              <a:rPr lang="en-US" sz="2400" dirty="0"/>
              <a:t>Allow the user to input an encryption </a:t>
            </a:r>
            <a:r>
              <a:rPr lang="en-US" sz="2400" dirty="0" smtClean="0"/>
              <a:t>key</a:t>
            </a:r>
          </a:p>
          <a:p>
            <a:pPr lvl="3"/>
            <a:r>
              <a:rPr lang="en-US" sz="2400" dirty="0" smtClean="0"/>
              <a:t>Allow the user to input an encrypted message and decryption key</a:t>
            </a:r>
          </a:p>
          <a:p>
            <a:pPr lvl="3"/>
            <a:r>
              <a:rPr lang="en-US" sz="2400" dirty="0" smtClean="0"/>
              <a:t>Decrypt the message</a:t>
            </a:r>
          </a:p>
          <a:p>
            <a:pPr lvl="3"/>
            <a:r>
              <a:rPr lang="en-US" sz="2400" dirty="0" smtClean="0"/>
              <a:t>Output the decrypted message to the console</a:t>
            </a:r>
          </a:p>
          <a:p>
            <a:pPr lvl="3"/>
            <a:r>
              <a:rPr lang="en-US" sz="2400" dirty="0" smtClean="0"/>
              <a:t>Reminder: Encrypted messages can include extended characters. How might those be input?</a:t>
            </a:r>
          </a:p>
          <a:p>
            <a:pPr marL="0" indent="0">
              <a:buNone/>
            </a:pPr>
            <a:endParaRPr lang="en-US" dirty="0" smtClean="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12719422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lvl="1"/>
            <a:r>
              <a:rPr lang="en-US" sz="2400" dirty="0" smtClean="0"/>
              <a:t>For a basic solution, see Exercises/Cryptography Solution.py</a:t>
            </a:r>
          </a:p>
          <a:p>
            <a:pPr lvl="1"/>
            <a:endParaRPr lang="en-US" sz="2400" dirty="0" smtClean="0"/>
          </a:p>
          <a:p>
            <a:pPr lvl="1"/>
            <a:r>
              <a:rPr lang="en-US" sz="2400" dirty="0" smtClean="0"/>
              <a:t>For a more advanced solution, </a:t>
            </a:r>
            <a:r>
              <a:rPr lang="en-US" sz="2400" dirty="0"/>
              <a:t>see </a:t>
            </a:r>
            <a:r>
              <a:rPr lang="en-US" sz="2400" dirty="0" smtClean="0"/>
              <a:t>Exercises/Cryptography Solution 2.py</a:t>
            </a:r>
            <a:endParaRPr lang="en-US" sz="2400" dirty="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06933237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Databases</a:t>
            </a:r>
            <a:endParaRPr lang="en-US" dirty="0"/>
          </a:p>
        </p:txBody>
      </p:sp>
    </p:spTree>
    <p:extLst>
      <p:ext uri="{BB962C8B-B14F-4D97-AF65-F5344CB8AC3E}">
        <p14:creationId xmlns:p14="http://schemas.microsoft.com/office/powerpoint/2010/main" val="55274533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 database is a way of storing complex data</a:t>
            </a:r>
          </a:p>
          <a:p>
            <a:endParaRPr lang="en-US" sz="2400" dirty="0" smtClean="0"/>
          </a:p>
          <a:p>
            <a:r>
              <a:rPr lang="en-US" sz="2400" dirty="0" smtClean="0"/>
              <a:t>Data is organized into “tables”</a:t>
            </a:r>
          </a:p>
          <a:p>
            <a:endParaRPr lang="en-US" sz="2400" dirty="0" smtClean="0"/>
          </a:p>
          <a:p>
            <a:r>
              <a:rPr lang="en-US" sz="2400" dirty="0" smtClean="0"/>
              <a:t>Tables are comprised of “rows” and “columns”</a:t>
            </a:r>
          </a:p>
          <a:p>
            <a:endParaRPr lang="en-US" sz="2400" dirty="0" smtClean="0"/>
          </a:p>
          <a:p>
            <a:r>
              <a:rPr lang="en-US" sz="2400" dirty="0" smtClean="0"/>
              <a:t>A single item of data is called a “cell” or “field”</a:t>
            </a:r>
          </a:p>
          <a:p>
            <a:endParaRPr lang="en-US" sz="2400" dirty="0" smtClean="0"/>
          </a:p>
          <a:p>
            <a:r>
              <a:rPr lang="en-US" sz="2400" dirty="0" smtClean="0"/>
              <a:t>Does this sound familiar?</a:t>
            </a:r>
          </a:p>
          <a:p>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227126594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328841111"/>
              </p:ext>
            </p:extLst>
          </p:nvPr>
        </p:nvGraphicFramePr>
        <p:xfrm>
          <a:off x="695400" y="1700808"/>
          <a:ext cx="10657183" cy="2225040"/>
        </p:xfrm>
        <a:graphic>
          <a:graphicData uri="http://schemas.openxmlformats.org/drawingml/2006/table">
            <a:tbl>
              <a:tblPr firstRow="1" bandRow="1">
                <a:tableStyleId>{5C22544A-7EE6-4342-B048-85BDC9FD1C3A}</a:tableStyleId>
              </a:tblPr>
              <a:tblGrid>
                <a:gridCol w="1635059"/>
                <a:gridCol w="2367453"/>
                <a:gridCol w="2265213"/>
                <a:gridCol w="2194729"/>
                <a:gridCol w="2194729"/>
              </a:tblGrid>
              <a:tr h="370840">
                <a:tc>
                  <a:txBody>
                    <a:bodyPr/>
                    <a:lstStyle/>
                    <a:p>
                      <a:r>
                        <a:rPr lang="en-GB" dirty="0" smtClean="0"/>
                        <a:t>Make</a:t>
                      </a:r>
                      <a:endParaRPr lang="en-US" dirty="0"/>
                    </a:p>
                  </a:txBody>
                  <a:tcPr/>
                </a:tc>
                <a:tc>
                  <a:txBody>
                    <a:bodyPr/>
                    <a:lstStyle/>
                    <a:p>
                      <a:r>
                        <a:rPr lang="en-GB" dirty="0" smtClean="0"/>
                        <a:t>Model</a:t>
                      </a:r>
                      <a:endParaRPr lang="en-US" dirty="0"/>
                    </a:p>
                  </a:txBody>
                  <a:tcPr/>
                </a:tc>
                <a:tc>
                  <a:txBody>
                    <a:bodyPr/>
                    <a:lstStyle/>
                    <a:p>
                      <a:r>
                        <a:rPr lang="en-US" dirty="0" smtClean="0"/>
                        <a:t>Year</a:t>
                      </a:r>
                      <a:endParaRPr lang="en-US" dirty="0"/>
                    </a:p>
                  </a:txBody>
                  <a:tcPr/>
                </a:tc>
                <a:tc>
                  <a:txBody>
                    <a:bodyPr/>
                    <a:lstStyle/>
                    <a:p>
                      <a:r>
                        <a:rPr lang="en-US" dirty="0" err="1" smtClean="0"/>
                        <a:t>Colour</a:t>
                      </a:r>
                      <a:endParaRPr lang="en-US" dirty="0"/>
                    </a:p>
                  </a:txBody>
                  <a:tcPr/>
                </a:tc>
                <a:tc>
                  <a:txBody>
                    <a:bodyPr/>
                    <a:lstStyle/>
                    <a:p>
                      <a:r>
                        <a:rPr lang="en-US" dirty="0" smtClean="0"/>
                        <a:t>Registration</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BMW</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I8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2015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Blue</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ABC 123</a:t>
                      </a:r>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Audi</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R8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2016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White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XYZ 789</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Jaguar</a:t>
                      </a:r>
                    </a:p>
                  </a:txBody>
                  <a:tcPr/>
                </a:tc>
                <a:tc>
                  <a:txBody>
                    <a:bodyPr/>
                    <a:lstStyle/>
                    <a:p>
                      <a:r>
                        <a:rPr lang="en-US" dirty="0" smtClean="0"/>
                        <a:t>F-Type</a:t>
                      </a:r>
                      <a:endParaRPr lang="en-US" dirty="0"/>
                    </a:p>
                  </a:txBody>
                  <a:tcPr/>
                </a:tc>
                <a:tc>
                  <a:txBody>
                    <a:bodyPr/>
                    <a:lstStyle/>
                    <a:p>
                      <a:pPr marL="0" indent="0">
                        <a:buFont typeface="Arial" panose="020B0604020202020204" pitchFamily="34" charset="0"/>
                        <a:buNone/>
                      </a:pPr>
                      <a:r>
                        <a:rPr lang="en-US" dirty="0" smtClean="0"/>
                        <a:t>2014</a:t>
                      </a:r>
                      <a:endParaRPr lang="en-US" dirty="0"/>
                    </a:p>
                  </a:txBody>
                  <a:tcPr/>
                </a:tc>
                <a:tc>
                  <a:txBody>
                    <a:bodyPr/>
                    <a:lstStyle/>
                    <a:p>
                      <a:pPr marL="0" indent="0">
                        <a:buFont typeface="Arial" panose="020B0604020202020204" pitchFamily="34" charset="0"/>
                        <a:buNone/>
                      </a:pPr>
                      <a:r>
                        <a:rPr lang="en-US" dirty="0" smtClean="0"/>
                        <a:t>Red</a:t>
                      </a:r>
                      <a:endParaRPr lang="en-US" dirty="0"/>
                    </a:p>
                  </a:txBody>
                  <a:tcPr/>
                </a:tc>
                <a:tc>
                  <a:txBody>
                    <a:bodyPr/>
                    <a:lstStyle/>
                    <a:p>
                      <a:pPr marL="0" indent="0">
                        <a:buFont typeface="Arial" panose="020B0604020202020204" pitchFamily="34" charset="0"/>
                        <a:buNone/>
                      </a:pPr>
                      <a:r>
                        <a:rPr lang="en-US" dirty="0" smtClean="0"/>
                        <a:t>LMN 456</a:t>
                      </a:r>
                      <a:endParaRPr lang="en-US" dirty="0"/>
                    </a:p>
                  </a:txBody>
                  <a:tcPr/>
                </a:tc>
              </a:tr>
              <a:tr h="370840">
                <a:tc>
                  <a:txBody>
                    <a:bodyPr/>
                    <a:lstStyle/>
                    <a:p>
                      <a:pPr algn="ctr"/>
                      <a:r>
                        <a:rPr lang="en-US" dirty="0" err="1" smtClean="0">
                          <a:solidFill>
                            <a:srgbClr val="0000FF"/>
                          </a:solidFill>
                          <a:latin typeface="Courier New" panose="02070309020205020404" pitchFamily="49" charset="0"/>
                          <a:cs typeface="Courier New" panose="02070309020205020404" pitchFamily="49" charset="0"/>
                        </a:rPr>
                        <a:t>DeLorean</a:t>
                      </a:r>
                      <a:endParaRPr lang="en-US" dirty="0" smtClean="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DMC-12</a:t>
                      </a:r>
                      <a:endParaRPr lang="en-US" dirty="0"/>
                    </a:p>
                  </a:txBody>
                  <a:tcPr/>
                </a:tc>
                <a:tc>
                  <a:txBody>
                    <a:bodyPr/>
                    <a:lstStyle/>
                    <a:p>
                      <a:pPr marL="0" indent="0">
                        <a:buFont typeface="Arial" panose="020B0604020202020204" pitchFamily="34" charset="0"/>
                        <a:buNone/>
                      </a:pPr>
                      <a:r>
                        <a:rPr lang="en-US" dirty="0" smtClean="0"/>
                        <a:t>1982</a:t>
                      </a:r>
                      <a:endParaRPr lang="en-US" dirty="0"/>
                    </a:p>
                  </a:txBody>
                  <a:tcPr/>
                </a:tc>
                <a:tc>
                  <a:txBody>
                    <a:bodyPr/>
                    <a:lstStyle/>
                    <a:p>
                      <a:pPr marL="0" indent="0">
                        <a:buFont typeface="Arial" panose="020B0604020202020204" pitchFamily="34" charset="0"/>
                        <a:buNone/>
                      </a:pPr>
                      <a:r>
                        <a:rPr lang="en-US" dirty="0" smtClean="0"/>
                        <a:t>Grey</a:t>
                      </a:r>
                      <a:endParaRPr lang="en-US" dirty="0"/>
                    </a:p>
                  </a:txBody>
                  <a:tcPr/>
                </a:tc>
                <a:tc>
                  <a:txBody>
                    <a:bodyPr/>
                    <a:lstStyle/>
                    <a:p>
                      <a:pPr marL="0" indent="0">
                        <a:buFont typeface="Arial" panose="020B0604020202020204" pitchFamily="34" charset="0"/>
                        <a:buNone/>
                      </a:pPr>
                      <a:r>
                        <a:rPr lang="en-US" dirty="0" smtClean="0"/>
                        <a:t>OUTATIME</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Chevrolet</a:t>
                      </a:r>
                    </a:p>
                  </a:txBody>
                  <a:tcPr/>
                </a:tc>
                <a:tc>
                  <a:txBody>
                    <a:bodyPr/>
                    <a:lstStyle/>
                    <a:p>
                      <a:r>
                        <a:rPr lang="en-US" dirty="0" smtClean="0"/>
                        <a:t>Impala</a:t>
                      </a:r>
                      <a:endParaRPr lang="en-US" dirty="0"/>
                    </a:p>
                  </a:txBody>
                  <a:tcPr/>
                </a:tc>
                <a:tc>
                  <a:txBody>
                    <a:bodyPr/>
                    <a:lstStyle/>
                    <a:p>
                      <a:pPr marL="0" indent="0">
                        <a:buFont typeface="Arial" panose="020B0604020202020204" pitchFamily="34" charset="0"/>
                        <a:buNone/>
                      </a:pPr>
                      <a:r>
                        <a:rPr lang="en-US" dirty="0" smtClean="0"/>
                        <a:t>1967</a:t>
                      </a:r>
                      <a:endParaRPr lang="en-US" dirty="0"/>
                    </a:p>
                  </a:txBody>
                  <a:tcPr/>
                </a:tc>
                <a:tc>
                  <a:txBody>
                    <a:bodyPr/>
                    <a:lstStyle/>
                    <a:p>
                      <a:pPr marL="0" indent="0">
                        <a:buFont typeface="Arial" panose="020B0604020202020204" pitchFamily="34" charset="0"/>
                        <a:buNone/>
                      </a:pPr>
                      <a:r>
                        <a:rPr lang="en-US" dirty="0" smtClean="0"/>
                        <a:t>Black</a:t>
                      </a:r>
                      <a:endParaRPr lang="en-US" dirty="0"/>
                    </a:p>
                  </a:txBody>
                  <a:tcPr/>
                </a:tc>
                <a:tc>
                  <a:txBody>
                    <a:bodyPr/>
                    <a:lstStyle/>
                    <a:p>
                      <a:pPr marL="0" indent="0">
                        <a:buFont typeface="Arial" panose="020B0604020202020204" pitchFamily="34" charset="0"/>
                        <a:buNone/>
                      </a:pPr>
                      <a:r>
                        <a:rPr lang="en-GB" sz="1800" b="0" i="0" kern="1200" dirty="0" smtClean="0">
                          <a:solidFill>
                            <a:schemeClr val="dk1"/>
                          </a:solidFill>
                          <a:effectLst/>
                          <a:latin typeface="+mn-lt"/>
                          <a:ea typeface="+mn-ea"/>
                          <a:cs typeface="+mn-cs"/>
                        </a:rPr>
                        <a:t>KYZ 2Y5</a:t>
                      </a:r>
                      <a:endParaRPr lang="en-US" dirty="0"/>
                    </a:p>
                  </a:txBody>
                  <a:tcPr/>
                </a:tc>
              </a:tr>
            </a:tbl>
          </a:graphicData>
        </a:graphic>
      </p:graphicFrame>
      <p:sp>
        <p:nvSpPr>
          <p:cNvPr id="6" name="TextBox 5"/>
          <p:cNvSpPr txBox="1"/>
          <p:nvPr/>
        </p:nvSpPr>
        <p:spPr>
          <a:xfrm>
            <a:off x="610529" y="3933056"/>
            <a:ext cx="10657184" cy="369332"/>
          </a:xfrm>
          <a:prstGeom prst="rect">
            <a:avLst/>
          </a:prstGeom>
          <a:noFill/>
        </p:spPr>
        <p:txBody>
          <a:bodyPr wrap="square" rtlCol="0">
            <a:spAutoFit/>
          </a:bodyPr>
          <a:lstStyle/>
          <a:p>
            <a:r>
              <a:rPr lang="en-GB" dirty="0" smtClean="0"/>
              <a:t>A database table representing cars</a:t>
            </a:r>
            <a:endParaRPr lang="en-GB" dirty="0"/>
          </a:p>
        </p:txBody>
      </p:sp>
      <p:sp>
        <p:nvSpPr>
          <p:cNvPr id="7" name="Content Placeholder 3"/>
          <p:cNvSpPr>
            <a:spLocks noGrp="1"/>
          </p:cNvSpPr>
          <p:nvPr>
            <p:ph idx="1"/>
          </p:nvPr>
        </p:nvSpPr>
        <p:spPr>
          <a:xfrm>
            <a:off x="723743" y="4509120"/>
            <a:ext cx="10574965" cy="1040979"/>
          </a:xfrm>
        </p:spPr>
        <p:txBody>
          <a:bodyPr>
            <a:normAutofit/>
          </a:bodyPr>
          <a:lstStyle/>
          <a:p>
            <a:r>
              <a:rPr lang="en-US" sz="2600" dirty="0" smtClean="0"/>
              <a:t>Registration is a </a:t>
            </a:r>
            <a:r>
              <a:rPr lang="en-US" sz="2600" i="1" dirty="0" smtClean="0"/>
              <a:t>key</a:t>
            </a:r>
          </a:p>
          <a:p>
            <a:r>
              <a:rPr lang="en-US" sz="2600" dirty="0" smtClean="0"/>
              <a:t>A key is a way to </a:t>
            </a:r>
            <a:r>
              <a:rPr lang="en-US" sz="2600" i="1" dirty="0" smtClean="0"/>
              <a:t>uniquely identify</a:t>
            </a:r>
            <a:r>
              <a:rPr lang="en-US" sz="2600" dirty="0" smtClean="0"/>
              <a:t> a row or record</a:t>
            </a:r>
          </a:p>
          <a:p>
            <a:pPr marL="0" indent="0">
              <a:buNone/>
            </a:pPr>
            <a:endParaRPr lang="en-US" dirty="0"/>
          </a:p>
        </p:txBody>
      </p:sp>
    </p:spTree>
    <p:extLst>
      <p:ext uri="{BB962C8B-B14F-4D97-AF65-F5344CB8AC3E}">
        <p14:creationId xmlns:p14="http://schemas.microsoft.com/office/powerpoint/2010/main" val="357426918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Developers are not DBAs</a:t>
            </a:r>
          </a:p>
          <a:p>
            <a:r>
              <a:rPr lang="en-US" sz="2400" dirty="0" smtClean="0"/>
              <a:t>SQL / RDBMS</a:t>
            </a:r>
          </a:p>
          <a:p>
            <a:pPr lvl="1"/>
            <a:r>
              <a:rPr lang="en-US" sz="2400" dirty="0" smtClean="0"/>
              <a:t>RDBMS – Relational Database Management System</a:t>
            </a:r>
          </a:p>
          <a:p>
            <a:pPr lvl="2"/>
            <a:r>
              <a:rPr lang="en-US" dirty="0" smtClean="0"/>
              <a:t>Organization is based on relationships between data</a:t>
            </a:r>
          </a:p>
          <a:p>
            <a:pPr lvl="2"/>
            <a:r>
              <a:rPr lang="en-US" dirty="0" smtClean="0"/>
              <a:t>Data organized into </a:t>
            </a:r>
            <a:r>
              <a:rPr lang="en-US" i="1" dirty="0" smtClean="0"/>
              <a:t>tables</a:t>
            </a:r>
            <a:r>
              <a:rPr lang="en-US" dirty="0" smtClean="0"/>
              <a:t> containing </a:t>
            </a:r>
            <a:r>
              <a:rPr lang="en-US" i="1" dirty="0" smtClean="0"/>
              <a:t>columns</a:t>
            </a:r>
            <a:r>
              <a:rPr lang="en-US" dirty="0" smtClean="0"/>
              <a:t> and </a:t>
            </a:r>
            <a:r>
              <a:rPr lang="en-US" i="1" dirty="0" smtClean="0"/>
              <a:t>rows</a:t>
            </a:r>
          </a:p>
          <a:p>
            <a:pPr lvl="2"/>
            <a:r>
              <a:rPr lang="en-US" dirty="0" smtClean="0"/>
              <a:t>Oracle, MSSQL, MySQL, </a:t>
            </a:r>
            <a:r>
              <a:rPr lang="en-US" dirty="0" err="1" smtClean="0"/>
              <a:t>MariaDB</a:t>
            </a:r>
            <a:r>
              <a:rPr lang="en-US" dirty="0" smtClean="0"/>
              <a:t> are all examples of RDBMS</a:t>
            </a:r>
          </a:p>
          <a:p>
            <a:pPr lvl="1"/>
            <a:r>
              <a:rPr lang="en-US" sz="2400" dirty="0" smtClean="0"/>
              <a:t>Structured Query Language - SQL - used to interrogate databases</a:t>
            </a:r>
          </a:p>
          <a:p>
            <a:pPr lvl="1"/>
            <a:r>
              <a:rPr lang="en-US" sz="2400" dirty="0" smtClean="0"/>
              <a:t>Many common Open Source and proprietary RDBMS use SQL</a:t>
            </a:r>
          </a:p>
          <a:p>
            <a:pPr lvl="1"/>
            <a:r>
              <a:rPr lang="en-US" sz="2400" dirty="0" smtClean="0"/>
              <a:t>Easy to write simple queries</a:t>
            </a:r>
          </a:p>
          <a:p>
            <a:pPr lvl="1"/>
            <a:r>
              <a:rPr lang="en-US" sz="2400" dirty="0" smtClean="0"/>
              <a:t>Stored Procedures and Functions offer ways to simplify and speed up commonly used queries</a:t>
            </a:r>
          </a:p>
          <a:p>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451391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7448" y="2492896"/>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a:solidFill>
                  <a:schemeClr val="bg1"/>
                </a:solidFill>
                <a:latin typeface="Courier New" panose="02070309020205020404" pitchFamily="49" charset="0"/>
                <a:cs typeface="Courier New" panose="02070309020205020404" pitchFamily="49" charset="0"/>
              </a:rPr>
              <a:t>&gt;&gt;&gt; </a:t>
            </a:r>
            <a:endParaRPr lang="en-US"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GB" dirty="0" smtClean="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1127448" y="2492895"/>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endParaRPr lang="en-GB"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609600" y="1700809"/>
            <a:ext cx="11175032" cy="4464495"/>
          </a:xfrm>
        </p:spPr>
        <p:txBody>
          <a:bodyPr>
            <a:normAutofit/>
          </a:bodyPr>
          <a:lstStyle/>
          <a:p>
            <a:r>
              <a:rPr lang="en-GB" sz="2400" dirty="0" smtClean="0"/>
              <a:t>Allows interactive development of python code</a:t>
            </a:r>
          </a:p>
          <a:p>
            <a:endParaRPr lang="en-GB" sz="2400" dirty="0"/>
          </a:p>
          <a:p>
            <a:endParaRPr lang="en-GB" sz="2400" dirty="0" smtClean="0"/>
          </a:p>
          <a:p>
            <a:endParaRPr lang="en-GB" sz="2400" dirty="0"/>
          </a:p>
          <a:p>
            <a:endParaRPr lang="en-GB" sz="2400" dirty="0" smtClean="0"/>
          </a:p>
          <a:p>
            <a:endParaRPr lang="en-GB" sz="2400" dirty="0" smtClean="0"/>
          </a:p>
          <a:p>
            <a:endParaRPr lang="en-GB" sz="2400" dirty="0"/>
          </a:p>
          <a:p>
            <a:pPr marL="0" indent="0">
              <a:buNone/>
            </a:pPr>
            <a:endParaRPr lang="en-GB" sz="2400" dirty="0"/>
          </a:p>
          <a:p>
            <a:r>
              <a:rPr lang="en-GB" sz="2400" dirty="0" smtClean="0"/>
              <a:t>Command history is available through the up and down arrows</a:t>
            </a:r>
            <a:endParaRPr lang="en-US" sz="2400" dirty="0"/>
          </a:p>
        </p:txBody>
      </p:sp>
      <p:sp>
        <p:nvSpPr>
          <p:cNvPr id="3" name="Title 2"/>
          <p:cNvSpPr>
            <a:spLocks noGrp="1"/>
          </p:cNvSpPr>
          <p:nvPr>
            <p:ph type="title"/>
          </p:nvPr>
        </p:nvSpPr>
        <p:spPr/>
        <p:txBody>
          <a:bodyPr/>
          <a:lstStyle/>
          <a:p>
            <a:r>
              <a:rPr lang="en-GB" dirty="0" smtClean="0"/>
              <a:t>Interactive Interpreter</a:t>
            </a:r>
            <a:endParaRPr lang="en-US" dirty="0"/>
          </a:p>
        </p:txBody>
      </p:sp>
      <p:sp>
        <p:nvSpPr>
          <p:cNvPr id="7" name="Rectangle 6"/>
          <p:cNvSpPr/>
          <p:nvPr/>
        </p:nvSpPr>
        <p:spPr>
          <a:xfrm>
            <a:off x="1127448" y="2492894"/>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r>
              <a:rPr lang="en-GB" dirty="0" smtClean="0">
                <a:solidFill>
                  <a:schemeClr val="bg1"/>
                </a:solidFill>
                <a:latin typeface="Courier New" panose="02070309020205020404" pitchFamily="49" charset="0"/>
                <a:cs typeface="Courier New" panose="02070309020205020404" pitchFamily="49" charset="0"/>
              </a:rPr>
              <a:t>hello world</a:t>
            </a:r>
          </a:p>
          <a:p>
            <a:r>
              <a:rPr lang="en-GB" dirty="0" smtClean="0">
                <a:solidFill>
                  <a:schemeClr val="bg1"/>
                </a:solidFill>
                <a:latin typeface="Courier New" panose="02070309020205020404" pitchFamily="49" charset="0"/>
                <a:cs typeface="Courier New" panose="02070309020205020404" pitchFamily="49" charset="0"/>
              </a:rPr>
              <a:t>&gt;&gt;&gt;</a:t>
            </a:r>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29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536504"/>
          </a:xfrm>
        </p:spPr>
        <p:txBody>
          <a:bodyPr>
            <a:noAutofit/>
          </a:bodyPr>
          <a:lstStyle/>
          <a:p>
            <a:r>
              <a:rPr lang="en-US" sz="2400" dirty="0" err="1" smtClean="0"/>
              <a:t>NoSQL</a:t>
            </a:r>
            <a:r>
              <a:rPr lang="en-US" sz="2400" dirty="0" smtClean="0"/>
              <a:t> / </a:t>
            </a:r>
            <a:r>
              <a:rPr lang="en-US" sz="2400" dirty="0" err="1" smtClean="0"/>
              <a:t>BigData</a:t>
            </a:r>
            <a:endParaRPr lang="en-US" sz="2400" dirty="0" smtClean="0"/>
          </a:p>
          <a:p>
            <a:pPr lvl="1"/>
            <a:r>
              <a:rPr lang="en-US" sz="2400" dirty="0" smtClean="0"/>
              <a:t>Data is modeled in ways others than relationships familiar to us from RDMBS</a:t>
            </a:r>
          </a:p>
          <a:p>
            <a:pPr lvl="2"/>
            <a:r>
              <a:rPr lang="en-US" dirty="0" smtClean="0"/>
              <a:t>Column store</a:t>
            </a:r>
          </a:p>
          <a:p>
            <a:pPr lvl="2"/>
            <a:r>
              <a:rPr lang="en-US" dirty="0" smtClean="0"/>
              <a:t>Key-value</a:t>
            </a:r>
          </a:p>
          <a:p>
            <a:pPr lvl="2"/>
            <a:r>
              <a:rPr lang="en-US" dirty="0" smtClean="0"/>
              <a:t>Document</a:t>
            </a:r>
          </a:p>
          <a:p>
            <a:pPr lvl="2"/>
            <a:r>
              <a:rPr lang="en-US" dirty="0" smtClean="0"/>
              <a:t>Graph</a:t>
            </a:r>
          </a:p>
          <a:p>
            <a:pPr lvl="1"/>
            <a:r>
              <a:rPr lang="en-US" sz="2400" dirty="0" smtClean="0"/>
              <a:t>Consistency is sacrificed for availability and speed</a:t>
            </a:r>
          </a:p>
          <a:p>
            <a:pPr lvl="1"/>
            <a:r>
              <a:rPr lang="en-US" sz="2400" dirty="0" smtClean="0"/>
              <a:t>Scales well “horizontally”</a:t>
            </a:r>
          </a:p>
          <a:p>
            <a:pPr lvl="1"/>
            <a:r>
              <a:rPr lang="en-US" sz="2400" dirty="0" smtClean="0"/>
              <a:t>No prevailing query language like SQL</a:t>
            </a:r>
          </a:p>
          <a:p>
            <a:pPr lvl="2"/>
            <a:r>
              <a:rPr lang="en-US" dirty="0" smtClean="0"/>
              <a:t>Some emerging SQL++ candidates such as N1QL</a:t>
            </a:r>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8073686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a:bodyPr>
          <a:lstStyle/>
          <a:p>
            <a:r>
              <a:rPr lang="en-US" sz="2400" dirty="0"/>
              <a:t>Designing Data </a:t>
            </a:r>
            <a:r>
              <a:rPr lang="en-US" sz="2400" dirty="0" smtClean="0"/>
              <a:t>Models</a:t>
            </a:r>
          </a:p>
          <a:p>
            <a:endParaRPr lang="en-US" sz="2400" dirty="0" smtClean="0"/>
          </a:p>
          <a:p>
            <a:pPr lvl="1"/>
            <a:r>
              <a:rPr lang="en-US" sz="2400" dirty="0" smtClean="0"/>
              <a:t>Database is used to store application data such as users, user data etc.</a:t>
            </a:r>
          </a:p>
          <a:p>
            <a:pPr lvl="1"/>
            <a:endParaRPr lang="en-US" sz="2400" dirty="0" smtClean="0"/>
          </a:p>
          <a:p>
            <a:pPr lvl="1"/>
            <a:r>
              <a:rPr lang="en-US" sz="2400" dirty="0" smtClean="0"/>
              <a:t>Database tables and relationships should be designed to represent application data models and user workflows</a:t>
            </a:r>
          </a:p>
          <a:p>
            <a:pPr lvl="1"/>
            <a:endParaRPr lang="en-US" sz="2400" dirty="0" smtClean="0"/>
          </a:p>
          <a:p>
            <a:pPr lvl="1"/>
            <a:r>
              <a:rPr lang="en-US" sz="2400" dirty="0" smtClean="0"/>
              <a:t>Some libraries such as Hibernate abstract design away from developers</a:t>
            </a:r>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5758262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pSp>
        <p:nvGrpSpPr>
          <p:cNvPr id="14" name="Group 13"/>
          <p:cNvGrpSpPr/>
          <p:nvPr/>
        </p:nvGrpSpPr>
        <p:grpSpPr>
          <a:xfrm>
            <a:off x="609600" y="1440525"/>
            <a:ext cx="11031015" cy="1144895"/>
            <a:chOff x="609600" y="1440525"/>
            <a:chExt cx="11031015" cy="1144895"/>
          </a:xfrm>
        </p:grpSpPr>
        <p:graphicFrame>
          <p:nvGraphicFramePr>
            <p:cNvPr id="5" name="Content Placeholder 4"/>
            <p:cNvGraphicFramePr>
              <a:graphicFrameLocks/>
            </p:cNvGraphicFramePr>
            <p:nvPr>
              <p:extLst>
                <p:ext uri="{D42A27DB-BD31-4B8C-83A1-F6EECF244321}">
                  <p14:modId xmlns:p14="http://schemas.microsoft.com/office/powerpoint/2010/main" val="1243221713"/>
                </p:ext>
              </p:extLst>
            </p:nvPr>
          </p:nvGraphicFramePr>
          <p:xfrm>
            <a:off x="609600" y="1440525"/>
            <a:ext cx="11031015" cy="741680"/>
          </p:xfrm>
          <a:graphic>
            <a:graphicData uri="http://schemas.openxmlformats.org/drawingml/2006/table">
              <a:tbl>
                <a:tblPr firstRow="1" bandRow="1">
                  <a:tableStyleId>{5C22544A-7EE6-4342-B048-85BDC9FD1C3A}</a:tableStyleId>
                </a:tblPr>
                <a:tblGrid>
                  <a:gridCol w="1453952"/>
                  <a:gridCol w="2049141"/>
                  <a:gridCol w="2683220"/>
                  <a:gridCol w="1490678"/>
                  <a:gridCol w="3354024"/>
                </a:tblGrid>
                <a:tr h="370840">
                  <a:tc>
                    <a:txBody>
                      <a:bodyPr/>
                      <a:lstStyle/>
                      <a:p>
                        <a:r>
                          <a:rPr lang="en-GB" dirty="0" err="1" smtClean="0"/>
                          <a:t>user_id</a:t>
                        </a:r>
                        <a:endParaRPr lang="en-US" dirty="0"/>
                      </a:p>
                    </a:txBody>
                    <a:tcPr/>
                  </a:tc>
                  <a:tc>
                    <a:txBody>
                      <a:bodyPr/>
                      <a:lstStyle/>
                      <a:p>
                        <a:r>
                          <a:rPr lang="en-GB" dirty="0" err="1" smtClean="0"/>
                          <a:t>first_name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last_name</a:t>
                        </a:r>
                        <a:endParaRPr lang="en-US" dirty="0" smtClean="0"/>
                      </a:p>
                    </a:txBody>
                    <a:tcPr/>
                  </a:tc>
                  <a:tc>
                    <a:txBody>
                      <a:bodyPr/>
                      <a:lstStyle/>
                      <a:p>
                        <a:r>
                          <a:rPr lang="en-US" dirty="0" smtClean="0"/>
                          <a:t>login</a:t>
                        </a:r>
                        <a:endParaRPr lang="en-US" dirty="0"/>
                      </a:p>
                    </a:txBody>
                    <a:tcPr/>
                  </a:tc>
                  <a:tc>
                    <a:txBody>
                      <a:bodyPr/>
                      <a:lstStyle/>
                      <a:p>
                        <a:r>
                          <a:rPr lang="en-US" dirty="0" smtClean="0"/>
                          <a:t>password</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100</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Paul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Fox</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err="1" smtClean="0"/>
                          <a:t>pfox</a:t>
                        </a:r>
                        <a:endParaRPr lang="en-US" baseline="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t>
                        </a:r>
                        <a:r>
                          <a:rPr lang="en-US" baseline="0" dirty="0" err="1" smtClean="0"/>
                          <a:t>wbG</a:t>
                        </a:r>
                        <a:r>
                          <a:rPr lang="en-US" baseline="0" dirty="0" smtClean="0"/>
                          <a:t>����W'ZR</a:t>
                        </a:r>
                      </a:p>
                    </a:txBody>
                    <a:tcPr/>
                  </a:tc>
                </a:tr>
              </a:tbl>
            </a:graphicData>
          </a:graphic>
        </p:graphicFrame>
        <p:sp>
          <p:nvSpPr>
            <p:cNvPr id="9" name="TextBox 8"/>
            <p:cNvSpPr txBox="1"/>
            <p:nvPr/>
          </p:nvSpPr>
          <p:spPr>
            <a:xfrm>
              <a:off x="609600" y="2216088"/>
              <a:ext cx="2311980" cy="369332"/>
            </a:xfrm>
            <a:prstGeom prst="rect">
              <a:avLst/>
            </a:prstGeom>
            <a:noFill/>
          </p:spPr>
          <p:txBody>
            <a:bodyPr wrap="none" rtlCol="0">
              <a:spAutoFit/>
            </a:bodyPr>
            <a:lstStyle/>
            <a:p>
              <a:r>
                <a:rPr lang="en-GB" dirty="0" smtClean="0"/>
                <a:t>Example User Table</a:t>
              </a:r>
              <a:endParaRPr lang="en-GB" dirty="0"/>
            </a:p>
          </p:txBody>
        </p:sp>
      </p:grpSp>
      <p:grpSp>
        <p:nvGrpSpPr>
          <p:cNvPr id="13" name="Group 12"/>
          <p:cNvGrpSpPr/>
          <p:nvPr/>
        </p:nvGrpSpPr>
        <p:grpSpPr>
          <a:xfrm>
            <a:off x="609600" y="2658978"/>
            <a:ext cx="9884186" cy="1834995"/>
            <a:chOff x="609600" y="2658978"/>
            <a:chExt cx="9884186" cy="1834995"/>
          </a:xfrm>
        </p:grpSpPr>
        <p:graphicFrame>
          <p:nvGraphicFramePr>
            <p:cNvPr id="7" name="Content Placeholder 4"/>
            <p:cNvGraphicFramePr>
              <a:graphicFrameLocks/>
            </p:cNvGraphicFramePr>
            <p:nvPr>
              <p:extLst>
                <p:ext uri="{D42A27DB-BD31-4B8C-83A1-F6EECF244321}">
                  <p14:modId xmlns:p14="http://schemas.microsoft.com/office/powerpoint/2010/main" val="2229526958"/>
                </p:ext>
              </p:extLst>
            </p:nvPr>
          </p:nvGraphicFramePr>
          <p:xfrm>
            <a:off x="609600" y="2658978"/>
            <a:ext cx="9884186" cy="1478280"/>
          </p:xfrm>
          <a:graphic>
            <a:graphicData uri="http://schemas.openxmlformats.org/drawingml/2006/table">
              <a:tbl>
                <a:tblPr firstRow="1" bandRow="1">
                  <a:tableStyleId>{5C22544A-7EE6-4342-B048-85BDC9FD1C3A}</a:tableStyleId>
                </a:tblPr>
                <a:tblGrid>
                  <a:gridCol w="1909757"/>
                  <a:gridCol w="2765196"/>
                  <a:gridCol w="2645779"/>
                  <a:gridCol w="2563454"/>
                </a:tblGrid>
                <a:tr h="365760">
                  <a:tc>
                    <a:txBody>
                      <a:bodyPr/>
                      <a:lstStyle/>
                      <a:p>
                        <a:r>
                          <a:rPr lang="en-GB" dirty="0" err="1" smtClean="0"/>
                          <a:t>product_id</a:t>
                        </a:r>
                        <a:endParaRPr lang="en-US" dirty="0"/>
                      </a:p>
                    </a:txBody>
                    <a:tcPr/>
                  </a:tc>
                  <a:tc>
                    <a:txBody>
                      <a:bodyPr/>
                      <a:lstStyle/>
                      <a:p>
                        <a:r>
                          <a:rPr lang="en-GB" dirty="0" smtClean="0"/>
                          <a:t>name</a:t>
                        </a:r>
                      </a:p>
                    </a:txBody>
                    <a:tcPr/>
                  </a:tc>
                  <a:tc>
                    <a:txBody>
                      <a:bodyPr/>
                      <a:lstStyle/>
                      <a:p>
                        <a:r>
                          <a:rPr lang="en-US" dirty="0" smtClean="0"/>
                          <a:t>code</a:t>
                        </a:r>
                        <a:endParaRPr lang="en-US" dirty="0"/>
                      </a:p>
                    </a:txBody>
                    <a:tcPr/>
                  </a:tc>
                  <a:tc>
                    <a:txBody>
                      <a:bodyPr/>
                      <a:lstStyle/>
                      <a:p>
                        <a:r>
                          <a:rPr lang="en-US" dirty="0" smtClean="0"/>
                          <a:t>cost</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1</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Dell</a:t>
                        </a:r>
                        <a:r>
                          <a:rPr lang="en-US" baseline="0" dirty="0" smtClean="0"/>
                          <a:t> 102-key keyboard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DK-102-A</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£10.99</a:t>
                        </a:r>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2</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err="1" smtClean="0"/>
                          <a:t>Razr</a:t>
                        </a:r>
                        <a:r>
                          <a:rPr lang="en-US" dirty="0" smtClean="0"/>
                          <a:t> </a:t>
                        </a:r>
                        <a:r>
                          <a:rPr lang="en-US" dirty="0" err="1" smtClean="0"/>
                          <a:t>Steelseries</a:t>
                        </a:r>
                        <a:r>
                          <a:rPr lang="en-US" dirty="0" smtClean="0"/>
                          <a:t> Mouse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RZ-SS-M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£39.99</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3</a:t>
                        </a:r>
                      </a:p>
                    </a:txBody>
                    <a:tcPr/>
                  </a:tc>
                  <a:tc>
                    <a:txBody>
                      <a:bodyPr/>
                      <a:lstStyle/>
                      <a:p>
                        <a:r>
                          <a:rPr lang="en-US" dirty="0" smtClean="0"/>
                          <a:t>Belkin Screen Wipes </a:t>
                        </a:r>
                        <a:r>
                          <a:rPr lang="en-US" dirty="0" err="1" smtClean="0"/>
                          <a:t>Pkt</a:t>
                        </a:r>
                        <a:endParaRPr lang="en-US" dirty="0"/>
                      </a:p>
                    </a:txBody>
                    <a:tcPr/>
                  </a:tc>
                  <a:tc>
                    <a:txBody>
                      <a:bodyPr/>
                      <a:lstStyle/>
                      <a:p>
                        <a:pPr marL="0" indent="0">
                          <a:buFont typeface="Arial" panose="020B0604020202020204" pitchFamily="34" charset="0"/>
                          <a:buNone/>
                        </a:pPr>
                        <a:r>
                          <a:rPr lang="en-US" dirty="0" smtClean="0"/>
                          <a:t>BK-SW-SML</a:t>
                        </a:r>
                        <a:endParaRPr lang="en-US" dirty="0"/>
                      </a:p>
                    </a:txBody>
                    <a:tcPr/>
                  </a:tc>
                  <a:tc>
                    <a:txBody>
                      <a:bodyPr/>
                      <a:lstStyle/>
                      <a:p>
                        <a:pPr marL="0" indent="0">
                          <a:buFont typeface="Arial" panose="020B0604020202020204" pitchFamily="34" charset="0"/>
                          <a:buNone/>
                        </a:pPr>
                        <a:r>
                          <a:rPr lang="en-US" dirty="0" smtClean="0"/>
                          <a:t>£2.99</a:t>
                        </a:r>
                        <a:endParaRPr lang="en-US" dirty="0"/>
                      </a:p>
                    </a:txBody>
                    <a:tcPr/>
                  </a:tc>
                </a:tr>
              </a:tbl>
            </a:graphicData>
          </a:graphic>
        </p:graphicFrame>
        <p:sp>
          <p:nvSpPr>
            <p:cNvPr id="10" name="TextBox 9"/>
            <p:cNvSpPr txBox="1"/>
            <p:nvPr/>
          </p:nvSpPr>
          <p:spPr>
            <a:xfrm>
              <a:off x="609600" y="4124641"/>
              <a:ext cx="2743572" cy="369332"/>
            </a:xfrm>
            <a:prstGeom prst="rect">
              <a:avLst/>
            </a:prstGeom>
            <a:noFill/>
          </p:spPr>
          <p:txBody>
            <a:bodyPr wrap="none" rtlCol="0">
              <a:spAutoFit/>
            </a:bodyPr>
            <a:lstStyle/>
            <a:p>
              <a:r>
                <a:rPr lang="en-GB" dirty="0" smtClean="0"/>
                <a:t>Example Products Table</a:t>
              </a:r>
              <a:endParaRPr lang="en-GB" dirty="0"/>
            </a:p>
          </p:txBody>
        </p:sp>
      </p:grpSp>
      <p:grpSp>
        <p:nvGrpSpPr>
          <p:cNvPr id="12" name="Group 11"/>
          <p:cNvGrpSpPr/>
          <p:nvPr/>
        </p:nvGrpSpPr>
        <p:grpSpPr>
          <a:xfrm>
            <a:off x="609600" y="4502358"/>
            <a:ext cx="5414392" cy="1816254"/>
            <a:chOff x="609600" y="4502358"/>
            <a:chExt cx="5414392" cy="1816254"/>
          </a:xfrm>
        </p:grpSpPr>
        <p:graphicFrame>
          <p:nvGraphicFramePr>
            <p:cNvPr id="8" name="Content Placeholder 4"/>
            <p:cNvGraphicFramePr>
              <a:graphicFrameLocks/>
            </p:cNvGraphicFramePr>
            <p:nvPr>
              <p:extLst>
                <p:ext uri="{D42A27DB-BD31-4B8C-83A1-F6EECF244321}">
                  <p14:modId xmlns:p14="http://schemas.microsoft.com/office/powerpoint/2010/main" val="2867427339"/>
                </p:ext>
              </p:extLst>
            </p:nvPr>
          </p:nvGraphicFramePr>
          <p:xfrm>
            <a:off x="609600" y="4502358"/>
            <a:ext cx="5414392" cy="1478280"/>
          </p:xfrm>
          <a:graphic>
            <a:graphicData uri="http://schemas.openxmlformats.org/drawingml/2006/table">
              <a:tbl>
                <a:tblPr firstRow="1" bandRow="1">
                  <a:tableStyleId>{5C22544A-7EE6-4342-B048-85BDC9FD1C3A}</a:tableStyleId>
                </a:tblPr>
                <a:tblGrid>
                  <a:gridCol w="1389780"/>
                  <a:gridCol w="2012306"/>
                  <a:gridCol w="2012306"/>
                </a:tblGrid>
                <a:tr h="0">
                  <a:tc>
                    <a:txBody>
                      <a:bodyPr/>
                      <a:lstStyle/>
                      <a:p>
                        <a:r>
                          <a:rPr lang="en-GB" dirty="0" err="1" smtClean="0"/>
                          <a:t>user_id</a:t>
                        </a:r>
                        <a:endParaRPr lang="en-US" dirty="0"/>
                      </a:p>
                    </a:txBody>
                    <a:tcPr/>
                  </a:tc>
                  <a:tc>
                    <a:txBody>
                      <a:bodyPr/>
                      <a:lstStyle/>
                      <a:p>
                        <a:r>
                          <a:rPr lang="en-GB" dirty="0" err="1" smtClean="0"/>
                          <a:t>product_id</a:t>
                        </a:r>
                        <a:endParaRPr lang="en-GB" dirty="0" smtClean="0"/>
                      </a:p>
                    </a:txBody>
                    <a:tcPr/>
                  </a:tc>
                  <a:tc>
                    <a:txBody>
                      <a:bodyPr/>
                      <a:lstStyle/>
                      <a:p>
                        <a:r>
                          <a:rPr lang="en-GB" dirty="0" smtClean="0"/>
                          <a:t>count</a:t>
                        </a:r>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100</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100</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2</a:t>
                        </a:r>
                        <a:endParaRPr lang="en-US" dirty="0"/>
                      </a:p>
                    </a:txBody>
                    <a:tcPr/>
                  </a:tc>
                  <a:tc>
                    <a:txBody>
                      <a:bodyPr/>
                      <a:lstStyle/>
                      <a:p>
                        <a:r>
                          <a:rPr lang="en-US" dirty="0" smtClean="0"/>
                          <a:t>1</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100</a:t>
                        </a:r>
                      </a:p>
                    </a:txBody>
                    <a:tcPr/>
                  </a:tc>
                  <a:tc>
                    <a:txBody>
                      <a:bodyPr/>
                      <a:lstStyle/>
                      <a:p>
                        <a:r>
                          <a:rPr lang="en-US" dirty="0" smtClean="0"/>
                          <a:t>3</a:t>
                        </a:r>
                        <a:endParaRPr lang="en-US" dirty="0"/>
                      </a:p>
                    </a:txBody>
                    <a:tcPr/>
                  </a:tc>
                  <a:tc>
                    <a:txBody>
                      <a:bodyPr/>
                      <a:lstStyle/>
                      <a:p>
                        <a:r>
                          <a:rPr lang="en-US" dirty="0" smtClean="0"/>
                          <a:t>5</a:t>
                        </a:r>
                        <a:endParaRPr lang="en-US" dirty="0"/>
                      </a:p>
                    </a:txBody>
                    <a:tcPr/>
                  </a:tc>
                </a:tr>
              </a:tbl>
            </a:graphicData>
          </a:graphic>
        </p:graphicFrame>
        <p:sp>
          <p:nvSpPr>
            <p:cNvPr id="11" name="TextBox 10"/>
            <p:cNvSpPr txBox="1"/>
            <p:nvPr/>
          </p:nvSpPr>
          <p:spPr>
            <a:xfrm>
              <a:off x="609600" y="5949280"/>
              <a:ext cx="3365408" cy="369332"/>
            </a:xfrm>
            <a:prstGeom prst="rect">
              <a:avLst/>
            </a:prstGeom>
            <a:noFill/>
          </p:spPr>
          <p:txBody>
            <a:bodyPr wrap="none" rtlCol="0">
              <a:spAutoFit/>
            </a:bodyPr>
            <a:lstStyle/>
            <a:p>
              <a:r>
                <a:rPr lang="en-GB" dirty="0" smtClean="0"/>
                <a:t>Example Shopping Cart Table</a:t>
              </a:r>
              <a:endParaRPr lang="en-GB" dirty="0"/>
            </a:p>
          </p:txBody>
        </p:sp>
      </p:grpSp>
    </p:spTree>
    <p:extLst>
      <p:ext uri="{BB962C8B-B14F-4D97-AF65-F5344CB8AC3E}">
        <p14:creationId xmlns:p14="http://schemas.microsoft.com/office/powerpoint/2010/main" val="30082074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4176463"/>
          </a:xfrm>
        </p:spPr>
        <p:txBody>
          <a:bodyPr>
            <a:normAutofit lnSpcReduction="10000"/>
          </a:bodyPr>
          <a:lstStyle/>
          <a:p>
            <a:r>
              <a:rPr lang="en-US" sz="2400" dirty="0" smtClean="0"/>
              <a:t>Connectors</a:t>
            </a:r>
          </a:p>
          <a:p>
            <a:endParaRPr lang="en-US" sz="2400" dirty="0" smtClean="0"/>
          </a:p>
          <a:p>
            <a:pPr lvl="1"/>
            <a:r>
              <a:rPr lang="en-US" sz="2400" dirty="0" smtClean="0"/>
              <a:t>Applications need to connect to databases in order to perform operations</a:t>
            </a:r>
          </a:p>
          <a:p>
            <a:pPr lvl="1"/>
            <a:endParaRPr lang="en-US" sz="2400" dirty="0" smtClean="0"/>
          </a:p>
          <a:p>
            <a:pPr lvl="1"/>
            <a:r>
              <a:rPr lang="en-US" sz="2400" dirty="0" smtClean="0"/>
              <a:t>ODBC is the most common way to connect to a remote database</a:t>
            </a:r>
          </a:p>
          <a:p>
            <a:pPr lvl="1"/>
            <a:endParaRPr lang="en-US" sz="2400" dirty="0" smtClean="0"/>
          </a:p>
          <a:p>
            <a:pPr lvl="1"/>
            <a:r>
              <a:rPr lang="en-US" sz="2400" dirty="0" smtClean="0"/>
              <a:t>ODBC drivers available for most databases and platforms</a:t>
            </a:r>
          </a:p>
          <a:p>
            <a:pPr lvl="1"/>
            <a:endParaRPr lang="en-US" sz="2400" dirty="0" smtClean="0"/>
          </a:p>
          <a:p>
            <a:pPr lvl="1"/>
            <a:r>
              <a:rPr lang="en-US" sz="2400" dirty="0" smtClean="0"/>
              <a:t>Becoming less popular as modern web development platforms link directly to database</a:t>
            </a:r>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05628071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118076" y="1556791"/>
            <a:ext cx="5808644" cy="4524315"/>
          </a:xfrm>
        </p:spPr>
        <p:txBody>
          <a:bodyPr>
            <a:noAutofit/>
          </a:bodyPr>
          <a:lstStyle/>
          <a:p>
            <a:r>
              <a:rPr lang="en-US" sz="2400" dirty="0" smtClean="0"/>
              <a:t>Create a database</a:t>
            </a:r>
          </a:p>
          <a:p>
            <a:pPr lvl="1"/>
            <a:r>
              <a:rPr lang="en-US" sz="2400" dirty="0" smtClean="0"/>
              <a:t>System databases already created</a:t>
            </a:r>
          </a:p>
          <a:p>
            <a:pPr lvl="1"/>
            <a:r>
              <a:rPr lang="en-US" sz="2400" dirty="0" smtClean="0"/>
              <a:t>User database required for our data</a:t>
            </a:r>
          </a:p>
          <a:p>
            <a:r>
              <a:rPr lang="en-US" sz="2400" dirty="0" smtClean="0"/>
              <a:t>Create a simple table</a:t>
            </a:r>
          </a:p>
          <a:p>
            <a:pPr lvl="1"/>
            <a:r>
              <a:rPr lang="en-US" sz="2400" dirty="0" smtClean="0"/>
              <a:t>Each table consists of columns and rows</a:t>
            </a:r>
          </a:p>
          <a:p>
            <a:pPr lvl="1"/>
            <a:r>
              <a:rPr lang="en-US" sz="2400" dirty="0" smtClean="0"/>
              <a:t>Each column (or ‘field’) has a data type and length</a:t>
            </a:r>
          </a:p>
          <a:p>
            <a:pPr lvl="2"/>
            <a:r>
              <a:rPr lang="en-US" dirty="0" smtClean="0"/>
              <a:t>‘</a:t>
            </a:r>
            <a:r>
              <a:rPr lang="en-US" dirty="0" err="1" smtClean="0"/>
              <a:t>Varchar</a:t>
            </a:r>
            <a:r>
              <a:rPr lang="en-US" dirty="0" smtClean="0"/>
              <a:t>’ is SQL-</a:t>
            </a:r>
            <a:r>
              <a:rPr lang="en-US" dirty="0" err="1" smtClean="0"/>
              <a:t>ese</a:t>
            </a:r>
            <a:r>
              <a:rPr lang="en-US" dirty="0" smtClean="0"/>
              <a:t> for ‘string’</a:t>
            </a:r>
          </a:p>
          <a:p>
            <a:pPr lvl="2"/>
            <a:r>
              <a:rPr lang="en-US" dirty="0" smtClean="0"/>
              <a:t>‘</a:t>
            </a:r>
            <a:r>
              <a:rPr lang="en-US" dirty="0" err="1" smtClean="0"/>
              <a:t>int</a:t>
            </a:r>
            <a:r>
              <a:rPr lang="en-US" dirty="0" smtClean="0"/>
              <a:t>’ is SQL-</a:t>
            </a:r>
            <a:r>
              <a:rPr lang="en-US" dirty="0" err="1" smtClean="0"/>
              <a:t>ese</a:t>
            </a:r>
            <a:r>
              <a:rPr lang="en-US" dirty="0" smtClean="0"/>
              <a:t> for ‘integer’</a:t>
            </a:r>
          </a:p>
        </p:txBody>
      </p:sp>
      <p:sp>
        <p:nvSpPr>
          <p:cNvPr id="4" name="Rectangle 3"/>
          <p:cNvSpPr/>
          <p:nvPr/>
        </p:nvSpPr>
        <p:spPr>
          <a:xfrm>
            <a:off x="623392" y="1556792"/>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#Connect to the database using the </a:t>
            </a:r>
            <a:r>
              <a:rPr lang="en-GB" sz="1200" dirty="0" err="1" smtClean="0">
                <a:solidFill>
                  <a:srgbClr val="008000"/>
                </a:solidFill>
                <a:highlight>
                  <a:srgbClr val="FFFFFF"/>
                </a:highlight>
                <a:latin typeface="Courier New" panose="02070309020205020404" pitchFamily="49" charset="0"/>
              </a:rPr>
              <a:t>msql</a:t>
            </a:r>
            <a:r>
              <a:rPr lang="en-GB" sz="1200" dirty="0" smtClean="0">
                <a:solidFill>
                  <a:srgbClr val="008000"/>
                </a:solidFill>
                <a:highlight>
                  <a:srgbClr val="FFFFFF"/>
                </a:highlight>
                <a:latin typeface="Courier New" panose="02070309020205020404" pitchFamily="49" charset="0"/>
              </a:rPr>
              <a:t> binary</a:t>
            </a:r>
          </a:p>
          <a:p>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 –u root –p</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database to use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database </a:t>
            </a:r>
            <a:r>
              <a:rPr lang="en-GB" sz="1200" dirty="0" err="1" smtClean="0">
                <a:solidFill>
                  <a:srgbClr val="000000"/>
                </a:solidFill>
                <a:highlight>
                  <a:srgbClr val="FFFFFF"/>
                </a:highlight>
                <a:latin typeface="Courier New" panose="02070309020205020404" pitchFamily="49" charset="0"/>
              </a:rPr>
              <a:t>my_db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the ‘show’ command to confirm it’s been created</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show databases;</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Database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information_schema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performance_schema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sys                |</a:t>
            </a:r>
          </a:p>
          <a:p>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use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simple table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a:t>
            </a:r>
            <a:r>
              <a:rPr lang="en-GB" sz="1200" dirty="0">
                <a:solidFill>
                  <a:srgbClr val="000000"/>
                </a:solidFill>
                <a:highlight>
                  <a:srgbClr val="FFFFFF"/>
                </a:highlight>
                <a:latin typeface="Courier New" panose="02070309020205020404" pitchFamily="49" charset="0"/>
              </a:rPr>
              <a:t>table persons( name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(32), age </a:t>
            </a:r>
            <a:r>
              <a:rPr lang="en-GB" sz="1200" dirty="0" err="1">
                <a:solidFill>
                  <a:srgbClr val="000000"/>
                </a:solidFill>
                <a:highlight>
                  <a:srgbClr val="FFFFFF"/>
                </a:highlight>
                <a:latin typeface="Courier New" panose="02070309020205020404" pitchFamily="49" charset="0"/>
              </a:rPr>
              <a:t>int</a:t>
            </a:r>
            <a:r>
              <a:rPr lang="en-GB" sz="1200" dirty="0">
                <a:solidFill>
                  <a:srgbClr val="000000"/>
                </a:solidFill>
                <a:highlight>
                  <a:srgbClr val="FFFFFF"/>
                </a:highlight>
                <a:latin typeface="Courier New" panose="02070309020205020404" pitchFamily="49" charset="0"/>
              </a:rPr>
              <a:t>, location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(256) );</a:t>
            </a:r>
          </a:p>
        </p:txBody>
      </p:sp>
    </p:spTree>
    <p:extLst>
      <p:ext uri="{BB962C8B-B14F-4D97-AF65-F5344CB8AC3E}">
        <p14:creationId xmlns:p14="http://schemas.microsoft.com/office/powerpoint/2010/main" val="29471097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628800"/>
            <a:ext cx="5808644" cy="4524315"/>
          </a:xfrm>
        </p:spPr>
        <p:txBody>
          <a:bodyPr>
            <a:normAutofit/>
          </a:bodyPr>
          <a:lstStyle/>
          <a:p>
            <a:r>
              <a:rPr lang="en-US" sz="2400" dirty="0" smtClean="0"/>
              <a:t>Load some data into the table</a:t>
            </a:r>
          </a:p>
          <a:p>
            <a:pPr lvl="1"/>
            <a:r>
              <a:rPr lang="en-US" sz="2400" dirty="0" smtClean="0"/>
              <a:t>Values can be entered in several ways</a:t>
            </a:r>
          </a:p>
          <a:p>
            <a:pPr lvl="2"/>
            <a:r>
              <a:rPr lang="en-US" dirty="0" smtClean="0"/>
              <a:t>Directly via a graphical utility</a:t>
            </a:r>
          </a:p>
          <a:p>
            <a:pPr lvl="2"/>
            <a:r>
              <a:rPr lang="en-US" dirty="0" smtClean="0"/>
              <a:t>Via SQL INSERT commands from a SQL client app</a:t>
            </a:r>
          </a:p>
          <a:p>
            <a:pPr lvl="2"/>
            <a:r>
              <a:rPr lang="en-US" dirty="0" smtClean="0"/>
              <a:t>Loaded from a file</a:t>
            </a:r>
          </a:p>
          <a:p>
            <a:pPr lvl="2"/>
            <a:r>
              <a:rPr lang="en-US" dirty="0" smtClean="0"/>
              <a:t>Inserted remotely via SQL from another application</a:t>
            </a:r>
          </a:p>
        </p:txBody>
      </p:sp>
      <p:sp>
        <p:nvSpPr>
          <p:cNvPr id="4" name="Rectangle 3"/>
          <p:cNvSpPr/>
          <p:nvPr/>
        </p:nvSpPr>
        <p:spPr>
          <a:xfrm>
            <a:off x="609600" y="1628800"/>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a:t>
            </a:r>
            <a:r>
              <a:rPr lang="en-GB" sz="1200" dirty="0" err="1" smtClean="0">
                <a:solidFill>
                  <a:srgbClr val="008000"/>
                </a:solidFill>
                <a:highlight>
                  <a:srgbClr val="FFFFFF"/>
                </a:highlight>
                <a:latin typeface="Courier New" panose="02070309020205020404" pitchFamily="49" charset="0"/>
              </a:rPr>
              <a:t>db</a:t>
            </a:r>
            <a:r>
              <a:rPr lang="en-GB" sz="1200" dirty="0" smtClean="0">
                <a:solidFill>
                  <a:srgbClr val="008000"/>
                </a:solidFill>
                <a:highlight>
                  <a:srgbClr val="FFFFFF"/>
                </a:highlight>
                <a:latin typeface="Courier New" panose="02070309020205020404" pitchFamily="49" charset="0"/>
              </a:rPr>
              <a:t> operations</a:t>
            </a:r>
            <a:endParaRPr lang="en-GB" sz="1200" dirty="0">
              <a:solidFill>
                <a:srgbClr val="008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have prepared some data in a file, which we will load</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load data local </a:t>
            </a:r>
            <a:r>
              <a:rPr lang="en-GB" sz="1200" dirty="0" err="1">
                <a:solidFill>
                  <a:srgbClr val="000000"/>
                </a:solidFill>
                <a:highlight>
                  <a:srgbClr val="FFFFFF"/>
                </a:highlight>
                <a:latin typeface="Courier New" panose="02070309020205020404" pitchFamily="49" charset="0"/>
              </a:rPr>
              <a:t>infile</a:t>
            </a:r>
            <a:r>
              <a:rPr lang="en-GB" sz="1200" dirty="0">
                <a:solidFill>
                  <a:srgbClr val="000000"/>
                </a:solidFill>
                <a:highlight>
                  <a:srgbClr val="FFFFFF"/>
                </a:highlight>
                <a:latin typeface="Courier New" panose="02070309020205020404" pitchFamily="49" charset="0"/>
              </a:rPr>
              <a:t> 'table_data.txt' into table persons columns terminated by ',' lines terminated by '\r\n</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a select command to view the data</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969537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3886" y="1444134"/>
            <a:ext cx="5808644" cy="4524315"/>
          </a:xfrm>
        </p:spPr>
        <p:txBody>
          <a:bodyPr>
            <a:normAutofit/>
          </a:bodyPr>
          <a:lstStyle/>
          <a:p>
            <a:r>
              <a:rPr lang="en-US" sz="2400" dirty="0" smtClean="0"/>
              <a:t>Execute a query to find a single record</a:t>
            </a:r>
          </a:p>
          <a:p>
            <a:endParaRPr lang="en-US" sz="2400" dirty="0" smtClean="0"/>
          </a:p>
          <a:p>
            <a:r>
              <a:rPr lang="en-US" sz="2400" dirty="0" smtClean="0"/>
              <a:t>Use an ‘update’ query to change the age value</a:t>
            </a:r>
          </a:p>
          <a:p>
            <a:endParaRPr lang="en-US" sz="2400" dirty="0" smtClean="0"/>
          </a:p>
          <a:p>
            <a:r>
              <a:rPr lang="en-US" sz="2400" dirty="0" smtClean="0"/>
              <a:t>Query the database again to confirm the change</a:t>
            </a:r>
          </a:p>
        </p:txBody>
      </p:sp>
      <p:sp>
        <p:nvSpPr>
          <p:cNvPr id="4" name="Rectangle 3"/>
          <p:cNvSpPr/>
          <p:nvPr/>
        </p:nvSpPr>
        <p:spPr>
          <a:xfrm>
            <a:off x="611278" y="1444134"/>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‘where’ clause allows us to filter on columns in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 where location = ‘London’;</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‘update’ to change the values of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update persons set age = 25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(0.07 sec)</a:t>
            </a:r>
          </a:p>
          <a:p>
            <a:r>
              <a:rPr lang="en-GB" sz="1200" dirty="0">
                <a:solidFill>
                  <a:srgbClr val="000000"/>
                </a:solidFill>
                <a:highlight>
                  <a:srgbClr val="FFFFFF"/>
                </a:highlight>
                <a:latin typeface="Courier New" panose="02070309020205020404" pitchFamily="49" charset="0"/>
              </a:rPr>
              <a:t>Rows matched: 1  Changed: 1  Warnings: </a:t>
            </a:r>
            <a:r>
              <a:rPr lang="en-GB" sz="1200" dirty="0" smtClean="0">
                <a:solidFill>
                  <a:srgbClr val="000000"/>
                </a:solidFill>
                <a:highlight>
                  <a:srgbClr val="FFFFFF"/>
                </a:highlight>
                <a:latin typeface="Courier New" panose="02070309020205020404" pitchFamily="49" charset="0"/>
              </a:rPr>
              <a:t>0</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#Select the row again to confirm the change</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select * from persons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25 | London   |</a:t>
            </a:r>
          </a:p>
          <a:p>
            <a:r>
              <a:rPr lang="en-GB" sz="1200" dirty="0">
                <a:solidFill>
                  <a:srgbClr val="000000"/>
                </a:solidFill>
                <a:highlight>
                  <a:srgbClr val="FFFFFF"/>
                </a:highlight>
                <a:latin typeface="Courier New" panose="02070309020205020404" pitchFamily="49" charset="0"/>
              </a:rPr>
              <a:t>+------+------+----------+</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1425408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484783"/>
            <a:ext cx="5808644" cy="4524315"/>
          </a:xfrm>
        </p:spPr>
        <p:txBody>
          <a:bodyPr>
            <a:normAutofit/>
          </a:bodyPr>
          <a:lstStyle/>
          <a:p>
            <a:r>
              <a:rPr lang="en-US" sz="2400" dirty="0" smtClean="0"/>
              <a:t>Execute a query to delete a specific record</a:t>
            </a:r>
          </a:p>
          <a:p>
            <a:endParaRPr lang="en-US" sz="2400" dirty="0" smtClean="0"/>
          </a:p>
          <a:p>
            <a:r>
              <a:rPr lang="en-US" sz="2400" dirty="0" smtClean="0"/>
              <a:t>Query the database to confirm the change</a:t>
            </a:r>
          </a:p>
        </p:txBody>
      </p:sp>
      <p:sp>
        <p:nvSpPr>
          <p:cNvPr id="4" name="Rectangle 3"/>
          <p:cNvSpPr/>
          <p:nvPr/>
        </p:nvSpPr>
        <p:spPr>
          <a:xfrm>
            <a:off x="609600" y="1484784"/>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‘delete’ statement allows us to delete records from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‘delete’ to remove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a:t>
            </a:r>
            <a:r>
              <a:rPr lang="en-GB" sz="1200" dirty="0" smtClean="0">
                <a:solidFill>
                  <a:srgbClr val="000000"/>
                </a:solidFill>
                <a:highlight>
                  <a:srgbClr val="FFFFFF"/>
                </a:highlight>
                <a:latin typeface="Courier New" panose="02070309020205020404" pitchFamily="49" charset="0"/>
              </a:rPr>
              <a:t>delete from persons where location = ‘Bath';</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(0.08 sec</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location = ‘Bath';</a:t>
            </a:r>
          </a:p>
          <a:p>
            <a:r>
              <a:rPr lang="en-GB" sz="1200" dirty="0">
                <a:solidFill>
                  <a:srgbClr val="000000"/>
                </a:solidFill>
                <a:highlight>
                  <a:srgbClr val="FFFFFF"/>
                </a:highlight>
                <a:latin typeface="Courier New" panose="02070309020205020404" pitchFamily="49" charset="0"/>
              </a:rPr>
              <a:t>Empty set (0.00 sec)</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3981054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97428" y="1483008"/>
            <a:ext cx="5808644" cy="4524315"/>
          </a:xfrm>
        </p:spPr>
        <p:txBody>
          <a:bodyPr>
            <a:normAutofit/>
          </a:bodyPr>
          <a:lstStyle/>
          <a:p>
            <a:r>
              <a:rPr lang="en-US" sz="2400" dirty="0" smtClean="0"/>
              <a:t>Execute a query to insert a new record</a:t>
            </a:r>
          </a:p>
          <a:p>
            <a:endParaRPr lang="en-US" sz="2400" dirty="0" smtClean="0"/>
          </a:p>
          <a:p>
            <a:r>
              <a:rPr lang="en-US" sz="2400" dirty="0" smtClean="0"/>
              <a:t>Query the database to confirm the change</a:t>
            </a:r>
          </a:p>
        </p:txBody>
      </p:sp>
      <p:sp>
        <p:nvSpPr>
          <p:cNvPr id="4" name="Rectangle 3"/>
          <p:cNvSpPr/>
          <p:nvPr/>
        </p:nvSpPr>
        <p:spPr>
          <a:xfrm>
            <a:off x="609600" y="1477268"/>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‘insert’ statement allows us to add records to a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persons values ('Neil', 44, </a:t>
            </a:r>
            <a:r>
              <a:rPr lang="en-GB" sz="1200" dirty="0" smtClean="0">
                <a:solidFill>
                  <a:srgbClr val="000000"/>
                </a:solidFill>
                <a:highlight>
                  <a:srgbClr val="FFFFFF"/>
                </a:highlight>
                <a:latin typeface="Courier New" panose="02070309020205020404" pitchFamily="49" charset="0"/>
              </a:rPr>
              <a:t>'Maryland');</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Query </a:t>
            </a:r>
            <a:r>
              <a:rPr lang="en-GB" sz="1200" dirty="0">
                <a:solidFill>
                  <a:srgbClr val="000000"/>
                </a:solidFill>
                <a:highlight>
                  <a:srgbClr val="FFFFFF"/>
                </a:highlight>
                <a:latin typeface="Courier New" panose="02070309020205020404" pitchFamily="49" charset="0"/>
              </a:rPr>
              <a:t>OK, 1 row affected (0.08 sec</a:t>
            </a:r>
            <a:r>
              <a:rPr lang="en-GB" sz="1200" dirty="0" smtClean="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a:t>
            </a:r>
            <a:r>
              <a:rPr lang="en-GB" sz="1200" dirty="0" smtClean="0">
                <a:solidFill>
                  <a:srgbClr val="000000"/>
                </a:solidFill>
                <a:highlight>
                  <a:srgbClr val="FFFFFF"/>
                </a:highlight>
                <a:latin typeface="Courier New" panose="02070309020205020404" pitchFamily="49" charset="0"/>
              </a:rPr>
              <a:t>name = ‘Neil';</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Neil |   44 | Maryland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1 row in set (0.00 sec)</a:t>
            </a:r>
          </a:p>
        </p:txBody>
      </p:sp>
    </p:spTree>
    <p:extLst>
      <p:ext uri="{BB962C8B-B14F-4D97-AF65-F5344CB8AC3E}">
        <p14:creationId xmlns:p14="http://schemas.microsoft.com/office/powerpoint/2010/main" val="38700107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Databases</a:t>
            </a:r>
            <a:endParaRPr lang="en-US" dirty="0"/>
          </a:p>
        </p:txBody>
      </p:sp>
    </p:spTree>
    <p:extLst>
      <p:ext uri="{BB962C8B-B14F-4D97-AF65-F5344CB8AC3E}">
        <p14:creationId xmlns:p14="http://schemas.microsoft.com/office/powerpoint/2010/main" val="613608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657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a:solidFill>
                  <a:schemeClr val="bg1"/>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hello.py</a:t>
            </a: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316835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world"</a:t>
            </a:r>
            <a:endParaRPr lang="en-US" sz="2400" dirty="0" smtClean="0">
              <a:solidFill>
                <a:srgbClr val="808080"/>
              </a:solidFill>
              <a:highlight>
                <a:srgbClr val="FFFFFF"/>
              </a:highlight>
            </a:endParaRPr>
          </a:p>
        </p:txBody>
      </p:sp>
      <p:sp>
        <p:nvSpPr>
          <p:cNvPr id="9" name="Content Placeholder 7"/>
          <p:cNvSpPr>
            <a:spLocks noGrp="1"/>
          </p:cNvSpPr>
          <p:nvPr>
            <p:ph idx="1"/>
          </p:nvPr>
        </p:nvSpPr>
        <p:spPr>
          <a:xfrm>
            <a:off x="1007436" y="1700809"/>
            <a:ext cx="10574965" cy="4425355"/>
          </a:xfrm>
        </p:spPr>
        <p:txBody>
          <a:bodyPr/>
          <a:lstStyle/>
          <a:p>
            <a:r>
              <a:rPr lang="en-US" sz="2400" dirty="0" smtClean="0"/>
              <a:t>Open </a:t>
            </a:r>
            <a:r>
              <a:rPr lang="en-US" sz="2400" dirty="0" err="1" smtClean="0">
                <a:solidFill>
                  <a:srgbClr val="0000FF"/>
                </a:solidFill>
                <a:latin typeface="Courier New" panose="02070309020205020404" pitchFamily="49" charset="0"/>
                <a:cs typeface="Courier New" panose="02070309020205020404" pitchFamily="49" charset="0"/>
              </a:rPr>
              <a:t>gedit</a:t>
            </a:r>
            <a:r>
              <a:rPr lang="en-US" sz="2400" dirty="0">
                <a:solidFill>
                  <a:srgbClr val="0000FF"/>
                </a:solidFill>
                <a:cs typeface="Courier New" panose="02070309020205020404" pitchFamily="49" charset="0"/>
              </a:rPr>
              <a:t> </a:t>
            </a:r>
            <a:r>
              <a:rPr lang="en-US" sz="2400" dirty="0" smtClean="0">
                <a:cs typeface="Courier New" panose="02070309020205020404" pitchFamily="49" charset="0"/>
              </a:rPr>
              <a:t>and</a:t>
            </a:r>
            <a:r>
              <a:rPr lang="en-US" sz="2400" dirty="0" smtClean="0"/>
              <a:t> write our first program</a:t>
            </a:r>
          </a:p>
          <a:p>
            <a:endParaRPr lang="en-US" dirty="0" smtClean="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Tree>
    <p:extLst>
      <p:ext uri="{BB962C8B-B14F-4D97-AF65-F5344CB8AC3E}">
        <p14:creationId xmlns:p14="http://schemas.microsoft.com/office/powerpoint/2010/main" val="169986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1103024" cy="4752528"/>
          </a:xfrm>
        </p:spPr>
        <p:txBody>
          <a:bodyPr numCol="2">
            <a:noAutofit/>
          </a:bodyPr>
          <a:lstStyle/>
          <a:p>
            <a:r>
              <a:rPr lang="en-US" sz="2400" dirty="0" smtClean="0"/>
              <a:t>From the </a:t>
            </a:r>
            <a:r>
              <a:rPr lang="en-US" sz="2400" dirty="0" err="1" smtClean="0"/>
              <a:t>mySql</a:t>
            </a:r>
            <a:r>
              <a:rPr lang="en-US" sz="2400" dirty="0" smtClean="0"/>
              <a:t> prompt</a:t>
            </a:r>
          </a:p>
          <a:p>
            <a:pPr lvl="1"/>
            <a:r>
              <a:rPr lang="en-US" sz="2400" dirty="0" smtClean="0"/>
              <a:t>Using “</a:t>
            </a:r>
            <a:r>
              <a:rPr lang="en-US" sz="2400" dirty="0" err="1" smtClean="0"/>
              <a:t>my_db</a:t>
            </a:r>
            <a:r>
              <a:rPr lang="en-US" sz="2400" dirty="0" smtClean="0"/>
              <a:t>” database, create a table called “cars” with the fields :</a:t>
            </a:r>
          </a:p>
          <a:p>
            <a:pPr lvl="2"/>
            <a:r>
              <a:rPr lang="en-US" dirty="0" smtClean="0"/>
              <a:t>Make (</a:t>
            </a:r>
            <a:r>
              <a:rPr lang="en-US" dirty="0" err="1" smtClean="0"/>
              <a:t>varchar</a:t>
            </a:r>
            <a:r>
              <a:rPr lang="en-US" dirty="0" smtClean="0"/>
              <a:t>)</a:t>
            </a:r>
          </a:p>
          <a:p>
            <a:pPr lvl="2"/>
            <a:r>
              <a:rPr lang="en-US" dirty="0" smtClean="0"/>
              <a:t>Model (</a:t>
            </a:r>
            <a:r>
              <a:rPr lang="en-US" dirty="0" err="1" smtClean="0"/>
              <a:t>varchar</a:t>
            </a:r>
            <a:r>
              <a:rPr lang="en-US" dirty="0" smtClean="0"/>
              <a:t>)</a:t>
            </a:r>
          </a:p>
          <a:p>
            <a:pPr lvl="2"/>
            <a:r>
              <a:rPr lang="en-US" dirty="0"/>
              <a:t>Y</a:t>
            </a:r>
            <a:r>
              <a:rPr lang="en-US" dirty="0" smtClean="0"/>
              <a:t>ear (</a:t>
            </a:r>
            <a:r>
              <a:rPr lang="en-US" dirty="0" err="1" smtClean="0"/>
              <a:t>int</a:t>
            </a:r>
            <a:r>
              <a:rPr lang="en-US" dirty="0" smtClean="0"/>
              <a:t>)</a:t>
            </a:r>
          </a:p>
          <a:p>
            <a:pPr lvl="2"/>
            <a:r>
              <a:rPr lang="en-US" dirty="0" smtClean="0"/>
              <a:t>Engine size (</a:t>
            </a:r>
            <a:r>
              <a:rPr lang="en-US" dirty="0" err="1" smtClean="0"/>
              <a:t>int</a:t>
            </a:r>
            <a:r>
              <a:rPr lang="en-US" dirty="0" smtClean="0"/>
              <a:t>)</a:t>
            </a:r>
          </a:p>
          <a:p>
            <a:r>
              <a:rPr lang="en-US" sz="2400" dirty="0" smtClean="0"/>
              <a:t>Insert records for the following vehicles into the database:</a:t>
            </a:r>
          </a:p>
          <a:p>
            <a:pPr lvl="2"/>
            <a:r>
              <a:rPr lang="en-US" dirty="0" smtClean="0"/>
              <a:t>2003 Vauxhall Astra 1599cc</a:t>
            </a:r>
          </a:p>
          <a:p>
            <a:pPr lvl="2"/>
            <a:r>
              <a:rPr lang="en-US" dirty="0" smtClean="0"/>
              <a:t>2007 Audi A3 1999cc</a:t>
            </a:r>
          </a:p>
          <a:p>
            <a:pPr lvl="2"/>
            <a:endParaRPr lang="en-US" dirty="0" smtClean="0"/>
          </a:p>
          <a:p>
            <a:pPr lvl="2"/>
            <a:r>
              <a:rPr lang="en-US" dirty="0" smtClean="0"/>
              <a:t>2006 VW Transporter 1999cc</a:t>
            </a:r>
          </a:p>
          <a:p>
            <a:pPr lvl="2"/>
            <a:r>
              <a:rPr lang="en-US" dirty="0" smtClean="0"/>
              <a:t>1985 Ford Escort 1599cc</a:t>
            </a:r>
          </a:p>
          <a:p>
            <a:pPr lvl="2"/>
            <a:r>
              <a:rPr lang="en-US" dirty="0" smtClean="0"/>
              <a:t>2015 Audi R8 5199cc</a:t>
            </a:r>
          </a:p>
          <a:p>
            <a:pPr lvl="1"/>
            <a:r>
              <a:rPr lang="en-US" sz="2400" dirty="0" smtClean="0"/>
              <a:t>Write a queries to </a:t>
            </a:r>
          </a:p>
          <a:p>
            <a:pPr lvl="2"/>
            <a:r>
              <a:rPr lang="en-US" dirty="0"/>
              <a:t>S</a:t>
            </a:r>
            <a:r>
              <a:rPr lang="en-US" dirty="0" smtClean="0"/>
              <a:t>elect all vehicles made by Audi</a:t>
            </a:r>
          </a:p>
          <a:p>
            <a:pPr lvl="2"/>
            <a:r>
              <a:rPr lang="en-US" dirty="0" smtClean="0"/>
              <a:t>Select </a:t>
            </a:r>
            <a:r>
              <a:rPr lang="en-US" dirty="0"/>
              <a:t>all vehicles with </a:t>
            </a:r>
            <a:r>
              <a:rPr lang="en-US" dirty="0" smtClean="0"/>
              <a:t>an engine size of 1599cc</a:t>
            </a:r>
          </a:p>
          <a:p>
            <a:pPr lvl="2"/>
            <a:r>
              <a:rPr lang="en-US" dirty="0" smtClean="0"/>
              <a:t>Delete all vehicles made before 2007</a:t>
            </a:r>
            <a:endParaRPr lang="en-US" dirty="0"/>
          </a:p>
          <a:p>
            <a:pPr lvl="1"/>
            <a:endParaRPr lang="en-US" sz="2400" dirty="0" smtClean="0"/>
          </a:p>
          <a:p>
            <a:pPr lvl="1"/>
            <a:endParaRPr lang="en-US" sz="2400" dirty="0"/>
          </a:p>
        </p:txBody>
      </p:sp>
      <p:sp>
        <p:nvSpPr>
          <p:cNvPr id="3" name="Title 2"/>
          <p:cNvSpPr>
            <a:spLocks noGrp="1"/>
          </p:cNvSpPr>
          <p:nvPr>
            <p:ph type="title"/>
          </p:nvPr>
        </p:nvSpPr>
        <p:spPr/>
        <p:txBody>
          <a:bodyPr/>
          <a:lstStyle/>
          <a:p>
            <a:r>
              <a:rPr lang="en-US" dirty="0" smtClean="0"/>
              <a:t>Exercise: Databases</a:t>
            </a:r>
            <a:endParaRPr lang="en-US" dirty="0"/>
          </a:p>
        </p:txBody>
      </p:sp>
    </p:spTree>
    <p:extLst>
      <p:ext uri="{BB962C8B-B14F-4D97-AF65-F5344CB8AC3E}">
        <p14:creationId xmlns:p14="http://schemas.microsoft.com/office/powerpoint/2010/main" val="249041768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Databases</a:t>
            </a:r>
            <a:endParaRPr lang="en-US" dirty="0"/>
          </a:p>
        </p:txBody>
      </p:sp>
      <p:sp>
        <p:nvSpPr>
          <p:cNvPr id="5" name="Rectangle 4"/>
          <p:cNvSpPr/>
          <p:nvPr/>
        </p:nvSpPr>
        <p:spPr>
          <a:xfrm>
            <a:off x="606614" y="1916832"/>
            <a:ext cx="11031016"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Create the table</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create </a:t>
            </a:r>
            <a:r>
              <a:rPr lang="en-GB" sz="1200" dirty="0" smtClean="0">
                <a:solidFill>
                  <a:srgbClr val="000000"/>
                </a:solidFill>
                <a:highlight>
                  <a:srgbClr val="FFFFFF"/>
                </a:highlight>
                <a:latin typeface="Courier New" panose="02070309020205020404" pitchFamily="49" charset="0"/>
              </a:rPr>
              <a:t>table cars( make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(64), model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(256), year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Insert rows</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insert into cars ( make, model, year,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values (‘Vauxhall’, ‘Astra’, 2003, 1599);</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(‘Audi’, </a:t>
            </a:r>
            <a:r>
              <a:rPr lang="en-GB" sz="1200" dirty="0">
                <a:solidFill>
                  <a:srgbClr val="000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A3’, 2007, 1999);</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Multi-row insert syntax</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(‘VW’, ‘Transporter’, 2006, 1999),</a:t>
            </a:r>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(‘Ford’, ‘Escort’, 1985, 1599), (‘Audi’, ‘R8’, 2015, 5199);</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Queries</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make = ‘Audi’;</a:t>
            </a:r>
          </a:p>
          <a:p>
            <a:endParaRPr lang="en-GB" sz="1200" dirty="0" smtClean="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 1599;</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delete from cars where year &lt; 2007;</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42327412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Lua</a:t>
            </a:r>
            <a:endParaRPr lang="en-US" dirty="0"/>
          </a:p>
        </p:txBody>
      </p:sp>
    </p:spTree>
    <p:extLst>
      <p:ext uri="{BB962C8B-B14F-4D97-AF65-F5344CB8AC3E}">
        <p14:creationId xmlns:p14="http://schemas.microsoft.com/office/powerpoint/2010/main" val="223606343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451917"/>
            <a:ext cx="10574965" cy="4425355"/>
          </a:xfrm>
        </p:spPr>
        <p:txBody>
          <a:bodyPr>
            <a:normAutofit fontScale="92500"/>
          </a:bodyPr>
          <a:lstStyle/>
          <a:p>
            <a:pPr marL="0" indent="0">
              <a:buNone/>
            </a:pPr>
            <a:r>
              <a:rPr lang="en-US" i="1" dirty="0" smtClean="0"/>
              <a:t>“Lua </a:t>
            </a:r>
            <a:r>
              <a:rPr lang="en-US" i="1" dirty="0"/>
              <a:t>is a powerful, fast, lightweight, embeddable scripting language.</a:t>
            </a:r>
          </a:p>
          <a:p>
            <a:pPr marL="0" indent="0">
              <a:buNone/>
            </a:pPr>
            <a:endParaRPr lang="en-US" i="1" dirty="0" smtClean="0"/>
          </a:p>
          <a:p>
            <a:pPr marL="0" indent="0">
              <a:buNone/>
            </a:pPr>
            <a:r>
              <a:rPr lang="en-US" i="1" dirty="0" smtClean="0"/>
              <a:t>Lua </a:t>
            </a:r>
            <a:r>
              <a:rPr lang="en-US" i="1" dirty="0"/>
              <a:t>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a:t>
            </a:r>
            <a:r>
              <a:rPr lang="en-US" i="1" dirty="0" smtClean="0"/>
              <a:t>“ </a:t>
            </a:r>
            <a:r>
              <a:rPr lang="en-US" dirty="0" smtClean="0"/>
              <a:t>– lua.org</a:t>
            </a:r>
            <a:endParaRPr lang="en-GB" dirty="0"/>
          </a:p>
        </p:txBody>
      </p:sp>
      <p:sp>
        <p:nvSpPr>
          <p:cNvPr id="3" name="Title 2"/>
          <p:cNvSpPr>
            <a:spLocks noGrp="1"/>
          </p:cNvSpPr>
          <p:nvPr>
            <p:ph type="title"/>
          </p:nvPr>
        </p:nvSpPr>
        <p:spPr/>
        <p:txBody>
          <a:bodyPr/>
          <a:lstStyle/>
          <a:p>
            <a:r>
              <a:rPr lang="en-GB" dirty="0" smtClean="0"/>
              <a:t>What is Lua?</a:t>
            </a:r>
            <a:endParaRPr lang="en-GB" dirty="0"/>
          </a:p>
        </p:txBody>
      </p:sp>
    </p:spTree>
    <p:extLst>
      <p:ext uri="{BB962C8B-B14F-4D97-AF65-F5344CB8AC3E}">
        <p14:creationId xmlns:p14="http://schemas.microsoft.com/office/powerpoint/2010/main" val="106263099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Lua vs Python</a:t>
            </a:r>
            <a:endParaRPr lang="en-GB" dirty="0"/>
          </a:p>
        </p:txBody>
      </p:sp>
      <p:sp>
        <p:nvSpPr>
          <p:cNvPr id="2" name="Text Placeholder 1"/>
          <p:cNvSpPr>
            <a:spLocks noGrp="1"/>
          </p:cNvSpPr>
          <p:nvPr>
            <p:ph type="body" idx="1"/>
          </p:nvPr>
        </p:nvSpPr>
        <p:spPr/>
        <p:txBody>
          <a:bodyPr/>
          <a:lstStyle/>
          <a:p>
            <a:r>
              <a:rPr lang="en-GB" dirty="0" smtClean="0"/>
              <a:t>Lua</a:t>
            </a:r>
            <a:endParaRPr lang="en-GB" dirty="0"/>
          </a:p>
        </p:txBody>
      </p:sp>
      <p:sp>
        <p:nvSpPr>
          <p:cNvPr id="5" name="Content Placeholder 4"/>
          <p:cNvSpPr>
            <a:spLocks noGrp="1"/>
          </p:cNvSpPr>
          <p:nvPr>
            <p:ph sz="half" idx="2"/>
          </p:nvPr>
        </p:nvSpPr>
        <p:spPr/>
        <p:txBody>
          <a:bodyPr/>
          <a:lstStyle/>
          <a:p>
            <a:r>
              <a:rPr lang="en-GB" dirty="0" smtClean="0"/>
              <a:t>Smaller footprint (&lt;100kb)</a:t>
            </a:r>
          </a:p>
          <a:p>
            <a:r>
              <a:rPr lang="en-GB" dirty="0" smtClean="0"/>
              <a:t>Less memory</a:t>
            </a:r>
          </a:p>
          <a:p>
            <a:r>
              <a:rPr lang="en-GB" dirty="0" smtClean="0"/>
              <a:t>Faster interpreter</a:t>
            </a:r>
          </a:p>
          <a:p>
            <a:r>
              <a:rPr lang="en-GB" dirty="0" smtClean="0"/>
              <a:t>Good at talking to C (API)</a:t>
            </a:r>
          </a:p>
          <a:p>
            <a:r>
              <a:rPr lang="en-GB" dirty="0" smtClean="0"/>
              <a:t>Started life as a configuration language</a:t>
            </a:r>
          </a:p>
          <a:p>
            <a:r>
              <a:rPr lang="en-GB" dirty="0" smtClean="0"/>
              <a:t>Does not distinguish between Lists and Dictionaries</a:t>
            </a:r>
            <a:endParaRPr lang="en-GB" dirty="0"/>
          </a:p>
        </p:txBody>
      </p:sp>
      <p:sp>
        <p:nvSpPr>
          <p:cNvPr id="6" name="Text Placeholder 5"/>
          <p:cNvSpPr>
            <a:spLocks noGrp="1"/>
          </p:cNvSpPr>
          <p:nvPr>
            <p:ph type="body" sz="quarter" idx="3"/>
          </p:nvPr>
        </p:nvSpPr>
        <p:spPr/>
        <p:txBody>
          <a:bodyPr/>
          <a:lstStyle/>
          <a:p>
            <a:r>
              <a:rPr lang="en-GB" dirty="0" smtClean="0"/>
              <a:t>Python</a:t>
            </a:r>
            <a:endParaRPr lang="en-GB" dirty="0"/>
          </a:p>
        </p:txBody>
      </p:sp>
      <p:sp>
        <p:nvSpPr>
          <p:cNvPr id="7" name="Content Placeholder 6"/>
          <p:cNvSpPr>
            <a:spLocks noGrp="1"/>
          </p:cNvSpPr>
          <p:nvPr>
            <p:ph sz="quarter" idx="4"/>
          </p:nvPr>
        </p:nvSpPr>
        <p:spPr/>
        <p:txBody>
          <a:bodyPr/>
          <a:lstStyle/>
          <a:p>
            <a:r>
              <a:rPr lang="en-GB" dirty="0" smtClean="0"/>
              <a:t>Huge library of very useful features</a:t>
            </a:r>
          </a:p>
          <a:p>
            <a:r>
              <a:rPr lang="en-GB" dirty="0" smtClean="0"/>
              <a:t>High numeric performance (good for scientific and graphical calculations)</a:t>
            </a:r>
          </a:p>
          <a:p>
            <a:r>
              <a:rPr lang="en-GB" dirty="0" err="1" smtClean="0"/>
              <a:t>CTypes</a:t>
            </a:r>
            <a:endParaRPr lang="en-GB" dirty="0" smtClean="0"/>
          </a:p>
          <a:p>
            <a:r>
              <a:rPr lang="en-GB" dirty="0" smtClean="0"/>
              <a:t>Similar syntax to </a:t>
            </a:r>
            <a:r>
              <a:rPr lang="en-GB" dirty="0" err="1" smtClean="0"/>
              <a:t>lua</a:t>
            </a:r>
            <a:endParaRPr lang="en-GB" dirty="0" smtClean="0"/>
          </a:p>
          <a:p>
            <a:r>
              <a:rPr lang="en-GB" dirty="0" smtClean="0"/>
              <a:t>Whitespace sensitive</a:t>
            </a:r>
          </a:p>
          <a:p>
            <a:r>
              <a:rPr lang="en-GB" dirty="0" smtClean="0"/>
              <a:t>Fantastic documentation</a:t>
            </a:r>
            <a:endParaRPr lang="en-GB" dirty="0"/>
          </a:p>
        </p:txBody>
      </p:sp>
    </p:spTree>
    <p:extLst>
      <p:ext uri="{BB962C8B-B14F-4D97-AF65-F5344CB8AC3E}">
        <p14:creationId xmlns:p14="http://schemas.microsoft.com/office/powerpoint/2010/main" val="81145557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182KB executable</a:t>
            </a:r>
          </a:p>
          <a:p>
            <a:r>
              <a:rPr lang="en-GB" dirty="0" smtClean="0"/>
              <a:t>20000 lines of C code</a:t>
            </a:r>
          </a:p>
          <a:p>
            <a:r>
              <a:rPr lang="en-GB" dirty="0" smtClean="0"/>
              <a:t>Clean and simple syntax</a:t>
            </a:r>
          </a:p>
          <a:p>
            <a:r>
              <a:rPr lang="en-GB" dirty="0" smtClean="0"/>
              <a:t>Powerful yet heterogeneous tables (arrays)</a:t>
            </a:r>
          </a:p>
          <a:p>
            <a:r>
              <a:rPr lang="en-GB" dirty="0" smtClean="0"/>
              <a:t>Free</a:t>
            </a:r>
          </a:p>
          <a:p>
            <a:endParaRPr lang="en-GB" dirty="0" smtClean="0"/>
          </a:p>
        </p:txBody>
      </p:sp>
      <p:sp>
        <p:nvSpPr>
          <p:cNvPr id="3" name="Title 2"/>
          <p:cNvSpPr>
            <a:spLocks noGrp="1"/>
          </p:cNvSpPr>
          <p:nvPr>
            <p:ph type="title"/>
          </p:nvPr>
        </p:nvSpPr>
        <p:spPr/>
        <p:txBody>
          <a:bodyPr/>
          <a:lstStyle/>
          <a:p>
            <a:r>
              <a:rPr lang="en-GB" dirty="0" smtClean="0"/>
              <a:t>Why Lua?</a:t>
            </a:r>
            <a:endParaRPr lang="en-GB" dirty="0"/>
          </a:p>
        </p:txBody>
      </p:sp>
    </p:spTree>
    <p:extLst>
      <p:ext uri="{BB962C8B-B14F-4D97-AF65-F5344CB8AC3E}">
        <p14:creationId xmlns:p14="http://schemas.microsoft.com/office/powerpoint/2010/main" val="184981906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Lua?</a:t>
            </a:r>
            <a:endParaRPr lang="en-GB" dirty="0"/>
          </a:p>
        </p:txBody>
      </p:sp>
    </p:spTree>
    <p:extLst>
      <p:ext uri="{BB962C8B-B14F-4D97-AF65-F5344CB8AC3E}">
        <p14:creationId xmlns:p14="http://schemas.microsoft.com/office/powerpoint/2010/main" val="204604073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4" name="Picture 3"/>
          <p:cNvPicPr>
            <a:picLocks noChangeAspect="1"/>
          </p:cNvPicPr>
          <p:nvPr/>
        </p:nvPicPr>
        <p:blipFill>
          <a:blip r:embed="rId3"/>
          <a:stretch>
            <a:fillRect/>
          </a:stretch>
        </p:blipFill>
        <p:spPr>
          <a:xfrm>
            <a:off x="2186023" y="1503658"/>
            <a:ext cx="8217789" cy="4622506"/>
          </a:xfrm>
          <a:prstGeom prst="rect">
            <a:avLst/>
          </a:prstGeom>
        </p:spPr>
      </p:pic>
    </p:spTree>
    <p:extLst>
      <p:ext uri="{BB962C8B-B14F-4D97-AF65-F5344CB8AC3E}">
        <p14:creationId xmlns:p14="http://schemas.microsoft.com/office/powerpoint/2010/main" val="274852973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8" name="Picture 7"/>
          <p:cNvPicPr>
            <a:picLocks noChangeAspect="1"/>
          </p:cNvPicPr>
          <p:nvPr/>
        </p:nvPicPr>
        <p:blipFill>
          <a:blip r:embed="rId3"/>
          <a:stretch>
            <a:fillRect/>
          </a:stretch>
        </p:blipFill>
        <p:spPr>
          <a:xfrm>
            <a:off x="2334986" y="1556792"/>
            <a:ext cx="7919864" cy="4454924"/>
          </a:xfrm>
          <a:prstGeom prst="rect">
            <a:avLst/>
          </a:prstGeom>
        </p:spPr>
      </p:pic>
    </p:spTree>
    <p:extLst>
      <p:ext uri="{BB962C8B-B14F-4D97-AF65-F5344CB8AC3E}">
        <p14:creationId xmlns:p14="http://schemas.microsoft.com/office/powerpoint/2010/main" val="99444156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numCol="3"/>
          <a:lstStyle/>
          <a:p>
            <a:r>
              <a:rPr lang="en-GB" dirty="0" err="1" smtClean="0"/>
              <a:t>MediaWiki</a:t>
            </a:r>
            <a:endParaRPr lang="en-GB" dirty="0" smtClean="0"/>
          </a:p>
          <a:p>
            <a:r>
              <a:rPr lang="en-GB" dirty="0" smtClean="0"/>
              <a:t>Wireshark</a:t>
            </a:r>
          </a:p>
          <a:p>
            <a:r>
              <a:rPr lang="en-GB" dirty="0"/>
              <a:t>Apache HTTP </a:t>
            </a:r>
            <a:r>
              <a:rPr lang="en-GB" dirty="0" smtClean="0"/>
              <a:t>Server</a:t>
            </a:r>
          </a:p>
          <a:p>
            <a:r>
              <a:rPr lang="en-GB" dirty="0" err="1" smtClean="0"/>
              <a:t>nginx</a:t>
            </a:r>
            <a:endParaRPr lang="en-GB" dirty="0" smtClean="0"/>
          </a:p>
          <a:p>
            <a:r>
              <a:rPr lang="en-GB" dirty="0"/>
              <a:t>Firefox Web </a:t>
            </a:r>
            <a:r>
              <a:rPr lang="en-GB" dirty="0" smtClean="0"/>
              <a:t>Browser</a:t>
            </a:r>
          </a:p>
          <a:p>
            <a:r>
              <a:rPr lang="en-GB" dirty="0" err="1" smtClean="0"/>
              <a:t>nmap</a:t>
            </a:r>
            <a:endParaRPr lang="en-GB" dirty="0" smtClean="0"/>
          </a:p>
          <a:p>
            <a:r>
              <a:rPr lang="en-US" dirty="0"/>
              <a:t>Space Shuttle Hazardous Gas Detection </a:t>
            </a:r>
            <a:r>
              <a:rPr lang="en-US" dirty="0" smtClean="0"/>
              <a:t>System</a:t>
            </a:r>
          </a:p>
          <a:p>
            <a:r>
              <a:rPr lang="en-GB" dirty="0"/>
              <a:t>VLC Media </a:t>
            </a:r>
            <a:r>
              <a:rPr lang="en-GB" dirty="0" smtClean="0"/>
              <a:t>Player</a:t>
            </a:r>
          </a:p>
          <a:p>
            <a:r>
              <a:rPr lang="en-GB" dirty="0" smtClean="0"/>
              <a:t>VIM</a:t>
            </a:r>
          </a:p>
          <a:p>
            <a:r>
              <a:rPr lang="en-GB" dirty="0"/>
              <a:t>Crazy Ivan </a:t>
            </a:r>
            <a:r>
              <a:rPr lang="en-GB" dirty="0" smtClean="0"/>
              <a:t>Robot</a:t>
            </a:r>
          </a:p>
          <a:p>
            <a:r>
              <a:rPr lang="en-GB" dirty="0"/>
              <a:t>Mercedes-Benz </a:t>
            </a:r>
            <a:r>
              <a:rPr lang="en-GB" dirty="0" smtClean="0"/>
              <a:t>Autos</a:t>
            </a:r>
          </a:p>
          <a:p>
            <a:r>
              <a:rPr lang="en-GB" dirty="0"/>
              <a:t>MySQL </a:t>
            </a:r>
            <a:r>
              <a:rPr lang="en-GB" dirty="0" smtClean="0"/>
              <a:t>Workbench</a:t>
            </a:r>
          </a:p>
          <a:p>
            <a:r>
              <a:rPr lang="en-GB" dirty="0" err="1" smtClean="0"/>
              <a:t>Crysis</a:t>
            </a:r>
            <a:endParaRPr lang="en-GB" dirty="0" smtClean="0"/>
          </a:p>
          <a:p>
            <a:r>
              <a:rPr lang="en-GB" dirty="0" smtClean="0"/>
              <a:t>Empire: Total War</a:t>
            </a:r>
          </a:p>
          <a:p>
            <a:r>
              <a:rPr lang="en-GB" dirty="0" smtClean="0"/>
              <a:t>Fallout</a:t>
            </a:r>
            <a:endParaRPr lang="en-GB" dirty="0"/>
          </a:p>
        </p:txBody>
      </p:sp>
      <p:sp>
        <p:nvSpPr>
          <p:cNvPr id="3" name="Title 2"/>
          <p:cNvSpPr>
            <a:spLocks noGrp="1"/>
          </p:cNvSpPr>
          <p:nvPr>
            <p:ph type="title"/>
          </p:nvPr>
        </p:nvSpPr>
        <p:spPr/>
        <p:txBody>
          <a:bodyPr/>
          <a:lstStyle/>
          <a:p>
            <a:r>
              <a:rPr lang="en-GB" dirty="0" smtClean="0"/>
              <a:t>Where else is Lua?</a:t>
            </a:r>
            <a:endParaRPr lang="en-GB" dirty="0"/>
          </a:p>
        </p:txBody>
      </p:sp>
    </p:spTree>
    <p:extLst>
      <p:ext uri="{BB962C8B-B14F-4D97-AF65-F5344CB8AC3E}">
        <p14:creationId xmlns:p14="http://schemas.microsoft.com/office/powerpoint/2010/main" val="30476505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hello2.py</a:t>
            </a:r>
          </a:p>
          <a:p>
            <a:r>
              <a:rPr lang="en-US" dirty="0" smtClean="0">
                <a:solidFill>
                  <a:schemeClr val="bg1"/>
                </a:solidFill>
                <a:latin typeface="Courier New" panose="02070309020205020404" pitchFamily="49" charset="0"/>
                <a:cs typeface="Courier New" panose="02070309020205020404" pitchFamily="49" charset="0"/>
              </a:rPr>
              <a:t>hello Dave</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4942909"/>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hello2.py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1007436" y="1700809"/>
            <a:ext cx="10574965" cy="4425355"/>
          </a:xfrm>
        </p:spPr>
        <p:txBody>
          <a:bodyPr/>
          <a:lstStyle/>
          <a:p>
            <a:endParaRPr lang="en-US" dirty="0" smtClean="0"/>
          </a:p>
          <a:p>
            <a:endParaRPr lang="en-US" dirty="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hello2.py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2</a:t>
            </a:r>
            <a:endParaRPr lang="en-US" dirty="0"/>
          </a:p>
        </p:txBody>
      </p:sp>
      <p:sp>
        <p:nvSpPr>
          <p:cNvPr id="4" name="Rectangle 3"/>
          <p:cNvSpPr/>
          <p:nvPr/>
        </p:nvSpPr>
        <p:spPr>
          <a:xfrm>
            <a:off x="3168352" y="1700809"/>
            <a:ext cx="6096000"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6736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prstClr val="white"/>
                </a:solidFill>
                <a:latin typeface="Courier New" panose="02070309020205020404" pitchFamily="49" charset="0"/>
                <a:cs typeface="Courier New" panose="02070309020205020404" pitchFamily="49" charset="0"/>
              </a:rPr>
              <a:t>&gt;</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r>
              <a:rPr lang="en-US" dirty="0" smtClean="0">
                <a:solidFill>
                  <a:prstClr val="white"/>
                </a:solidFill>
                <a:latin typeface="Courier New" panose="02070309020205020404" pitchFamily="49" charset="0"/>
                <a:cs typeface="Courier New" panose="02070309020205020404" pitchFamily="49" charset="0"/>
              </a:rPr>
              <a:t>hello </a:t>
            </a:r>
            <a:r>
              <a:rPr lang="en-US" dirty="0">
                <a:solidFill>
                  <a:prstClr val="white"/>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prstClr val="white"/>
                </a:solidFill>
                <a:latin typeface="Courier New" panose="02070309020205020404" pitchFamily="49" charset="0"/>
                <a:cs typeface="Courier New" panose="02070309020205020404" pitchFamily="49" charset="0"/>
              </a:rPr>
              <a:t>&gt;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endParaRPr lang="en-US" dirty="0" smtClean="0">
              <a:solidFill>
                <a:prstClr val="white"/>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1007436" y="1700809"/>
            <a:ext cx="10574965" cy="4425355"/>
          </a:xfrm>
        </p:spPr>
        <p:txBody>
          <a:bodyPr/>
          <a:lstStyle/>
          <a:p>
            <a:r>
              <a:rPr lang="en-US" dirty="0" smtClean="0"/>
              <a:t>Open </a:t>
            </a:r>
            <a:r>
              <a:rPr lang="en-US" dirty="0" err="1" smtClean="0">
                <a:solidFill>
                  <a:srgbClr val="0000FF"/>
                </a:solidFill>
                <a:latin typeface="Courier New" panose="02070309020205020404" pitchFamily="49" charset="0"/>
                <a:cs typeface="Courier New" panose="02070309020205020404" pitchFamily="49" charset="0"/>
              </a:rPr>
              <a:t>gedit</a:t>
            </a:r>
            <a:r>
              <a:rPr lang="en-US" dirty="0">
                <a:solidFill>
                  <a:srgbClr val="0000FF"/>
                </a:solidFill>
                <a:cs typeface="Courier New" panose="02070309020205020404" pitchFamily="49" charset="0"/>
              </a:rPr>
              <a:t> </a:t>
            </a:r>
            <a:r>
              <a:rPr lang="en-US" dirty="0" smtClean="0">
                <a:cs typeface="Courier New" panose="02070309020205020404" pitchFamily="49" charset="0"/>
              </a:rPr>
              <a:t>and</a:t>
            </a:r>
            <a:r>
              <a:rPr lang="en-US" dirty="0" smtClean="0"/>
              <a:t> write our first program</a:t>
            </a:r>
          </a:p>
          <a:p>
            <a:endParaRPr lang="en-US" dirty="0" smtClean="0"/>
          </a:p>
          <a:p>
            <a:endParaRPr lang="en-US" dirty="0"/>
          </a:p>
          <a:p>
            <a:endParaRPr lang="en-US" dirty="0" smtClean="0"/>
          </a:p>
          <a:p>
            <a:r>
              <a:rPr lang="en-US" dirty="0" smtClean="0"/>
              <a:t>Save to a file called </a:t>
            </a:r>
            <a:r>
              <a:rPr lang="en-US" dirty="0" smtClean="0">
                <a:solidFill>
                  <a:srgbClr val="0000FF"/>
                </a:solidFill>
                <a:latin typeface="Courier New" panose="02070309020205020404" pitchFamily="49" charset="0"/>
                <a:cs typeface="Courier New" panose="02070309020205020404" pitchFamily="49" charset="0"/>
              </a:rPr>
              <a:t>hello.py</a:t>
            </a:r>
            <a:r>
              <a:rPr lang="en-US" dirty="0" smtClean="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and execute</a:t>
            </a: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316835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smtClean="0">
                <a:solidFill>
                  <a:srgbClr val="008000"/>
                </a:solidFill>
                <a:highlight>
                  <a:srgbClr val="FFFFFF"/>
                </a:highlight>
              </a:rPr>
              <a:t>usr</a:t>
            </a:r>
            <a:r>
              <a:rPr lang="en-US" sz="2400" dirty="0" smtClean="0">
                <a:solidFill>
                  <a:srgbClr val="008000"/>
                </a:solidFill>
                <a:highlight>
                  <a:srgbClr val="FFFFFF"/>
                </a:highlight>
              </a:rPr>
              <a:t>/bin/</a:t>
            </a:r>
            <a:r>
              <a:rPr lang="en-US" sz="2400" dirty="0" err="1" smtClean="0">
                <a:solidFill>
                  <a:srgbClr val="008000"/>
                </a:solidFill>
                <a:highlight>
                  <a:srgbClr val="FFFFFF"/>
                </a:highlight>
              </a:rPr>
              <a:t>lua</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GB" sz="2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400" dirty="0" smtClean="0">
                <a:solidFill>
                  <a:srgbClr val="808080"/>
                </a:solidFill>
                <a:highlight>
                  <a:srgbClr val="FFFFFF"/>
                </a:highlight>
                <a:latin typeface="Courier New" panose="02070309020205020404" pitchFamily="49" charset="0"/>
                <a:cs typeface="Courier New" panose="02070309020205020404" pitchFamily="49" charset="0"/>
              </a:rPr>
              <a:t>“hello world"</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04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Single line comments can be added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symbols</a:t>
            </a:r>
          </a:p>
          <a:p>
            <a:r>
              <a:rPr lang="en-US" sz="3600" dirty="0" smtClean="0"/>
              <a:t>The remaining text on that line will be ignored</a:t>
            </a:r>
          </a:p>
          <a:p>
            <a:r>
              <a:rPr lang="en-GB" sz="3600" dirty="0" smtClean="0"/>
              <a:t>Single line comments can live anywhere on the line</a:t>
            </a: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2910542" y="4653136"/>
            <a:ext cx="6768752"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Print ‘Hello John’ to the screen.</a:t>
            </a: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John"</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24654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Multiline comments can be instantiated with the </a:t>
            </a:r>
            <a:br>
              <a:rPr lang="en-US" sz="3600" dirty="0" smtClean="0"/>
            </a:b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and terminated with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character</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567608" y="3538751"/>
            <a:ext cx="7200800"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John is our friend and we should</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be nice to him. Let’s say hello</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   to John.</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John"</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342584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Lua is a dynamically typed language</a:t>
            </a:r>
          </a:p>
          <a:p>
            <a:r>
              <a:rPr lang="en-US" sz="3600" dirty="0" smtClean="0">
                <a:cs typeface="Courier New" panose="02070309020205020404" pitchFamily="49" charset="0"/>
              </a:rPr>
              <a:t>There are no type definitions in Lua</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Types and Variables</a:t>
            </a:r>
            <a:endParaRPr lang="en-US" dirty="0"/>
          </a:p>
        </p:txBody>
      </p:sp>
      <p:sp>
        <p:nvSpPr>
          <p:cNvPr id="6" name="Rectangle 5"/>
          <p:cNvSpPr/>
          <p:nvPr/>
        </p:nvSpPr>
        <p:spPr>
          <a:xfrm>
            <a:off x="2567608" y="3538751"/>
            <a:ext cx="72008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GB" sz="2000" b="1" dirty="0" smtClean="0">
              <a:solidFill>
                <a:srgbClr val="0080C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world"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string</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FF8000"/>
                </a:solidFill>
                <a:highlight>
                  <a:srgbClr val="FFFFFF"/>
                </a:highlight>
                <a:latin typeface="Courier New" panose="02070309020205020404" pitchFamily="49" charset="0"/>
                <a:cs typeface="Courier New" panose="02070309020205020404" pitchFamily="49" charset="0"/>
              </a:rPr>
              <a:t>123</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number</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00FF"/>
                </a:solidFill>
                <a:highlight>
                  <a:srgbClr val="FFFFFF"/>
                </a:highlight>
                <a:latin typeface="Courier New" panose="02070309020205020404" pitchFamily="49" charset="0"/>
                <a:cs typeface="Courier New" panose="02070309020205020404" pitchFamily="49" charset="0"/>
              </a:rPr>
              <a:t>true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boolean</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function</a:t>
            </a: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118443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Variables in </a:t>
            </a:r>
            <a:r>
              <a:rPr lang="en-US" sz="3600" dirty="0" err="1" smtClean="0"/>
              <a:t>lua</a:t>
            </a:r>
            <a:r>
              <a:rPr lang="en-US" sz="3600" dirty="0" smtClean="0"/>
              <a:t> do not require any special prefix</a:t>
            </a:r>
          </a:p>
          <a:p>
            <a:r>
              <a:rPr lang="en-US" sz="3600" dirty="0" smtClean="0"/>
              <a:t>They are globally accessible by default</a:t>
            </a:r>
            <a:endParaRPr lang="en-US" sz="3600" dirty="0"/>
          </a:p>
          <a:p>
            <a:endParaRPr lang="en-US" sz="3600" dirty="0" smtClean="0"/>
          </a:p>
        </p:txBody>
      </p:sp>
      <p:sp>
        <p:nvSpPr>
          <p:cNvPr id="3" name="Title 2"/>
          <p:cNvSpPr>
            <a:spLocks noGrp="1"/>
          </p:cNvSpPr>
          <p:nvPr>
            <p:ph type="title"/>
          </p:nvPr>
        </p:nvSpPr>
        <p:spPr/>
        <p:txBody>
          <a:bodyPr/>
          <a:lstStyle/>
          <a:p>
            <a:r>
              <a:rPr lang="en-US" dirty="0" smtClean="0"/>
              <a:t>Variables</a:t>
            </a:r>
            <a:endParaRPr lang="en-US" dirty="0"/>
          </a:p>
        </p:txBody>
      </p:sp>
      <p:sp>
        <p:nvSpPr>
          <p:cNvPr id="6" name="Rectangle 5"/>
          <p:cNvSpPr/>
          <p:nvPr/>
        </p:nvSpPr>
        <p:spPr>
          <a:xfrm>
            <a:off x="2567608" y="3538751"/>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message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Dave"</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FF8000"/>
                </a:solidFill>
                <a:highlight>
                  <a:srgbClr val="FFFFFF"/>
                </a:highlight>
                <a:latin typeface="Courier New" panose="02070309020205020404" pitchFamily="49" charset="0"/>
                <a:cs typeface="Courier New" panose="02070309020205020404" pitchFamily="49" charset="0"/>
              </a:rPr>
              <a:t>42</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message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"Here is a number:"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number</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02589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Like python, </a:t>
            </a:r>
            <a:r>
              <a:rPr lang="en-US" sz="3600" dirty="0"/>
              <a:t>L</a:t>
            </a:r>
            <a:r>
              <a:rPr lang="en-US" sz="3600" dirty="0" smtClean="0"/>
              <a:t>ua can accept input from the command line</a:t>
            </a:r>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Reading Input</a:t>
            </a:r>
            <a:endParaRPr lang="en-US" dirty="0"/>
          </a:p>
        </p:txBody>
      </p:sp>
      <p:sp>
        <p:nvSpPr>
          <p:cNvPr id="6" name="Rectangle 5"/>
          <p:cNvSpPr/>
          <p:nvPr/>
        </p:nvSpPr>
        <p:spPr>
          <a:xfrm>
            <a:off x="2423592" y="3068960"/>
            <a:ext cx="7200800"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a:t>
            </a:r>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"What is your name?"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0000"/>
                </a:solidFill>
                <a:highlight>
                  <a:srgbClr val="FFFFFF"/>
                </a:highlight>
                <a:latin typeface="Courier New" panose="02070309020205020404" pitchFamily="49" charset="0"/>
                <a:cs typeface="Courier New" panose="02070309020205020404" pitchFamily="49" charset="0"/>
              </a:rPr>
              <a:t>name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7872548"/>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Build an application that can:</a:t>
            </a:r>
          </a:p>
          <a:p>
            <a:pPr lvl="1"/>
            <a:r>
              <a:rPr lang="en-US" dirty="0" smtClean="0">
                <a:cs typeface="Courier New" panose="02070309020205020404" pitchFamily="49" charset="0"/>
              </a:rPr>
              <a:t>Read the users first 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Read the users surname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Say hello to the users full name </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Ask the user for their first and last name prior to receiving input</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Reading Input</a:t>
            </a:r>
            <a:endParaRPr lang="en-US" dirty="0"/>
          </a:p>
        </p:txBody>
      </p:sp>
    </p:spTree>
    <p:extLst>
      <p:ext uri="{BB962C8B-B14F-4D97-AF65-F5344CB8AC3E}">
        <p14:creationId xmlns:p14="http://schemas.microsoft.com/office/powerpoint/2010/main" val="76642836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Strings are immutable in </a:t>
            </a:r>
            <a:r>
              <a:rPr lang="en-US" sz="3600" dirty="0" err="1" smtClean="0"/>
              <a:t>lua</a:t>
            </a:r>
            <a:endParaRPr lang="en-US" sz="3600" dirty="0" smtClean="0"/>
          </a:p>
          <a:p>
            <a:r>
              <a:rPr lang="en-US" sz="3600" dirty="0" smtClean="0">
                <a:cs typeface="Courier New" panose="02070309020205020404" pitchFamily="49" charset="0"/>
              </a:rPr>
              <a:t>They can contain any binary value of any length</a:t>
            </a:r>
          </a:p>
          <a:p>
            <a:r>
              <a:rPr lang="en-US" sz="3600" dirty="0" smtClean="0">
                <a:cs typeface="Courier New" panose="02070309020205020404" pitchFamily="49" charset="0"/>
              </a:rPr>
              <a:t>It is good practice to use single </a:t>
            </a:r>
            <a:r>
              <a:rPr lang="en-US" sz="3600" b="1" dirty="0" smtClean="0">
                <a:cs typeface="Courier New" panose="02070309020205020404" pitchFamily="49" charset="0"/>
              </a:rPr>
              <a:t>or</a:t>
            </a:r>
            <a:r>
              <a:rPr lang="en-US" sz="3600" dirty="0" smtClean="0">
                <a:cs typeface="Courier New" panose="02070309020205020404" pitchFamily="49" charset="0"/>
              </a:rPr>
              <a:t> double quotes</a:t>
            </a:r>
          </a:p>
          <a:p>
            <a:r>
              <a:rPr lang="en-US" sz="3600" dirty="0" smtClean="0">
                <a:cs typeface="Courier New" panose="02070309020205020404" pitchFamily="49" charset="0"/>
              </a:rPr>
              <a:t>Strings can be concatenated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 characters</a:t>
            </a:r>
          </a:p>
          <a:p>
            <a:endParaRPr lang="en-US" sz="3600" dirty="0" smtClean="0">
              <a:cs typeface="Courier New" panose="02070309020205020404" pitchFamily="49" charset="0"/>
            </a:endParaRPr>
          </a:p>
          <a:p>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Strings</a:t>
            </a:r>
            <a:endParaRPr lang="en-US" dirty="0"/>
          </a:p>
        </p:txBody>
      </p:sp>
      <p:sp>
        <p:nvSpPr>
          <p:cNvPr id="6" name="Rectangle 5"/>
          <p:cNvSpPr/>
          <p:nvPr/>
        </p:nvSpPr>
        <p:spPr>
          <a:xfrm>
            <a:off x="1559496" y="4293096"/>
            <a:ext cx="9217024"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"Apples, Pears, Tigers, Coffee"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todo</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'Clean room, learn </a:t>
            </a:r>
            <a:r>
              <a:rPr lang="en-US" sz="2000" dirty="0" err="1">
                <a:solidFill>
                  <a:srgbClr val="808080"/>
                </a:solidFill>
                <a:highlight>
                  <a:srgbClr val="FFFFFF"/>
                </a:highlight>
                <a:latin typeface="Courier New" panose="02070309020205020404" pitchFamily="49" charset="0"/>
                <a:cs typeface="Courier New" panose="02070309020205020404" pitchFamily="49" charset="0"/>
              </a:rPr>
              <a:t>lua</a:t>
            </a:r>
            <a:r>
              <a:rPr lang="en-US" sz="2000" dirty="0">
                <a:solidFill>
                  <a:srgbClr val="808080"/>
                </a:solidFill>
                <a:highlight>
                  <a:srgbClr val="FFFFFF"/>
                </a:highlight>
                <a:latin typeface="Courier New" panose="02070309020205020404" pitchFamily="49" charset="0"/>
                <a:cs typeface="Courier New" panose="02070309020205020404" pitchFamily="49" charset="0"/>
              </a:rPr>
              <a:t>, play space invaders'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err="1">
                <a:solidFill>
                  <a:srgbClr val="000000"/>
                </a:solidFill>
                <a:highlight>
                  <a:srgbClr val="FFFFFF"/>
                </a:highlight>
                <a:latin typeface="Courier New" panose="02070309020205020404" pitchFamily="49" charset="0"/>
                <a:cs typeface="Courier New" panose="02070309020205020404" pitchFamily="49" charset="0"/>
              </a:rPr>
              <a:t>todo</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571009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latin typeface="Courier New" panose="02070309020205020404" pitchFamily="49" charset="0"/>
                <a:cs typeface="Courier New" panose="02070309020205020404" pitchFamily="49" charset="0"/>
              </a:rPr>
              <a:t>if then else</a:t>
            </a:r>
            <a:endParaRPr lang="en-GB" dirty="0">
              <a:latin typeface="Courier New" panose="02070309020205020404" pitchFamily="49" charset="0"/>
              <a:cs typeface="Courier New" panose="02070309020205020404" pitchFamily="49" charset="0"/>
            </a:endParaRPr>
          </a:p>
        </p:txBody>
      </p:sp>
      <p:sp>
        <p:nvSpPr>
          <p:cNvPr id="6" name="Rectangle 5"/>
          <p:cNvSpPr/>
          <p:nvPr/>
        </p:nvSpPr>
        <p:spPr>
          <a:xfrm>
            <a:off x="1686406" y="2132856"/>
            <a:ext cx="9217024"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smtClean="0">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smtClean="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dave</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Dave"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err="1" smtClean="0">
                <a:solidFill>
                  <a:srgbClr val="0000FF"/>
                </a:solidFill>
                <a:highlight>
                  <a:srgbClr val="FFFFFF"/>
                </a:highlight>
                <a:latin typeface="Courier New" panose="02070309020205020404" pitchFamily="49" charset="0"/>
                <a:cs typeface="Courier New" panose="02070309020205020404" pitchFamily="49" charset="0"/>
              </a:rPr>
              <a:t>elseif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smtClean="0">
                <a:solidFill>
                  <a:srgbClr val="0080C0"/>
                </a:solidFill>
                <a:highlight>
                  <a:srgbClr val="FFFFFF"/>
                </a:highlight>
                <a:latin typeface="Courier New" panose="02070309020205020404" pitchFamily="49" charset="0"/>
                <a:cs typeface="Courier New" panose="02070309020205020404" pitchFamily="49" charset="0"/>
              </a:rPr>
              <a:t>error</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"Invalid name, you cant come in!"</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419110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Build an application that can:</a:t>
            </a:r>
          </a:p>
          <a:p>
            <a:pPr lvl="1"/>
            <a:r>
              <a:rPr lang="en-US" dirty="0" smtClean="0">
                <a:cs typeface="Courier New" panose="02070309020205020404" pitchFamily="49" charset="0"/>
              </a:rPr>
              <a:t>Read a username and password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Compare the username and password to a stored password</a:t>
            </a:r>
          </a:p>
          <a:p>
            <a:pPr lvl="1"/>
            <a:r>
              <a:rPr lang="en-US" dirty="0" smtClean="0">
                <a:cs typeface="Courier New" panose="02070309020205020404" pitchFamily="49" charset="0"/>
              </a:rPr>
              <a:t>Print “welcome {username}” if the username and password is valid</a:t>
            </a:r>
          </a:p>
          <a:p>
            <a:pPr lvl="1"/>
            <a:r>
              <a:rPr lang="en-US" dirty="0" smtClean="0">
                <a:cs typeface="Courier New" panose="02070309020205020404" pitchFamily="49" charset="0"/>
              </a:rPr>
              <a:t>Print “invalid password” if the credentials are incorrect</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95372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hello3.py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err="1" smtClean="0">
                <a:solidFill>
                  <a:schemeClr val="bg1"/>
                </a:solidFill>
                <a:latin typeface="Courier New" panose="02070309020205020404" pitchFamily="49" charset="0"/>
                <a:cs typeface="Courier New" panose="02070309020205020404" pitchFamily="49" charset="0"/>
              </a:rPr>
              <a:t>DaveDavison</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hello3.py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hello3.py</a:t>
            </a:r>
            <a:r>
              <a:rPr lang="en-US" sz="2400" dirty="0" smtClean="0">
                <a:cs typeface="Courier New" panose="02070309020205020404" pitchFamily="49" charset="0"/>
              </a:rPr>
              <a:t> and execute</a:t>
            </a:r>
          </a:p>
          <a:p>
            <a:r>
              <a:rPr lang="en-US" sz="2400" dirty="0" smtClean="0">
                <a:cs typeface="Courier New" panose="02070309020205020404" pitchFamily="49" charset="0"/>
              </a:rPr>
              <a:t>What will the output be?</a:t>
            </a:r>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a:t>
            </a:r>
            <a:endParaRPr lang="en-US" dirty="0"/>
          </a:p>
        </p:txBody>
      </p:sp>
      <p:sp>
        <p:nvSpPr>
          <p:cNvPr id="4" name="Rectangle 3"/>
          <p:cNvSpPr/>
          <p:nvPr/>
        </p:nvSpPr>
        <p:spPr>
          <a:xfrm>
            <a:off x="3168352" y="1700809"/>
            <a:ext cx="60960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p>
          <a:p>
            <a:r>
              <a:rPr lang="en-US" sz="2400" dirty="0" smtClean="0">
                <a:solidFill>
                  <a:srgbClr val="000000"/>
                </a:solidFill>
                <a:highlight>
                  <a:srgbClr val="FFFFFF"/>
                </a:highlight>
              </a:rPr>
              <a:t>surname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"Davison"</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a:solidFill>
                  <a:srgbClr val="808080"/>
                </a:solidFill>
                <a:highlight>
                  <a:srgbClr val="FFFFFF"/>
                </a:highlight>
              </a:rPr>
              <a:t> +</a:t>
            </a:r>
            <a:r>
              <a:rPr lang="en-US" sz="2400" dirty="0" smtClean="0">
                <a:solidFill>
                  <a:srgbClr val="000000"/>
                </a:solidFill>
                <a:highlight>
                  <a:srgbClr val="FFFFFF"/>
                </a:highlight>
              </a:rPr>
              <a:t> surname</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3142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endParaRPr lang="en-GB" dirty="0"/>
          </a:p>
        </p:txBody>
      </p:sp>
      <p:sp>
        <p:nvSpPr>
          <p:cNvPr id="5" name="Rectangle 4"/>
          <p:cNvSpPr/>
          <p:nvPr/>
        </p:nvSpPr>
        <p:spPr>
          <a:xfrm>
            <a:off x="1686406" y="1340768"/>
            <a:ext cx="9217024" cy="496800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Correct username and password</a:t>
            </a: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"bobby"</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"password123"</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"Welcome back "</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else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password</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username is </a:t>
            </a:r>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14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username</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password is 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3371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number</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5" name="Rectangle 4"/>
          <p:cNvSpPr/>
          <p:nvPr/>
        </p:nvSpPr>
        <p:spPr>
          <a:xfrm>
            <a:off x="1400055" y="4653136"/>
            <a:ext cx="4407913"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FF8000"/>
                </a:solidFill>
                <a:highlight>
                  <a:srgbClr val="FFFFFF"/>
                </a:highlight>
                <a:latin typeface="Courier New" panose="02070309020205020404" pitchFamily="49" charset="0"/>
                <a:cs typeface="Courier New" panose="02070309020205020404" pitchFamily="49" charset="0"/>
              </a:rPr>
              <a:t>0</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Rectangle 5"/>
          <p:cNvSpPr/>
          <p:nvPr/>
        </p:nvSpPr>
        <p:spPr>
          <a:xfrm>
            <a:off x="1400055" y="3429000"/>
            <a:ext cx="9217024" cy="10772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err="1" smtClean="0">
                <a:solidFill>
                  <a:srgbClr val="000000"/>
                </a:solidFill>
                <a:highlight>
                  <a:srgbClr val="FFFFFF"/>
                </a:highlight>
                <a:latin typeface="Courier New" panose="02070309020205020404" pitchFamily="49" charset="0"/>
                <a:cs typeface="Courier New" panose="02070309020205020404" pitchFamily="49" charset="0"/>
              </a:rPr>
              <a:t>init</a:t>
            </a:r>
            <a:r>
              <a:rPr lang="en-GB" sz="1600" b="1" i="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to</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step</a:t>
            </a: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i="1" dirty="0">
                <a:solidFill>
                  <a:srgbClr val="000000"/>
                </a:solidFill>
                <a:highlight>
                  <a:srgbClr val="FFFFFF"/>
                </a:highlight>
                <a:latin typeface="Courier New" panose="02070309020205020404" pitchFamily="49" charset="0"/>
                <a:cs typeface="Courier New" panose="02070309020205020404" pitchFamily="49" charset="0"/>
              </a:rPr>
              <a:t>	statement</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s</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7" name="Rectangle 6"/>
          <p:cNvSpPr/>
          <p:nvPr/>
        </p:nvSpPr>
        <p:spPr>
          <a:xfrm>
            <a:off x="6008567" y="4653136"/>
            <a:ext cx="460851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cs typeface="Courier New" panose="02070309020205020404" pitchFamily="49" charset="0"/>
              </a:rPr>
              <a:t>#!/bin/python</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range</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 1</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endParaRPr lang="en-GB" sz="1600" dirty="0" smtClean="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911445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Build an application that can:</a:t>
            </a:r>
          </a:p>
          <a:p>
            <a:pPr lvl="1"/>
            <a:r>
              <a:rPr lang="en-US" dirty="0" smtClean="0">
                <a:cs typeface="Courier New" panose="02070309020205020404" pitchFamily="49" charset="0"/>
              </a:rPr>
              <a:t>Print every multiple of 10 between 0 and 1000</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Print every even number between 0 and 100</a:t>
            </a:r>
          </a:p>
          <a:p>
            <a:pPr lvl="2"/>
            <a:r>
              <a:rPr lang="en-US" dirty="0" smtClean="0">
                <a:cs typeface="Courier New" panose="02070309020205020404" pitchFamily="49" charset="0"/>
              </a:rPr>
              <a:t>Well commented code, sensible variable names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cs typeface="Calibri" panose="020F0502020204030204" pitchFamily="34" charset="0"/>
            </a:endParaRPr>
          </a:p>
        </p:txBody>
      </p:sp>
    </p:spTree>
    <p:extLst>
      <p:ext uri="{BB962C8B-B14F-4D97-AF65-F5344CB8AC3E}">
        <p14:creationId xmlns:p14="http://schemas.microsoft.com/office/powerpoint/2010/main" val="279972630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smtClean="0"/>
              <a:t>Print every multiple of 10 between 0 and 1000</a:t>
            </a:r>
            <a:endParaRPr lang="en-GB" dirty="0"/>
          </a:p>
        </p:txBody>
      </p:sp>
      <p:sp>
        <p:nvSpPr>
          <p:cNvPr id="5" name="Rectangle 4"/>
          <p:cNvSpPr/>
          <p:nvPr/>
        </p:nvSpPr>
        <p:spPr>
          <a:xfrm>
            <a:off x="1686406" y="2420888"/>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04069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Bonus 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a:t>Print every </a:t>
            </a:r>
            <a:r>
              <a:rPr lang="en-GB" b="1" dirty="0"/>
              <a:t>even</a:t>
            </a:r>
            <a:r>
              <a:rPr lang="en-GB" dirty="0"/>
              <a:t> number between 2 and 100</a:t>
            </a:r>
          </a:p>
          <a:p>
            <a:endParaRPr lang="en-GB" dirty="0"/>
          </a:p>
        </p:txBody>
      </p:sp>
      <p:sp>
        <p:nvSpPr>
          <p:cNvPr id="5" name="Rectangle 4"/>
          <p:cNvSpPr/>
          <p:nvPr/>
        </p:nvSpPr>
        <p:spPr>
          <a:xfrm>
            <a:off x="1686406" y="2492896"/>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2</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2</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"Even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39059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generic</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6" name="Rectangle 5"/>
          <p:cNvSpPr/>
          <p:nvPr/>
        </p:nvSpPr>
        <p:spPr>
          <a:xfrm>
            <a:off x="1400055" y="3429000"/>
            <a:ext cx="9217024"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600" dirty="0">
                <a:solidFill>
                  <a:srgbClr val="000000"/>
                </a:solidFill>
                <a:highlight>
                  <a:srgbClr val="FFFFFF"/>
                </a:highlight>
                <a:latin typeface="Courier New" panose="02070309020205020404" pitchFamily="49" charset="0"/>
                <a:cs typeface="Courier New" panose="02070309020205020404" pitchFamily="49" charset="0"/>
              </a:rPr>
              <a:t> key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80C0"/>
                </a:solidFill>
                <a:highlight>
                  <a:srgbClr val="FFFFFF"/>
                </a:highlight>
                <a:latin typeface="Courier New" panose="02070309020205020404" pitchFamily="49" charset="0"/>
                <a:cs typeface="Courier New" panose="02070309020205020404" pitchFamily="49" charset="0"/>
              </a:rPr>
              <a:t>pairs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dictionary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key</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530907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GB" sz="4000" dirty="0" smtClean="0"/>
          </a:p>
          <a:p>
            <a:pPr marL="0" indent="0" algn="ctr">
              <a:buNone/>
            </a:pPr>
            <a:endParaRPr lang="en-GB" sz="4000" dirty="0"/>
          </a:p>
          <a:p>
            <a:pPr marL="0" indent="0" algn="ctr">
              <a:buNone/>
            </a:pPr>
            <a:r>
              <a:rPr lang="en-GB" sz="4000" dirty="0" smtClean="0"/>
              <a:t>http</a:t>
            </a:r>
            <a:r>
              <a:rPr lang="en-GB" sz="4000" dirty="0"/>
              <a:t>://www.lua.org/pil/contents.html</a:t>
            </a:r>
          </a:p>
        </p:txBody>
      </p:sp>
      <p:sp>
        <p:nvSpPr>
          <p:cNvPr id="3" name="Title 2"/>
          <p:cNvSpPr>
            <a:spLocks noGrp="1"/>
          </p:cNvSpPr>
          <p:nvPr>
            <p:ph type="title"/>
          </p:nvPr>
        </p:nvSpPr>
        <p:spPr/>
        <p:txBody>
          <a:bodyPr/>
          <a:lstStyle/>
          <a:p>
            <a:r>
              <a:rPr lang="en-GB" dirty="0" smtClean="0"/>
              <a:t>The Way Forward</a:t>
            </a:r>
            <a:endParaRPr lang="en-GB" dirty="0"/>
          </a:p>
        </p:txBody>
      </p:sp>
    </p:spTree>
    <p:extLst>
      <p:ext uri="{BB962C8B-B14F-4D97-AF65-F5344CB8AC3E}">
        <p14:creationId xmlns:p14="http://schemas.microsoft.com/office/powerpoint/2010/main" val="13336030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9662864" cy="1143000"/>
          </a:xfrm>
        </p:spPr>
        <p:txBody>
          <a:bodyPr>
            <a:normAutofit/>
          </a:bodyPr>
          <a:lstStyle/>
          <a:p>
            <a:r>
              <a:rPr lang="en-US" dirty="0" smtClean="0"/>
              <a:t>Introduction to the Stack and the Heap</a:t>
            </a:r>
            <a:endParaRPr lang="en-US" dirty="0"/>
          </a:p>
        </p:txBody>
      </p:sp>
    </p:spTree>
    <p:extLst>
      <p:ext uri="{BB962C8B-B14F-4D97-AF65-F5344CB8AC3E}">
        <p14:creationId xmlns:p14="http://schemas.microsoft.com/office/powerpoint/2010/main" val="233889050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a:t>
            </a:r>
          </a:p>
          <a:p>
            <a:pPr lvl="1"/>
            <a:r>
              <a:rPr lang="en-US" sz="2400" dirty="0" smtClean="0"/>
              <a:t>What is the Stack?</a:t>
            </a:r>
          </a:p>
          <a:p>
            <a:pPr lvl="2"/>
            <a:r>
              <a:rPr lang="en-US" dirty="0" smtClean="0"/>
              <a:t>A special area of memory for storing temporary variables</a:t>
            </a:r>
          </a:p>
          <a:p>
            <a:pPr lvl="2"/>
            <a:r>
              <a:rPr lang="en-US" dirty="0" smtClean="0"/>
              <a:t>Sized dynamically according to requirements, up to a maximum size</a:t>
            </a:r>
          </a:p>
          <a:p>
            <a:pPr lvl="2"/>
            <a:r>
              <a:rPr lang="en-US" dirty="0" smtClean="0"/>
              <a:t>Stack variables exist only while the function is running</a:t>
            </a:r>
          </a:p>
          <a:p>
            <a:pPr lvl="2"/>
            <a:r>
              <a:rPr lang="en-US" dirty="0" smtClean="0"/>
              <a:t>Managed automatically </a:t>
            </a:r>
          </a:p>
          <a:p>
            <a:pPr lvl="2"/>
            <a:r>
              <a:rPr lang="en-US" dirty="0" smtClean="0"/>
              <a:t>Organized efficiently so that stack reads and writes are fast</a:t>
            </a:r>
          </a:p>
          <a:p>
            <a:pPr lvl="2"/>
            <a:r>
              <a:rPr lang="en-US" dirty="0" smtClean="0"/>
              <a:t>Stack overflows</a:t>
            </a:r>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25347302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Arrow Connector 12"/>
          <p:cNvCxnSpPr/>
          <p:nvPr/>
        </p:nvCxnSpPr>
        <p:spPr>
          <a:xfrm>
            <a:off x="335360" y="3356992"/>
            <a:ext cx="11161240" cy="0"/>
          </a:xfrm>
          <a:prstGeom prst="straightConnector1">
            <a:avLst/>
          </a:prstGeom>
          <a:ln w="730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Stack and Heap</a:t>
            </a:r>
            <a:endParaRPr lang="en-US" dirty="0"/>
          </a:p>
        </p:txBody>
      </p:sp>
      <p:sp>
        <p:nvSpPr>
          <p:cNvPr id="5" name="Rectangle 4"/>
          <p:cNvSpPr/>
          <p:nvPr/>
        </p:nvSpPr>
        <p:spPr>
          <a:xfrm>
            <a:off x="9480376" y="2996952"/>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counter=1</a:t>
            </a:r>
            <a:endParaRPr lang="en-GB" dirty="0"/>
          </a:p>
        </p:txBody>
      </p:sp>
      <p:sp>
        <p:nvSpPr>
          <p:cNvPr id="6" name="TextBox 5"/>
          <p:cNvSpPr txBox="1"/>
          <p:nvPr/>
        </p:nvSpPr>
        <p:spPr>
          <a:xfrm>
            <a:off x="2334225" y="1700808"/>
            <a:ext cx="7627153" cy="584775"/>
          </a:xfrm>
          <a:prstGeom prst="rect">
            <a:avLst/>
          </a:prstGeom>
          <a:noFill/>
        </p:spPr>
        <p:txBody>
          <a:bodyPr wrap="none" rtlCol="0">
            <a:spAutoFit/>
          </a:bodyPr>
          <a:lstStyle/>
          <a:p>
            <a:r>
              <a:rPr lang="en-GB" sz="3200" dirty="0" smtClean="0">
                <a:latin typeface="Calibri Light" panose="020F0302020204030204" pitchFamily="34" charset="0"/>
              </a:rPr>
              <a:t>The Stack is a Last-In, First-Out data structure</a:t>
            </a:r>
            <a:endParaRPr lang="en-GB" sz="3200" dirty="0">
              <a:latin typeface="Calibri Light" panose="020F0302020204030204" pitchFamily="34" charset="0"/>
            </a:endParaRPr>
          </a:p>
        </p:txBody>
      </p:sp>
      <p:sp>
        <p:nvSpPr>
          <p:cNvPr id="7" name="Rectangle 6"/>
          <p:cNvSpPr/>
          <p:nvPr/>
        </p:nvSpPr>
        <p:spPr>
          <a:xfrm>
            <a:off x="7392144" y="2996952"/>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name=‘bob’</a:t>
            </a:r>
            <a:endParaRPr lang="en-GB" dirty="0"/>
          </a:p>
        </p:txBody>
      </p:sp>
      <p:sp>
        <p:nvSpPr>
          <p:cNvPr id="8" name="Rectangle 7"/>
          <p:cNvSpPr/>
          <p:nvPr/>
        </p:nvSpPr>
        <p:spPr>
          <a:xfrm>
            <a:off x="5341223" y="2996952"/>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index=6</a:t>
            </a:r>
            <a:endParaRPr lang="en-GB" dirty="0"/>
          </a:p>
        </p:txBody>
      </p:sp>
      <p:sp>
        <p:nvSpPr>
          <p:cNvPr id="9" name="Rectangle 8"/>
          <p:cNvSpPr/>
          <p:nvPr/>
        </p:nvSpPr>
        <p:spPr>
          <a:xfrm>
            <a:off x="3261557" y="2998995"/>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[ 1, 2, 3, 6 ]</a:t>
            </a:r>
            <a:endParaRPr lang="en-GB" dirty="0"/>
          </a:p>
        </p:txBody>
      </p:sp>
      <p:sp>
        <p:nvSpPr>
          <p:cNvPr id="10" name="Rectangle 9"/>
          <p:cNvSpPr/>
          <p:nvPr/>
        </p:nvSpPr>
        <p:spPr>
          <a:xfrm>
            <a:off x="839416" y="2998995"/>
            <a:ext cx="1846077"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bill@msn.com</a:t>
            </a:r>
            <a:endParaRPr lang="en-GB" dirty="0"/>
          </a:p>
        </p:txBody>
      </p:sp>
    </p:spTree>
    <p:extLst>
      <p:ext uri="{BB962C8B-B14F-4D97-AF65-F5344CB8AC3E}">
        <p14:creationId xmlns:p14="http://schemas.microsoft.com/office/powerpoint/2010/main" val="87605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0"/>
                            </p:stCondLst>
                            <p:childTnLst>
                              <p:par>
                                <p:cTn id="20" presetID="2" presetClass="entr" presetSubtype="8" fill="hold" grpId="0" nodeType="afterEffect">
                                  <p:stCondLst>
                                    <p:cond delay="10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0-#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7000"/>
                            </p:stCondLst>
                            <p:childTnLst>
                              <p:par>
                                <p:cTn id="25" presetID="2" presetClass="entr" presetSubtype="8" fill="hold" grpId="0" nodeType="afterEffect">
                                  <p:stCondLst>
                                    <p:cond delay="1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1000"/>
                                        <p:tgtEl>
                                          <p:spTgt spid="10"/>
                                        </p:tgtEl>
                                        <p:attrNameLst>
                                          <p:attrName>ppt_x</p:attrName>
                                        </p:attrNameLst>
                                      </p:cBhvr>
                                      <p:tavLst>
                                        <p:tav tm="0">
                                          <p:val>
                                            <p:strVal val="ppt_x"/>
                                          </p:val>
                                        </p:tav>
                                        <p:tav tm="100000">
                                          <p:val>
                                            <p:strVal val="0-ppt_w/2"/>
                                          </p:val>
                                        </p:tav>
                                      </p:tavLst>
                                    </p:anim>
                                    <p:anim calcmode="lin" valueType="num">
                                      <p:cBhvr additive="base">
                                        <p:cTn id="33" dur="1000"/>
                                        <p:tgtEl>
                                          <p:spTgt spid="10"/>
                                        </p:tgtEl>
                                        <p:attrNameLst>
                                          <p:attrName>ppt_y</p:attrName>
                                        </p:attrNameLst>
                                      </p:cBhvr>
                                      <p:tavLst>
                                        <p:tav tm="0">
                                          <p:val>
                                            <p:strVal val="ppt_y"/>
                                          </p:val>
                                        </p:tav>
                                        <p:tav tm="100000">
                                          <p:val>
                                            <p:strVal val="ppt_y"/>
                                          </p:val>
                                        </p:tav>
                                      </p:tavLst>
                                    </p:anim>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1000"/>
                            </p:stCondLst>
                            <p:childTnLst>
                              <p:par>
                                <p:cTn id="36" presetID="2" presetClass="exit" presetSubtype="8" fill="hold" grpId="1" nodeType="afterEffect">
                                  <p:stCondLst>
                                    <p:cond delay="0"/>
                                  </p:stCondLst>
                                  <p:childTnLst>
                                    <p:anim calcmode="lin" valueType="num">
                                      <p:cBhvr additive="base">
                                        <p:cTn id="37" dur="1000"/>
                                        <p:tgtEl>
                                          <p:spTgt spid="9"/>
                                        </p:tgtEl>
                                        <p:attrNameLst>
                                          <p:attrName>ppt_x</p:attrName>
                                        </p:attrNameLst>
                                      </p:cBhvr>
                                      <p:tavLst>
                                        <p:tav tm="0">
                                          <p:val>
                                            <p:strVal val="ppt_x"/>
                                          </p:val>
                                        </p:tav>
                                        <p:tav tm="100000">
                                          <p:val>
                                            <p:strVal val="0-ppt_w/2"/>
                                          </p:val>
                                        </p:tav>
                                      </p:tavLst>
                                    </p:anim>
                                    <p:anim calcmode="lin" valueType="num">
                                      <p:cBhvr additive="base">
                                        <p:cTn id="38" dur="1000"/>
                                        <p:tgtEl>
                                          <p:spTgt spid="9"/>
                                        </p:tgtEl>
                                        <p:attrNameLst>
                                          <p:attrName>ppt_y</p:attrName>
                                        </p:attrNameLst>
                                      </p:cBhvr>
                                      <p:tavLst>
                                        <p:tav tm="0">
                                          <p:val>
                                            <p:strVal val="ppt_y"/>
                                          </p:val>
                                        </p:tav>
                                        <p:tav tm="100000">
                                          <p:val>
                                            <p:strVal val="ppt_y"/>
                                          </p:val>
                                        </p:tav>
                                      </p:tavLst>
                                    </p:anim>
                                    <p:set>
                                      <p:cBhvr>
                                        <p:cTn id="39" dur="1" fill="hold">
                                          <p:stCondLst>
                                            <p:cond delay="999"/>
                                          </p:stCondLst>
                                        </p:cTn>
                                        <p:tgtEl>
                                          <p:spTgt spid="9"/>
                                        </p:tgtEl>
                                        <p:attrNameLst>
                                          <p:attrName>style.visibility</p:attrName>
                                        </p:attrNameLst>
                                      </p:cBhvr>
                                      <p:to>
                                        <p:strVal val="hidden"/>
                                      </p:to>
                                    </p:set>
                                  </p:childTnLst>
                                </p:cTn>
                              </p:par>
                            </p:childTnLst>
                          </p:cTn>
                        </p:par>
                        <p:par>
                          <p:cTn id="40" fill="hold">
                            <p:stCondLst>
                              <p:cond delay="2000"/>
                            </p:stCondLst>
                            <p:childTnLst>
                              <p:par>
                                <p:cTn id="41" presetID="2" presetClass="exit" presetSubtype="8" fill="hold" grpId="1" nodeType="afterEffect">
                                  <p:stCondLst>
                                    <p:cond delay="0"/>
                                  </p:stCondLst>
                                  <p:childTnLst>
                                    <p:anim calcmode="lin" valueType="num">
                                      <p:cBhvr additive="base">
                                        <p:cTn id="42" dur="1000"/>
                                        <p:tgtEl>
                                          <p:spTgt spid="8"/>
                                        </p:tgtEl>
                                        <p:attrNameLst>
                                          <p:attrName>ppt_x</p:attrName>
                                        </p:attrNameLst>
                                      </p:cBhvr>
                                      <p:tavLst>
                                        <p:tav tm="0">
                                          <p:val>
                                            <p:strVal val="ppt_x"/>
                                          </p:val>
                                        </p:tav>
                                        <p:tav tm="100000">
                                          <p:val>
                                            <p:strVal val="0-ppt_w/2"/>
                                          </p:val>
                                        </p:tav>
                                      </p:tavLst>
                                    </p:anim>
                                    <p:anim calcmode="lin" valueType="num">
                                      <p:cBhvr additive="base">
                                        <p:cTn id="43" dur="1000"/>
                                        <p:tgtEl>
                                          <p:spTgt spid="8"/>
                                        </p:tgtEl>
                                        <p:attrNameLst>
                                          <p:attrName>ppt_y</p:attrName>
                                        </p:attrNameLst>
                                      </p:cBhvr>
                                      <p:tavLst>
                                        <p:tav tm="0">
                                          <p:val>
                                            <p:strVal val="ppt_y"/>
                                          </p:val>
                                        </p:tav>
                                        <p:tav tm="100000">
                                          <p:val>
                                            <p:strVal val="ppt_y"/>
                                          </p:val>
                                        </p:tav>
                                      </p:tavLst>
                                    </p:anim>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3000"/>
                            </p:stCondLst>
                            <p:childTnLst>
                              <p:par>
                                <p:cTn id="46" presetID="2" presetClass="exit" presetSubtype="8" fill="hold" grpId="1" nodeType="afterEffect">
                                  <p:stCondLst>
                                    <p:cond delay="0"/>
                                  </p:stCondLst>
                                  <p:childTnLst>
                                    <p:anim calcmode="lin" valueType="num">
                                      <p:cBhvr additive="base">
                                        <p:cTn id="47" dur="1000"/>
                                        <p:tgtEl>
                                          <p:spTgt spid="7"/>
                                        </p:tgtEl>
                                        <p:attrNameLst>
                                          <p:attrName>ppt_x</p:attrName>
                                        </p:attrNameLst>
                                      </p:cBhvr>
                                      <p:tavLst>
                                        <p:tav tm="0">
                                          <p:val>
                                            <p:strVal val="ppt_x"/>
                                          </p:val>
                                        </p:tav>
                                        <p:tav tm="100000">
                                          <p:val>
                                            <p:strVal val="0-ppt_w/2"/>
                                          </p:val>
                                        </p:tav>
                                      </p:tavLst>
                                    </p:anim>
                                    <p:anim calcmode="lin" valueType="num">
                                      <p:cBhvr additive="base">
                                        <p:cTn id="48" dur="1000"/>
                                        <p:tgtEl>
                                          <p:spTgt spid="7"/>
                                        </p:tgtEl>
                                        <p:attrNameLst>
                                          <p:attrName>ppt_y</p:attrName>
                                        </p:attrNameLst>
                                      </p:cBhvr>
                                      <p:tavLst>
                                        <p:tav tm="0">
                                          <p:val>
                                            <p:strVal val="ppt_y"/>
                                          </p:val>
                                        </p:tav>
                                        <p:tav tm="100000">
                                          <p:val>
                                            <p:strVal val="ppt_y"/>
                                          </p:val>
                                        </p:tav>
                                      </p:tavLst>
                                    </p:anim>
                                    <p:set>
                                      <p:cBhvr>
                                        <p:cTn id="49" dur="1" fill="hold">
                                          <p:stCondLst>
                                            <p:cond delay="999"/>
                                          </p:stCondLst>
                                        </p:cTn>
                                        <p:tgtEl>
                                          <p:spTgt spid="7"/>
                                        </p:tgtEl>
                                        <p:attrNameLst>
                                          <p:attrName>style.visibility</p:attrName>
                                        </p:attrNameLst>
                                      </p:cBhvr>
                                      <p:to>
                                        <p:strVal val="hidden"/>
                                      </p:to>
                                    </p:set>
                                  </p:childTnLst>
                                </p:cTn>
                              </p:par>
                            </p:childTnLst>
                          </p:cTn>
                        </p:par>
                        <p:par>
                          <p:cTn id="50" fill="hold">
                            <p:stCondLst>
                              <p:cond delay="4000"/>
                            </p:stCondLst>
                            <p:childTnLst>
                              <p:par>
                                <p:cTn id="51" presetID="2" presetClass="exit" presetSubtype="8" fill="hold" grpId="1" nodeType="afterEffect">
                                  <p:stCondLst>
                                    <p:cond delay="0"/>
                                  </p:stCondLst>
                                  <p:childTnLst>
                                    <p:anim calcmode="lin" valueType="num">
                                      <p:cBhvr additive="base">
                                        <p:cTn id="52" dur="1000"/>
                                        <p:tgtEl>
                                          <p:spTgt spid="5"/>
                                        </p:tgtEl>
                                        <p:attrNameLst>
                                          <p:attrName>ppt_x</p:attrName>
                                        </p:attrNameLst>
                                      </p:cBhvr>
                                      <p:tavLst>
                                        <p:tav tm="0">
                                          <p:val>
                                            <p:strVal val="ppt_x"/>
                                          </p:val>
                                        </p:tav>
                                        <p:tav tm="100000">
                                          <p:val>
                                            <p:strVal val="0-ppt_w/2"/>
                                          </p:val>
                                        </p:tav>
                                      </p:tavLst>
                                    </p:anim>
                                    <p:anim calcmode="lin" valueType="num">
                                      <p:cBhvr additive="base">
                                        <p:cTn id="53" dur="1000"/>
                                        <p:tgtEl>
                                          <p:spTgt spid="5"/>
                                        </p:tgtEl>
                                        <p:attrNameLst>
                                          <p:attrName>ppt_y</p:attrName>
                                        </p:attrNameLst>
                                      </p:cBhvr>
                                      <p:tavLst>
                                        <p:tav tm="0">
                                          <p:val>
                                            <p:strVal val="ppt_y"/>
                                          </p:val>
                                        </p:tav>
                                        <p:tav tm="100000">
                                          <p:val>
                                            <p:strVal val="ppt_y"/>
                                          </p:val>
                                        </p:tav>
                                      </p:tavLst>
                                    </p:anim>
                                    <p:set>
                                      <p:cBhvr>
                                        <p:cTn id="5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1</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 </a:t>
            </a:r>
            <a:r>
              <a:rPr lang="en-US" sz="3200" dirty="0">
                <a:solidFill>
                  <a:srgbClr val="808080"/>
                </a:solidFill>
                <a:highlight>
                  <a:srgbClr val="FFFFFF"/>
                </a:highlight>
              </a:rPr>
              <a:t>"</a:t>
            </a:r>
            <a:r>
              <a:rPr lang="en-US" sz="3200" dirty="0" smtClean="0">
                <a:solidFill>
                  <a:srgbClr val="808080"/>
                </a:solidFill>
                <a:highlight>
                  <a:srgbClr val="FFFFFF"/>
                </a:highlight>
              </a:rPr>
              <a:t> +</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2" name="Rectangle 1"/>
          <p:cNvSpPr/>
          <p:nvPr/>
        </p:nvSpPr>
        <p:spPr>
          <a:xfrm>
            <a:off x="6888088" y="4614262"/>
            <a:ext cx="1224136"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4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Heap</a:t>
            </a:r>
          </a:p>
          <a:p>
            <a:pPr lvl="1"/>
            <a:r>
              <a:rPr lang="en-US" sz="2400" dirty="0" smtClean="0"/>
              <a:t>What is the Heap?</a:t>
            </a:r>
          </a:p>
          <a:p>
            <a:pPr lvl="2"/>
            <a:r>
              <a:rPr lang="en-US" dirty="0" smtClean="0"/>
              <a:t>A region of memory for longer term storage</a:t>
            </a:r>
          </a:p>
          <a:p>
            <a:pPr lvl="2"/>
            <a:r>
              <a:rPr lang="en-US" dirty="0" smtClean="0"/>
              <a:t>Not automatically managed so is less efficient</a:t>
            </a:r>
          </a:p>
          <a:p>
            <a:pPr lvl="3"/>
            <a:r>
              <a:rPr lang="en-US" sz="2400" dirty="0" smtClean="0"/>
              <a:t>Memory can become fragmented over time</a:t>
            </a:r>
          </a:p>
          <a:p>
            <a:pPr lvl="2"/>
            <a:r>
              <a:rPr lang="en-US" dirty="0" smtClean="0"/>
              <a:t>More space available than stack</a:t>
            </a:r>
          </a:p>
          <a:p>
            <a:pPr lvl="2"/>
            <a:r>
              <a:rPr lang="en-US" dirty="0" smtClean="0"/>
              <a:t>Can cause memory leaks if not managed correctly</a:t>
            </a:r>
          </a:p>
          <a:p>
            <a:pPr lvl="3"/>
            <a:r>
              <a:rPr lang="en-US" sz="2400" dirty="0" smtClean="0"/>
              <a:t>Allocated memory that has not been released remains allocated</a:t>
            </a:r>
          </a:p>
          <a:p>
            <a:pPr lvl="2"/>
            <a:r>
              <a:rPr lang="en-US" dirty="0" smtClean="0"/>
              <a:t>Slower than stack</a:t>
            </a:r>
          </a:p>
          <a:p>
            <a:pPr marL="0" indent="0">
              <a:buNone/>
            </a:pPr>
            <a:endParaRPr lang="en-US" sz="2400" dirty="0"/>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52601250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Software Engineering:</a:t>
            </a:r>
            <a:r>
              <a:rPr lang="en-US" dirty="0" smtClean="0"/>
              <a:t> Developing in a Team</a:t>
            </a:r>
            <a:endParaRPr lang="en-US" dirty="0"/>
          </a:p>
        </p:txBody>
      </p:sp>
    </p:spTree>
    <p:extLst>
      <p:ext uri="{BB962C8B-B14F-4D97-AF65-F5344CB8AC3E}">
        <p14:creationId xmlns:p14="http://schemas.microsoft.com/office/powerpoint/2010/main" val="32198989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Software Development Lifecycles</a:t>
            </a:r>
            <a:endParaRPr lang="en-US" dirty="0"/>
          </a:p>
        </p:txBody>
      </p:sp>
    </p:spTree>
    <p:extLst>
      <p:ext uri="{BB962C8B-B14F-4D97-AF65-F5344CB8AC3E}">
        <p14:creationId xmlns:p14="http://schemas.microsoft.com/office/powerpoint/2010/main" val="89597281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Waterfall</a:t>
            </a:r>
          </a:p>
          <a:p>
            <a:pPr lvl="1"/>
            <a:r>
              <a:rPr lang="en-US" sz="2400" dirty="0" smtClean="0"/>
              <a:t>Linear and sequential</a:t>
            </a:r>
          </a:p>
          <a:p>
            <a:pPr lvl="1"/>
            <a:endParaRPr lang="en-US" sz="2400" dirty="0" smtClean="0"/>
          </a:p>
          <a:p>
            <a:pPr lvl="1"/>
            <a:r>
              <a:rPr lang="en-US" sz="2400" dirty="0" smtClean="0"/>
              <a:t>Each phase must be completed before the next commences</a:t>
            </a:r>
          </a:p>
          <a:p>
            <a:pPr lvl="1"/>
            <a:endParaRPr lang="en-US" sz="2400" dirty="0" smtClean="0"/>
          </a:p>
          <a:p>
            <a:pPr lvl="1"/>
            <a:r>
              <a:rPr lang="en-US" sz="2400" dirty="0" smtClean="0"/>
              <a:t>Testing starts only when development is complete</a:t>
            </a:r>
          </a:p>
          <a:p>
            <a:pPr lvl="1"/>
            <a:endParaRPr lang="en-US" sz="2400" dirty="0" smtClean="0"/>
          </a:p>
          <a:p>
            <a:pPr lvl="1"/>
            <a:r>
              <a:rPr lang="en-US" sz="2400" dirty="0" smtClean="0"/>
              <a:t>Simple and easy to understand and use</a:t>
            </a:r>
          </a:p>
          <a:p>
            <a:pPr lvl="1"/>
            <a:endParaRPr lang="en-US" sz="2400" dirty="0" smtClean="0"/>
          </a:p>
          <a:p>
            <a:pPr lvl="1"/>
            <a:r>
              <a:rPr lang="en-US" sz="2400" dirty="0" smtClean="0"/>
              <a:t>Easy to manage due to the rigidity of the model</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45405737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Waterfall</a:t>
            </a:r>
          </a:p>
          <a:p>
            <a:pPr lvl="1"/>
            <a:r>
              <a:rPr lang="en-US" sz="2400" dirty="0" smtClean="0"/>
              <a:t>Good for small projects</a:t>
            </a:r>
          </a:p>
          <a:p>
            <a:pPr lvl="1"/>
            <a:endParaRPr lang="en-US" sz="2400" dirty="0" smtClean="0"/>
          </a:p>
          <a:p>
            <a:pPr lvl="1"/>
            <a:r>
              <a:rPr lang="en-US" sz="2400" dirty="0" smtClean="0"/>
              <a:t>Once testing has begun, difficult to go back</a:t>
            </a:r>
          </a:p>
          <a:p>
            <a:pPr lvl="1"/>
            <a:endParaRPr lang="en-US" sz="2400" dirty="0" smtClean="0"/>
          </a:p>
          <a:p>
            <a:pPr lvl="1"/>
            <a:r>
              <a:rPr lang="en-US" sz="2400" dirty="0" smtClean="0"/>
              <a:t>No working software produced until late in the lifecycle</a:t>
            </a:r>
          </a:p>
          <a:p>
            <a:pPr lvl="1"/>
            <a:endParaRPr lang="en-US" sz="2400" dirty="0" smtClean="0"/>
          </a:p>
          <a:p>
            <a:pPr lvl="1"/>
            <a:r>
              <a:rPr lang="en-US" sz="2400" dirty="0" smtClean="0"/>
              <a:t>High amounts of risk and uncertainty</a:t>
            </a:r>
          </a:p>
          <a:p>
            <a:pPr lvl="1"/>
            <a:endParaRPr lang="en-US" sz="2400" dirty="0" smtClean="0"/>
          </a:p>
          <a:p>
            <a:pPr lvl="1"/>
            <a:r>
              <a:rPr lang="en-US" sz="2400" dirty="0" smtClean="0"/>
              <a:t>Not good for complex projects, or projects where requirements are likely to change</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767271821"/>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Fountain</a:t>
            </a:r>
          </a:p>
          <a:p>
            <a:pPr lvl="1"/>
            <a:r>
              <a:rPr lang="en-US" sz="2400" dirty="0" smtClean="0"/>
              <a:t>Improvement of the Waterfall method</a:t>
            </a:r>
          </a:p>
          <a:p>
            <a:pPr lvl="1"/>
            <a:endParaRPr lang="en-US" sz="2400" dirty="0" smtClean="0"/>
          </a:p>
          <a:p>
            <a:pPr lvl="1"/>
            <a:r>
              <a:rPr lang="en-US" sz="2400" dirty="0" smtClean="0"/>
              <a:t>More suited to object-oriented development</a:t>
            </a:r>
          </a:p>
          <a:p>
            <a:pPr lvl="1"/>
            <a:endParaRPr lang="en-US" sz="2400" dirty="0" smtClean="0"/>
          </a:p>
          <a:p>
            <a:pPr lvl="1"/>
            <a:r>
              <a:rPr lang="en-US" sz="2400" dirty="0" smtClean="0"/>
              <a:t>Stages are performed in cycles</a:t>
            </a:r>
          </a:p>
          <a:p>
            <a:pPr lvl="1"/>
            <a:endParaRPr lang="en-US" sz="2400" dirty="0" smtClean="0"/>
          </a:p>
          <a:p>
            <a:pPr lvl="1"/>
            <a:r>
              <a:rPr lang="en-US" sz="2400" dirty="0" smtClean="0"/>
              <a:t>Some stages cannot be started before others</a:t>
            </a:r>
          </a:p>
          <a:p>
            <a:pPr lvl="1"/>
            <a:endParaRPr lang="en-US" sz="2400" dirty="0" smtClean="0"/>
          </a:p>
          <a:p>
            <a:pPr lvl="1"/>
            <a:r>
              <a:rPr lang="en-US" sz="2400" dirty="0" smtClean="0"/>
              <a:t>Development can be more responsive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88140099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US" sz="2400" dirty="0" smtClean="0"/>
              <a:t>Has 4 phases</a:t>
            </a:r>
          </a:p>
          <a:p>
            <a:pPr lvl="2"/>
            <a:r>
              <a:rPr lang="en-GB" dirty="0" smtClean="0"/>
              <a:t>Requirements Planning</a:t>
            </a:r>
          </a:p>
          <a:p>
            <a:pPr lvl="2"/>
            <a:r>
              <a:rPr lang="en-GB" dirty="0" smtClean="0"/>
              <a:t>Risk Analysis</a:t>
            </a:r>
          </a:p>
          <a:p>
            <a:pPr lvl="2"/>
            <a:r>
              <a:rPr lang="en-GB" dirty="0" smtClean="0"/>
              <a:t>Development and Testing</a:t>
            </a:r>
          </a:p>
          <a:p>
            <a:pPr lvl="2"/>
            <a:r>
              <a:rPr lang="en-GB" dirty="0" smtClean="0"/>
              <a:t>Evaluation and Iteration Planning</a:t>
            </a:r>
          </a:p>
          <a:p>
            <a:pPr lvl="1"/>
            <a:r>
              <a:rPr lang="en-GB" sz="2400" dirty="0" smtClean="0"/>
              <a:t>Each phase repeatedly iterated allowing flexibility</a:t>
            </a:r>
          </a:p>
          <a:p>
            <a:pPr lvl="1"/>
            <a:r>
              <a:rPr lang="en-GB" sz="2400" dirty="0"/>
              <a:t>High amount of risk </a:t>
            </a:r>
            <a:r>
              <a:rPr lang="en-GB" sz="2400" dirty="0" smtClean="0"/>
              <a:t>analysis</a:t>
            </a: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5839799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GB" sz="2400" dirty="0" smtClean="0"/>
              <a:t>Good for large and complex projects</a:t>
            </a:r>
          </a:p>
          <a:p>
            <a:pPr lvl="1"/>
            <a:endParaRPr lang="en-GB" sz="2400" dirty="0" smtClean="0"/>
          </a:p>
          <a:p>
            <a:pPr lvl="1"/>
            <a:r>
              <a:rPr lang="en-GB" sz="2400" dirty="0" smtClean="0"/>
              <a:t>Software produced early in the lifecycle</a:t>
            </a:r>
          </a:p>
          <a:p>
            <a:pPr lvl="1"/>
            <a:endParaRPr lang="en-GB" sz="2400" dirty="0" smtClean="0"/>
          </a:p>
          <a:p>
            <a:pPr lvl="1"/>
            <a:r>
              <a:rPr lang="en-GB" sz="2400" dirty="0" smtClean="0"/>
              <a:t>Can be costly to use</a:t>
            </a:r>
          </a:p>
          <a:p>
            <a:pPr lvl="1"/>
            <a:endParaRPr lang="en-GB" sz="2400" dirty="0" smtClean="0"/>
          </a:p>
          <a:p>
            <a:pPr lvl="1"/>
            <a:r>
              <a:rPr lang="en-GB" sz="2400" dirty="0" smtClean="0"/>
              <a:t>Risk Analysis phase is critical to success</a:t>
            </a:r>
          </a:p>
          <a:p>
            <a:pPr lvl="1"/>
            <a:endParaRPr lang="en-GB" sz="2400" dirty="0" smtClean="0"/>
          </a:p>
          <a:p>
            <a:pPr lvl="1"/>
            <a:r>
              <a:rPr lang="en-GB" sz="2400" dirty="0" smtClean="0"/>
              <a:t>Doesn’t work well for small projects</a:t>
            </a:r>
            <a:endParaRPr lang="en-GB"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994166165"/>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 </a:t>
            </a:r>
          </a:p>
          <a:p>
            <a:pPr lvl="1"/>
            <a:r>
              <a:rPr lang="en-US" sz="2400" dirty="0" smtClean="0"/>
              <a:t>Software developed in rapid cycles</a:t>
            </a:r>
          </a:p>
          <a:p>
            <a:pPr lvl="1"/>
            <a:r>
              <a:rPr lang="en-US" sz="2400" dirty="0" smtClean="0"/>
              <a:t>Frequent small releases building on previous functionality</a:t>
            </a:r>
          </a:p>
          <a:p>
            <a:pPr lvl="1"/>
            <a:r>
              <a:rPr lang="en-US" sz="2400" dirty="0" smtClean="0"/>
              <a:t>Each release thoroughly tested</a:t>
            </a:r>
          </a:p>
          <a:p>
            <a:pPr lvl="1"/>
            <a:r>
              <a:rPr lang="en-US" sz="2400" dirty="0" smtClean="0"/>
              <a:t>Good for customer satisfaction</a:t>
            </a:r>
          </a:p>
          <a:p>
            <a:pPr lvl="1"/>
            <a:r>
              <a:rPr lang="en-US" sz="2400" dirty="0" smtClean="0"/>
              <a:t>Close cooperation between customers, business and developers</a:t>
            </a:r>
          </a:p>
          <a:p>
            <a:pPr lvl="1"/>
            <a:r>
              <a:rPr lang="en-US" sz="2400" dirty="0" smtClean="0"/>
              <a:t>Responds quickly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42322674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a:t>
            </a:r>
          </a:p>
          <a:p>
            <a:pPr lvl="1"/>
            <a:r>
              <a:rPr lang="en-US" sz="2400" dirty="0"/>
              <a:t>Developers work </a:t>
            </a:r>
            <a:r>
              <a:rPr lang="en-US" sz="2400" dirty="0" smtClean="0"/>
              <a:t>collaboratively</a:t>
            </a:r>
          </a:p>
          <a:p>
            <a:pPr lvl="1"/>
            <a:endParaRPr lang="en-US" sz="2400" dirty="0" smtClean="0"/>
          </a:p>
          <a:p>
            <a:pPr lvl="1"/>
            <a:r>
              <a:rPr lang="en-US" sz="2400" dirty="0" smtClean="0"/>
              <a:t>Decisions </a:t>
            </a:r>
            <a:r>
              <a:rPr lang="en-US" sz="2400" dirty="0"/>
              <a:t>often taken by </a:t>
            </a:r>
            <a:r>
              <a:rPr lang="en-US" sz="2400" dirty="0" smtClean="0"/>
              <a:t>team</a:t>
            </a:r>
          </a:p>
          <a:p>
            <a:pPr lvl="1"/>
            <a:endParaRPr lang="en-US" sz="2400" dirty="0"/>
          </a:p>
          <a:p>
            <a:pPr lvl="1"/>
            <a:r>
              <a:rPr lang="en-US" sz="2400" dirty="0"/>
              <a:t>Aims to build self-managing </a:t>
            </a:r>
            <a:r>
              <a:rPr lang="en-US" sz="2400" dirty="0" smtClean="0"/>
              <a:t>teams</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957861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2</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 "</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a:t>
            </a:r>
            <a:r>
              <a:rPr lang="en-US" sz="3200" dirty="0" smtClean="0">
                <a:solidFill>
                  <a:srgbClr val="000000"/>
                </a:solidFill>
                <a:highlight>
                  <a:srgbClr val="FFFFFF"/>
                </a:highlight>
              </a:rPr>
              <a:t>surname</a:t>
            </a:r>
            <a:endParaRPr lang="en-US" sz="3200" dirty="0" smtClean="0">
              <a:solidFill>
                <a:srgbClr val="808080"/>
              </a:solidFill>
              <a:highlight>
                <a:srgbClr val="FFFFFF"/>
              </a:highlight>
            </a:endParaRPr>
          </a:p>
        </p:txBody>
      </p:sp>
      <p:sp>
        <p:nvSpPr>
          <p:cNvPr id="5" name="Rectangle 4"/>
          <p:cNvSpPr/>
          <p:nvPr/>
        </p:nvSpPr>
        <p:spPr>
          <a:xfrm>
            <a:off x="5231904" y="3611324"/>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7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Agile</a:t>
            </a:r>
          </a:p>
          <a:p>
            <a:pPr lvl="1"/>
            <a:r>
              <a:rPr lang="en-US" sz="2400" dirty="0" smtClean="0"/>
              <a:t>Difficult to assess effort required to produce larger deliverables</a:t>
            </a:r>
          </a:p>
          <a:p>
            <a:pPr lvl="1"/>
            <a:endParaRPr lang="en-US" sz="2400" dirty="0" smtClean="0"/>
          </a:p>
          <a:p>
            <a:pPr lvl="1"/>
            <a:r>
              <a:rPr lang="en-US" sz="2400" dirty="0" smtClean="0"/>
              <a:t>Project can go off-track easily</a:t>
            </a:r>
          </a:p>
          <a:p>
            <a:pPr lvl="1"/>
            <a:endParaRPr lang="en-US" sz="2400" dirty="0" smtClean="0"/>
          </a:p>
          <a:p>
            <a:pPr lvl="1"/>
            <a:r>
              <a:rPr lang="en-US" sz="2400" dirty="0" smtClean="0"/>
              <a:t>Can be hard for new programmers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134516277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Developing Collaboratively </a:t>
            </a:r>
            <a:endParaRPr lang="en-US" dirty="0"/>
          </a:p>
        </p:txBody>
      </p:sp>
    </p:spTree>
    <p:extLst>
      <p:ext uri="{BB962C8B-B14F-4D97-AF65-F5344CB8AC3E}">
        <p14:creationId xmlns:p14="http://schemas.microsoft.com/office/powerpoint/2010/main" val="159253873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When several developers are working on the same project, code must be available to all</a:t>
            </a:r>
          </a:p>
          <a:p>
            <a:pPr lvl="1"/>
            <a:endParaRPr lang="en-US" sz="2400" dirty="0" smtClean="0"/>
          </a:p>
          <a:p>
            <a:pPr lvl="1"/>
            <a:r>
              <a:rPr lang="en-US" sz="2400" dirty="0" smtClean="0"/>
              <a:t>Important to ensure code is not overwritten or lost</a:t>
            </a:r>
          </a:p>
          <a:p>
            <a:pPr lvl="1"/>
            <a:endParaRPr lang="en-US" sz="2400" dirty="0" smtClean="0"/>
          </a:p>
          <a:p>
            <a:pPr lvl="1"/>
            <a:r>
              <a:rPr lang="en-US" sz="2400" dirty="0" smtClean="0"/>
              <a:t>Also to track changes to code so that errors can be identified and reverted if necessary</a:t>
            </a:r>
          </a:p>
          <a:p>
            <a:pPr lvl="1"/>
            <a:endParaRPr lang="en-US" sz="2400" dirty="0" smtClean="0"/>
          </a:p>
          <a:p>
            <a:pPr lvl="1"/>
            <a:r>
              <a:rPr lang="en-US" sz="2400" dirty="0" smtClean="0"/>
              <a:t>Version Control Software (VCS) used to provide a central code repository</a:t>
            </a:r>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08256449"/>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graphicFrame>
        <p:nvGraphicFramePr>
          <p:cNvPr id="2" name="Diagram 1"/>
          <p:cNvGraphicFramePr/>
          <p:nvPr>
            <p:extLst>
              <p:ext uri="{D42A27DB-BD31-4B8C-83A1-F6EECF244321}">
                <p14:modId xmlns:p14="http://schemas.microsoft.com/office/powerpoint/2010/main" val="154230555"/>
              </p:ext>
            </p:extLst>
          </p:nvPr>
        </p:nvGraphicFramePr>
        <p:xfrm>
          <a:off x="479376" y="1556792"/>
          <a:ext cx="6840760" cy="4509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ction Button: Help 9">
            <a:hlinkClick r:id="" action="ppaction://noaction" highlightClick="1"/>
          </p:cNvPr>
          <p:cNvSpPr/>
          <p:nvPr/>
        </p:nvSpPr>
        <p:spPr>
          <a:xfrm>
            <a:off x="8256240" y="2276872"/>
            <a:ext cx="2880320" cy="2952328"/>
          </a:xfrm>
          <a:prstGeom prst="actionButtonHelp">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125220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Various applications available</a:t>
            </a:r>
          </a:p>
          <a:p>
            <a:pPr lvl="2"/>
            <a:r>
              <a:rPr lang="en-US" dirty="0" smtClean="0"/>
              <a:t>Subversion</a:t>
            </a:r>
          </a:p>
          <a:p>
            <a:pPr lvl="2"/>
            <a:r>
              <a:rPr lang="en-US" dirty="0" smtClean="0"/>
              <a:t>Mercurial</a:t>
            </a:r>
          </a:p>
          <a:p>
            <a:pPr lvl="2"/>
            <a:r>
              <a:rPr lang="en-US" dirty="0" err="1" smtClean="0"/>
              <a:t>Git</a:t>
            </a:r>
            <a:endParaRPr lang="en-US" dirty="0" smtClean="0"/>
          </a:p>
          <a:p>
            <a:pPr lvl="1"/>
            <a:r>
              <a:rPr lang="en-US" sz="2400" dirty="0" smtClean="0"/>
              <a:t>Cloud hosting available</a:t>
            </a:r>
          </a:p>
          <a:p>
            <a:pPr lvl="2"/>
            <a:r>
              <a:rPr lang="en-US" dirty="0" err="1" smtClean="0"/>
              <a:t>Github</a:t>
            </a:r>
            <a:endParaRPr lang="en-US" dirty="0" smtClean="0"/>
          </a:p>
          <a:p>
            <a:pPr lvl="2"/>
            <a:r>
              <a:rPr lang="en-US" dirty="0" err="1" smtClean="0"/>
              <a:t>Bitbucket</a:t>
            </a:r>
            <a:endParaRPr lang="en-US" dirty="0" smtClean="0"/>
          </a:p>
          <a:p>
            <a:pPr lvl="2"/>
            <a:r>
              <a:rPr lang="en-US" dirty="0" err="1" smtClean="0"/>
              <a:t>Cloudforge</a:t>
            </a:r>
            <a:endParaRPr lang="en-US" dirty="0" smtClean="0"/>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5423050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Communication</a:t>
            </a:r>
          </a:p>
          <a:p>
            <a:pPr lvl="1"/>
            <a:r>
              <a:rPr lang="en-US" sz="2400" dirty="0" smtClean="0"/>
              <a:t>Crucial when working with other developers</a:t>
            </a:r>
          </a:p>
          <a:p>
            <a:pPr lvl="1"/>
            <a:endParaRPr lang="en-US" sz="2400" dirty="0" smtClean="0"/>
          </a:p>
          <a:p>
            <a:pPr lvl="1"/>
            <a:r>
              <a:rPr lang="en-US" sz="2400" dirty="0" smtClean="0"/>
              <a:t>Frequent short progress reports</a:t>
            </a:r>
          </a:p>
          <a:p>
            <a:pPr lvl="1"/>
            <a:endParaRPr lang="en-US" sz="2400" dirty="0" smtClean="0"/>
          </a:p>
          <a:p>
            <a:pPr lvl="1"/>
            <a:r>
              <a:rPr lang="en-US" sz="2400" dirty="0" smtClean="0"/>
              <a:t>Clear communication with testers</a:t>
            </a:r>
          </a:p>
          <a:p>
            <a:pPr lvl="1"/>
            <a:endParaRPr lang="en-US" sz="2400" dirty="0" smtClean="0"/>
          </a:p>
          <a:p>
            <a:pPr lvl="1"/>
            <a:r>
              <a:rPr lang="en-US" sz="2400" dirty="0" smtClean="0"/>
              <a:t>“This is not a discipline that rewards ambiguity”</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42662029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Design</a:t>
            </a:r>
          </a:p>
          <a:p>
            <a:pPr lvl="1"/>
            <a:r>
              <a:rPr lang="en-US" sz="2400" dirty="0" smtClean="0"/>
              <a:t>Design first, code later</a:t>
            </a:r>
          </a:p>
          <a:p>
            <a:pPr lvl="1"/>
            <a:endParaRPr lang="en-US" sz="2400" dirty="0" smtClean="0"/>
          </a:p>
          <a:p>
            <a:pPr lvl="1"/>
            <a:r>
              <a:rPr lang="en-US" sz="2400" dirty="0" smtClean="0"/>
              <a:t>Compartmentalize</a:t>
            </a:r>
          </a:p>
          <a:p>
            <a:pPr lvl="1"/>
            <a:endParaRPr lang="en-US" sz="2400" dirty="0" smtClean="0"/>
          </a:p>
          <a:p>
            <a:pPr lvl="1"/>
            <a:r>
              <a:rPr lang="en-US" sz="2400" dirty="0" smtClean="0"/>
              <a:t>Draw your designs</a:t>
            </a:r>
          </a:p>
          <a:p>
            <a:pPr lvl="1"/>
            <a:endParaRPr lang="en-US" sz="2400" dirty="0" smtClean="0"/>
          </a:p>
          <a:p>
            <a:pPr lvl="1"/>
            <a:r>
              <a:rPr lang="en-US" sz="2400" dirty="0" smtClean="0"/>
              <a:t>Get your data models right</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3920647733"/>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41" t="8400" b="16001"/>
          <a:stretch/>
        </p:blipFill>
        <p:spPr>
          <a:xfrm>
            <a:off x="1775520" y="1412776"/>
            <a:ext cx="3384376" cy="4504744"/>
          </a:xfrm>
          <a:prstGeom prst="rect">
            <a:avLst/>
          </a:prstGeom>
        </p:spPr>
      </p:pic>
      <p:sp>
        <p:nvSpPr>
          <p:cNvPr id="7" name="TextBox 6"/>
          <p:cNvSpPr txBox="1"/>
          <p:nvPr/>
        </p:nvSpPr>
        <p:spPr>
          <a:xfrm>
            <a:off x="1775520" y="5917520"/>
            <a:ext cx="3384376" cy="261610"/>
          </a:xfrm>
          <a:prstGeom prst="rect">
            <a:avLst/>
          </a:prstGeom>
          <a:noFill/>
        </p:spPr>
        <p:txBody>
          <a:bodyPr wrap="square" rtlCol="0">
            <a:spAutoFit/>
          </a:bodyPr>
          <a:lstStyle/>
          <a:p>
            <a:r>
              <a:rPr lang="en-GB" sz="1100" dirty="0" smtClean="0"/>
              <a:t>Visual representations help us design good code</a:t>
            </a:r>
            <a:endParaRPr lang="en-GB" sz="1100" dirty="0"/>
          </a:p>
        </p:txBody>
      </p:sp>
      <p:sp>
        <p:nvSpPr>
          <p:cNvPr id="12" name="Rectangle 11"/>
          <p:cNvSpPr>
            <a:spLocks noChangeArrowheads="1"/>
          </p:cNvSpPr>
          <p:nvPr/>
        </p:nvSpPr>
        <p:spPr bwMode="auto">
          <a:xfrm>
            <a:off x="6023992" y="1472240"/>
            <a:ext cx="5423280"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widthRight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heightBottom</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$.each(node,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(j,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n.__data__.py;</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yy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&lt;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xx;</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n.childNodes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(index, child)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child.nodeName.toLowerCase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child.id;</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vis.select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(id).node().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getComputedTextLength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false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width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&gt; width){</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width;</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600056" y="5917520"/>
            <a:ext cx="4536504" cy="261610"/>
          </a:xfrm>
          <a:prstGeom prst="rect">
            <a:avLst/>
          </a:prstGeom>
          <a:noFill/>
        </p:spPr>
        <p:txBody>
          <a:bodyPr wrap="square" rtlCol="0">
            <a:spAutoFit/>
          </a:bodyPr>
          <a:lstStyle/>
          <a:p>
            <a:r>
              <a:rPr lang="en-GB" sz="1100" dirty="0" smtClean="0"/>
              <a:t>Uncommented code or code with bad naming makes our job harder</a:t>
            </a:r>
            <a:endParaRPr lang="en-GB" sz="1100" dirty="0"/>
          </a:p>
        </p:txBody>
      </p:sp>
    </p:spTree>
    <p:extLst>
      <p:ext uri="{BB962C8B-B14F-4D97-AF65-F5344CB8AC3E}">
        <p14:creationId xmlns:p14="http://schemas.microsoft.com/office/powerpoint/2010/main" val="3299067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sp>
        <p:nvSpPr>
          <p:cNvPr id="12" name="Rectangle 11"/>
          <p:cNvSpPr>
            <a:spLocks noChangeArrowheads="1"/>
          </p:cNvSpPr>
          <p:nvPr/>
        </p:nvSpPr>
        <p:spPr bwMode="auto">
          <a:xfrm>
            <a:off x="6023992" y="3480482"/>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895777" y="1333740"/>
            <a:ext cx="10441160" cy="46628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//Calculate the pixel value of the top and left positions</a:t>
            </a:r>
            <a:r>
              <a:rPr kumimoji="0" lang="en-US" sz="900" b="0" i="1" u="none" strike="noStrike" cap="none" normalizeH="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from the CSS class supplied by the server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//Compare with the layout range defaults and increase them to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accomodate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new widget space if required, always leaving space for one more 1x1 widget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//Possibly consider increasing this to 2x2</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top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left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 the position of the widget</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//Try to discover if we have any existing drag handlers and destroy them before we add a new handler with the updated bounds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"destroy"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//Setup the drag and resize handlers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layoutOptions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).resizable(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resizeOptions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//And the title edit handler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).find(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"h4 .title"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).editable(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PGI.Utils.widgetDoubleClickEdit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editableOptions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895776" y="5996554"/>
            <a:ext cx="10312792" cy="261610"/>
          </a:xfrm>
          <a:prstGeom prst="rect">
            <a:avLst/>
          </a:prstGeom>
          <a:noFill/>
        </p:spPr>
        <p:txBody>
          <a:bodyPr wrap="square" rtlCol="0">
            <a:spAutoFit/>
          </a:bodyPr>
          <a:lstStyle/>
          <a:p>
            <a:r>
              <a:rPr lang="en-GB" sz="1100" dirty="0" smtClean="0"/>
              <a:t>Well commented code with descriptive variable and function names is easier to read and understand</a:t>
            </a:r>
            <a:endParaRPr lang="en-GB" sz="1100" dirty="0"/>
          </a:p>
        </p:txBody>
      </p:sp>
    </p:spTree>
    <p:extLst>
      <p:ext uri="{BB962C8B-B14F-4D97-AF65-F5344CB8AC3E}">
        <p14:creationId xmlns:p14="http://schemas.microsoft.com/office/powerpoint/2010/main" val="109803724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Visibility</a:t>
            </a:r>
          </a:p>
          <a:p>
            <a:pPr lvl="1"/>
            <a:r>
              <a:rPr lang="en-US" sz="2400" dirty="0" smtClean="0"/>
              <a:t>Commit code often</a:t>
            </a:r>
          </a:p>
          <a:p>
            <a:pPr lvl="1"/>
            <a:endParaRPr lang="en-US" sz="2400" dirty="0" smtClean="0"/>
          </a:p>
          <a:p>
            <a:pPr lvl="1"/>
            <a:r>
              <a:rPr lang="en-US" sz="2400" dirty="0" smtClean="0"/>
              <a:t>Keep code clear, correctly formatted and documented</a:t>
            </a:r>
          </a:p>
          <a:p>
            <a:pPr lvl="1"/>
            <a:endParaRPr lang="en-US" sz="2400" dirty="0" smtClean="0"/>
          </a:p>
          <a:p>
            <a:pPr lvl="1"/>
            <a:r>
              <a:rPr lang="en-US" sz="2400" dirty="0" smtClean="0"/>
              <a:t>Regular code review helps ensure code quality</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6558057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3</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 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5" name="Rectangle 4"/>
          <p:cNvSpPr/>
          <p:nvPr/>
        </p:nvSpPr>
        <p:spPr>
          <a:xfrm>
            <a:off x="3935760" y="4077072"/>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1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Collaboratively</a:t>
            </a:r>
          </a:p>
        </p:txBody>
      </p:sp>
      <p:sp>
        <p:nvSpPr>
          <p:cNvPr id="5" name="Rectangle 4"/>
          <p:cNvSpPr/>
          <p:nvPr/>
        </p:nvSpPr>
        <p:spPr>
          <a:xfrm>
            <a:off x="609600" y="1675711"/>
            <a:ext cx="11031016"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err="1">
                <a:solidFill>
                  <a:srgbClr val="0000FF"/>
                </a:solidFill>
                <a:highlight>
                  <a:srgbClr val="FFFFFF"/>
                </a:highlight>
                <a:latin typeface="Courier New" panose="02070309020205020404" pitchFamily="49" charset="0"/>
              </a:rPr>
              <a:t>def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f()</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c</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3)</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nr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        f()</a:t>
            </a: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 </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input()</a:t>
            </a:r>
          </a:p>
          <a:p>
            <a:r>
              <a:rPr lang="en-GB" sz="1200" dirty="0">
                <a:solidFill>
                  <a:srgbClr val="000000"/>
                </a:solidFill>
                <a:highlight>
                  <a:srgbClr val="FFFFFF"/>
                </a:highlight>
                <a:latin typeface="Courier New" panose="02070309020205020404" pitchFamily="49" charset="0"/>
              </a:rPr>
              <a:t>f()</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a:t>
            </a:r>
          </a:p>
        </p:txBody>
      </p:sp>
      <p:sp>
        <p:nvSpPr>
          <p:cNvPr id="4" name="Content Placeholder 3"/>
          <p:cNvSpPr>
            <a:spLocks noGrp="1"/>
          </p:cNvSpPr>
          <p:nvPr>
            <p:ph idx="1"/>
          </p:nvPr>
        </p:nvSpPr>
        <p:spPr>
          <a:xfrm>
            <a:off x="609600" y="4869160"/>
            <a:ext cx="10881708" cy="1401019"/>
          </a:xfrm>
        </p:spPr>
        <p:txBody>
          <a:bodyPr>
            <a:normAutofit/>
          </a:bodyPr>
          <a:lstStyle/>
          <a:p>
            <a:endParaRPr lang="en-US" dirty="0" smtClean="0">
              <a:solidFill>
                <a:srgbClr val="FF0000"/>
              </a:solidFill>
            </a:endParaRPr>
          </a:p>
          <a:p>
            <a:pPr marL="457200" lvl="1" indent="0">
              <a:buNone/>
            </a:pPr>
            <a:endParaRPr lang="en-US" dirty="0" smtClean="0"/>
          </a:p>
          <a:p>
            <a:pPr lvl="1"/>
            <a:endParaRPr lang="en-US" dirty="0" smtClean="0"/>
          </a:p>
          <a:p>
            <a:pPr lvl="1"/>
            <a:endParaRPr lang="en-US" dirty="0"/>
          </a:p>
        </p:txBody>
      </p:sp>
      <p:sp>
        <p:nvSpPr>
          <p:cNvPr id="6" name="Content Placeholder 3"/>
          <p:cNvSpPr txBox="1">
            <a:spLocks/>
          </p:cNvSpPr>
          <p:nvPr/>
        </p:nvSpPr>
        <p:spPr>
          <a:xfrm>
            <a:off x="609601" y="4867937"/>
            <a:ext cx="10881708" cy="1257004"/>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What is the purpose of this function?</a:t>
            </a:r>
          </a:p>
        </p:txBody>
      </p:sp>
    </p:spTree>
    <p:extLst>
      <p:ext uri="{BB962C8B-B14F-4D97-AF65-F5344CB8AC3E}">
        <p14:creationId xmlns:p14="http://schemas.microsoft.com/office/powerpoint/2010/main" val="3177553616"/>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Developing Collaboratively</a:t>
            </a:r>
          </a:p>
        </p:txBody>
      </p:sp>
      <p:sp>
        <p:nvSpPr>
          <p:cNvPr id="6" name="Rectangle 5"/>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02086396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Developing Collaboratively</a:t>
            </a:r>
            <a:endParaRPr lang="en-US" dirty="0"/>
          </a:p>
        </p:txBody>
      </p:sp>
      <p:sp>
        <p:nvSpPr>
          <p:cNvPr id="2" name="Content Placeholder 1"/>
          <p:cNvSpPr>
            <a:spLocks noGrp="1"/>
          </p:cNvSpPr>
          <p:nvPr>
            <p:ph idx="1"/>
          </p:nvPr>
        </p:nvSpPr>
        <p:spPr>
          <a:xfrm>
            <a:off x="609600" y="1628800"/>
            <a:ext cx="10574965" cy="4425355"/>
          </a:xfrm>
        </p:spPr>
        <p:txBody>
          <a:bodyPr/>
          <a:lstStyle/>
          <a:p>
            <a:r>
              <a:rPr lang="en-GB" sz="2400" dirty="0" smtClean="0"/>
              <a:t>Use versioning control</a:t>
            </a:r>
          </a:p>
          <a:p>
            <a:endParaRPr lang="en-GB" sz="2400" dirty="0" smtClean="0"/>
          </a:p>
          <a:p>
            <a:r>
              <a:rPr lang="en-GB" sz="2400" dirty="0" smtClean="0"/>
              <a:t>Communicate</a:t>
            </a:r>
          </a:p>
          <a:p>
            <a:endParaRPr lang="en-GB" sz="2400" dirty="0" smtClean="0"/>
          </a:p>
          <a:p>
            <a:r>
              <a:rPr lang="en-GB" sz="2400" dirty="0" smtClean="0"/>
              <a:t>Design up front</a:t>
            </a:r>
          </a:p>
          <a:p>
            <a:endParaRPr lang="en-GB" sz="2400" dirty="0" smtClean="0"/>
          </a:p>
          <a:p>
            <a:r>
              <a:rPr lang="en-GB" sz="2400" dirty="0" smtClean="0"/>
              <a:t>Keep code visible</a:t>
            </a:r>
          </a:p>
          <a:p>
            <a:endParaRPr lang="en-GB" dirty="0"/>
          </a:p>
        </p:txBody>
      </p:sp>
    </p:spTree>
    <p:extLst>
      <p:ext uri="{BB962C8B-B14F-4D97-AF65-F5344CB8AC3E}">
        <p14:creationId xmlns:p14="http://schemas.microsoft.com/office/powerpoint/2010/main" val="3633724166"/>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Good Coding Practices</a:t>
            </a:r>
            <a:endParaRPr lang="en-US" dirty="0"/>
          </a:p>
        </p:txBody>
      </p:sp>
    </p:spTree>
    <p:extLst>
      <p:ext uri="{BB962C8B-B14F-4D97-AF65-F5344CB8AC3E}">
        <p14:creationId xmlns:p14="http://schemas.microsoft.com/office/powerpoint/2010/main" val="213017133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Consistency and coding standards help everyone</a:t>
            </a:r>
          </a:p>
          <a:p>
            <a:endParaRPr lang="en-US" sz="2400" dirty="0" smtClean="0"/>
          </a:p>
          <a:p>
            <a:r>
              <a:rPr lang="en-US" sz="2400" dirty="0" smtClean="0"/>
              <a:t>K.I.S.S – Keep It Simple, Stupid</a:t>
            </a:r>
          </a:p>
          <a:p>
            <a:endParaRPr lang="en-US" sz="2400" dirty="0" smtClean="0"/>
          </a:p>
          <a:p>
            <a:r>
              <a:rPr lang="en-US" sz="2400" dirty="0" smtClean="0"/>
              <a:t>Avoid the use of </a:t>
            </a:r>
            <a:r>
              <a:rPr lang="en-US" sz="2400" dirty="0" err="1" smtClean="0"/>
              <a:t>globals</a:t>
            </a:r>
            <a:endParaRPr lang="en-US" sz="2400" dirty="0" smtClean="0"/>
          </a:p>
          <a:p>
            <a:endParaRPr lang="en-US" sz="2400" dirty="0" smtClean="0"/>
          </a:p>
          <a:p>
            <a:r>
              <a:rPr lang="en-US" sz="2400" dirty="0" smtClean="0"/>
              <a:t>Don’t use magic numbers, use constants</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374544444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Portability – don’t hard-code</a:t>
            </a:r>
          </a:p>
          <a:p>
            <a:endParaRPr lang="en-US" sz="2400" dirty="0" smtClean="0"/>
          </a:p>
          <a:p>
            <a:r>
              <a:rPr lang="en-US" sz="2400" dirty="0"/>
              <a:t>Don’t write the same piece of code </a:t>
            </a:r>
            <a:r>
              <a:rPr lang="en-US" sz="2400" dirty="0" smtClean="0"/>
              <a:t>twice</a:t>
            </a:r>
          </a:p>
          <a:p>
            <a:endParaRPr lang="en-US" sz="2400" dirty="0" smtClean="0"/>
          </a:p>
          <a:p>
            <a:r>
              <a:rPr lang="en-US" sz="2400" dirty="0" smtClean="0"/>
              <a:t>Provide useful error messages (but don’t give anything away!)</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166990258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a:t>Don’t be afraid to refactor when </a:t>
            </a:r>
            <a:r>
              <a:rPr lang="en-US" sz="2400" dirty="0" smtClean="0"/>
              <a:t>necessary</a:t>
            </a:r>
          </a:p>
          <a:p>
            <a:endParaRPr lang="en-US" sz="2400" dirty="0"/>
          </a:p>
          <a:p>
            <a:r>
              <a:rPr lang="en-US" sz="2400" dirty="0"/>
              <a:t>Test early, test </a:t>
            </a:r>
            <a:r>
              <a:rPr lang="en-US" sz="2400" dirty="0" smtClean="0"/>
              <a:t>often</a:t>
            </a:r>
          </a:p>
          <a:p>
            <a:endParaRPr lang="en-US" sz="2400" dirty="0"/>
          </a:p>
          <a:p>
            <a:r>
              <a:rPr lang="en-US" sz="2400" dirty="0" smtClean="0"/>
              <a:t>Don’t </a:t>
            </a:r>
            <a:r>
              <a:rPr lang="en-US" sz="2400" dirty="0"/>
              <a:t>just start coding – think first. Then code</a:t>
            </a:r>
            <a:r>
              <a:rPr lang="en-US" sz="2400" dirty="0" smtClean="0"/>
              <a:t>.</a:t>
            </a:r>
            <a:endParaRPr lang="en-US" sz="2400" dirty="0"/>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420819669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Secure Code Development</a:t>
            </a:r>
            <a:endParaRPr lang="en-US" dirty="0"/>
          </a:p>
        </p:txBody>
      </p:sp>
    </p:spTree>
    <p:extLst>
      <p:ext uri="{BB962C8B-B14F-4D97-AF65-F5344CB8AC3E}">
        <p14:creationId xmlns:p14="http://schemas.microsoft.com/office/powerpoint/2010/main" val="46789861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Architect and design for security policies</a:t>
            </a:r>
          </a:p>
          <a:p>
            <a:pPr lvl="1"/>
            <a:r>
              <a:rPr lang="en-US" sz="2400" dirty="0"/>
              <a:t>Determine your approach to security </a:t>
            </a:r>
            <a:r>
              <a:rPr lang="en-US" sz="2400" dirty="0" smtClean="0"/>
              <a:t>first</a:t>
            </a:r>
          </a:p>
          <a:p>
            <a:pPr lvl="1"/>
            <a:endParaRPr lang="en-US" sz="2400" dirty="0" smtClean="0"/>
          </a:p>
          <a:p>
            <a:r>
              <a:rPr lang="en-US" sz="2400" dirty="0" smtClean="0"/>
              <a:t>Validate input</a:t>
            </a:r>
          </a:p>
          <a:p>
            <a:pPr lvl="1"/>
            <a:r>
              <a:rPr lang="en-US" sz="2400" dirty="0" smtClean="0"/>
              <a:t>Ensure user data matches expected inputs</a:t>
            </a:r>
          </a:p>
          <a:p>
            <a:pPr lvl="1"/>
            <a:r>
              <a:rPr lang="en-US" sz="2400" dirty="0" smtClean="0"/>
              <a:t>Encode or otherwise escape URLs</a:t>
            </a:r>
          </a:p>
          <a:p>
            <a:pPr lvl="1"/>
            <a:r>
              <a:rPr lang="en-US" sz="2400" dirty="0" smtClean="0"/>
              <a:t>Format input data to avoid injection attacks</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34564893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Default </a:t>
            </a:r>
            <a:r>
              <a:rPr lang="en-US" sz="2400" dirty="0" smtClean="0"/>
              <a:t>deny</a:t>
            </a:r>
          </a:p>
          <a:p>
            <a:endParaRPr lang="en-US" sz="2400" dirty="0"/>
          </a:p>
          <a:p>
            <a:r>
              <a:rPr lang="en-US" sz="2400" dirty="0" smtClean="0"/>
              <a:t>Adhere </a:t>
            </a:r>
            <a:r>
              <a:rPr lang="en-US" sz="2400" dirty="0"/>
              <a:t>to the principle of least </a:t>
            </a:r>
            <a:r>
              <a:rPr lang="en-US" sz="2400" dirty="0" smtClean="0"/>
              <a:t>privilege</a:t>
            </a:r>
          </a:p>
          <a:p>
            <a:endParaRPr lang="en-US" sz="2400" dirty="0"/>
          </a:p>
          <a:p>
            <a:r>
              <a:rPr lang="en-US" sz="2400" dirty="0" smtClean="0"/>
              <a:t>Sanitize </a:t>
            </a:r>
            <a:r>
              <a:rPr lang="en-US" sz="2400" dirty="0"/>
              <a:t>data sent to other systems</a:t>
            </a:r>
          </a:p>
          <a:p>
            <a:pPr lvl="1"/>
            <a:r>
              <a:rPr lang="en-US" sz="2400" dirty="0"/>
              <a:t>Data often contains input supplied by </a:t>
            </a:r>
            <a:r>
              <a:rPr lang="en-US" sz="2400" dirty="0" smtClean="0"/>
              <a:t>users</a:t>
            </a:r>
          </a:p>
          <a:p>
            <a:pPr lvl="1"/>
            <a:r>
              <a:rPr lang="en-US" sz="2400" dirty="0" smtClean="0"/>
              <a:t>Don’t assume the consumer’s input method is secure</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1373050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a:t>
            </a:r>
            <a:r>
              <a:rPr lang="en-US" i="1" dirty="0" err="1" smtClean="0"/>
              <a:t>x,y,z</a:t>
            </a:r>
            <a:endParaRPr lang="en-US" i="1" dirty="0"/>
          </a:p>
        </p:txBody>
      </p:sp>
      <p:sp>
        <p:nvSpPr>
          <p:cNvPr id="4" name="Rectangle 3"/>
          <p:cNvSpPr/>
          <p:nvPr/>
        </p:nvSpPr>
        <p:spPr>
          <a:xfrm>
            <a:off x="33536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6" name="Rectangle 5"/>
          <p:cNvSpPr/>
          <p:nvPr/>
        </p:nvSpPr>
        <p:spPr>
          <a:xfrm>
            <a:off x="645604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a:t>
            </a:r>
            <a:r>
              <a:rPr lang="en-US" sz="2000" dirty="0" smtClean="0">
                <a:highlight>
                  <a:srgbClr val="FFFFFF"/>
                </a:highlight>
              </a:rPr>
              <a:t>.format</a:t>
            </a:r>
            <a:r>
              <a:rPr lang="en-US" sz="2000" dirty="0" smtClean="0">
                <a:solidFill>
                  <a:srgbClr val="0000FF"/>
                </a:solidFill>
                <a:highlight>
                  <a:srgbClr val="FFFFFF"/>
                </a:highlight>
              </a:rPr>
              <a:t>(</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r>
              <a:rPr lang="en-US" sz="2000" dirty="0" smtClean="0">
                <a:solidFill>
                  <a:srgbClr val="0000FF"/>
                </a:solidFill>
                <a:highlight>
                  <a:srgbClr val="FFFFFF"/>
                </a:highlight>
              </a:rPr>
              <a:t>)</a:t>
            </a:r>
          </a:p>
        </p:txBody>
      </p:sp>
      <p:sp>
        <p:nvSpPr>
          <p:cNvPr id="8" name="Rectangle 7"/>
          <p:cNvSpPr/>
          <p:nvPr/>
        </p:nvSpPr>
        <p:spPr>
          <a:xfrm>
            <a:off x="335360" y="3954451"/>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%s %s" </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rPr>
              <a:t>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10" name="Rectangle 9"/>
          <p:cNvSpPr/>
          <p:nvPr/>
        </p:nvSpPr>
        <p:spPr>
          <a:xfrm>
            <a:off x="6405185" y="3918794"/>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smtClean="0">
                <a:solidFill>
                  <a:srgbClr val="000000"/>
                </a:solidFill>
                <a:highlight>
                  <a:srgbClr val="FFFFFF"/>
                </a:highlight>
              </a:rPr>
              <a:t>name </a:t>
            </a:r>
            <a:r>
              <a:rPr lang="en-US" sz="2000" b="1" dirty="0" smtClean="0">
                <a:solidFill>
                  <a:srgbClr val="000080"/>
                </a:solidFill>
                <a:highlight>
                  <a:srgbClr val="FFFFFF"/>
                </a:highlight>
              </a:rPr>
              <a:t>=</a:t>
            </a:r>
            <a:r>
              <a:rPr lang="en-US" sz="2000" dirty="0" smtClean="0">
                <a:solidFill>
                  <a:srgbClr val="000000"/>
                </a:solidFill>
                <a:highlight>
                  <a:srgbClr val="FFFFFF"/>
                </a:highlight>
              </a:rPr>
              <a:t> </a:t>
            </a:r>
            <a:r>
              <a:rPr lang="en-US" sz="2000" dirty="0" smtClean="0">
                <a:solidFill>
                  <a:srgbClr val="808080"/>
                </a:solidFill>
                <a:highlight>
                  <a:srgbClr val="FFFFFF"/>
                </a:highlight>
              </a:rPr>
              <a:t>"Dave Davison“</a:t>
            </a: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smtClean="0">
                <a:solidFill>
                  <a:srgbClr val="000000"/>
                </a:solidFill>
                <a:highlight>
                  <a:srgbClr val="FFFFFF"/>
                </a:highlight>
              </a:rPr>
              <a:t>name</a:t>
            </a:r>
          </a:p>
          <a:p>
            <a:endParaRPr lang="en-US" sz="2000" dirty="0" smtClean="0">
              <a:solidFill>
                <a:srgbClr val="808080"/>
              </a:solidFill>
              <a:highlight>
                <a:srgbClr val="FFFFFF"/>
              </a:highlight>
            </a:endParaRPr>
          </a:p>
        </p:txBody>
      </p:sp>
    </p:spTree>
    <p:extLst>
      <p:ext uri="{BB962C8B-B14F-4D97-AF65-F5344CB8AC3E}">
        <p14:creationId xmlns:p14="http://schemas.microsoft.com/office/powerpoint/2010/main" val="37671398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rmAutofit/>
          </a:bodyPr>
          <a:lstStyle/>
          <a:p>
            <a:r>
              <a:rPr lang="en-US" sz="2400" dirty="0"/>
              <a:t>Practice defense in </a:t>
            </a:r>
            <a:r>
              <a:rPr lang="en-US" sz="2400" dirty="0" smtClean="0"/>
              <a:t>depth</a:t>
            </a:r>
          </a:p>
          <a:p>
            <a:endParaRPr lang="en-US" sz="2400" dirty="0" smtClean="0"/>
          </a:p>
          <a:p>
            <a:r>
              <a:rPr lang="en-US" sz="2400" dirty="0" smtClean="0"/>
              <a:t>Use </a:t>
            </a:r>
            <a:r>
              <a:rPr lang="en-US" sz="2400" dirty="0"/>
              <a:t>effective QA </a:t>
            </a:r>
            <a:r>
              <a:rPr lang="en-US" sz="2400" dirty="0" smtClean="0"/>
              <a:t>techniques</a:t>
            </a:r>
          </a:p>
          <a:p>
            <a:pPr lvl="1"/>
            <a:r>
              <a:rPr lang="en-US" sz="2400" dirty="0" smtClean="0"/>
              <a:t>Clear deliverables </a:t>
            </a:r>
          </a:p>
          <a:p>
            <a:pPr lvl="1"/>
            <a:r>
              <a:rPr lang="en-US" sz="2400" dirty="0" smtClean="0"/>
              <a:t>Appropriate instrumentation</a:t>
            </a:r>
          </a:p>
          <a:p>
            <a:pPr lvl="1"/>
            <a:r>
              <a:rPr lang="en-US" sz="2400" dirty="0" smtClean="0"/>
              <a:t>Quality metrics</a:t>
            </a:r>
          </a:p>
          <a:p>
            <a:pPr lvl="1"/>
            <a:r>
              <a:rPr lang="en-US" sz="2400" dirty="0" smtClean="0"/>
              <a:t>Testing environments</a:t>
            </a:r>
          </a:p>
          <a:p>
            <a:pPr lvl="1"/>
            <a:r>
              <a:rPr lang="en-US" sz="2400" dirty="0" smtClean="0"/>
              <a:t>Representative test data</a:t>
            </a:r>
          </a:p>
          <a:p>
            <a:pPr lvl="1"/>
            <a:endParaRPr lang="en-US" sz="2400" dirty="0"/>
          </a:p>
          <a:p>
            <a:pPr lvl="1"/>
            <a:endParaRPr lang="en-US" sz="2400" dirty="0"/>
          </a:p>
          <a:p>
            <a:r>
              <a:rPr lang="en-US" sz="2400" dirty="0"/>
              <a:t>Adopt a secure coding </a:t>
            </a:r>
            <a:r>
              <a:rPr lang="en-US" sz="2400" dirty="0" smtClean="0"/>
              <a:t>standard</a:t>
            </a:r>
            <a:endParaRPr lang="en-US" sz="2400" dirty="0"/>
          </a:p>
          <a:p>
            <a:pPr lvl="1"/>
            <a:r>
              <a:rPr lang="en-US" sz="2400" dirty="0" smtClean="0"/>
              <a:t>Code Review</a:t>
            </a:r>
          </a:p>
          <a:p>
            <a:pPr lvl="1"/>
            <a:r>
              <a:rPr lang="en-US" sz="2400" dirty="0" smtClean="0"/>
              <a:t>Pair Programming</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2004028604"/>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Define security </a:t>
            </a:r>
            <a:r>
              <a:rPr lang="en-US" sz="2400" dirty="0" smtClean="0"/>
              <a:t>requirements</a:t>
            </a:r>
          </a:p>
          <a:p>
            <a:endParaRPr lang="en-US" sz="2400" dirty="0"/>
          </a:p>
          <a:p>
            <a:r>
              <a:rPr lang="en-US" sz="2400" dirty="0" smtClean="0"/>
              <a:t>Heed </a:t>
            </a:r>
            <a:r>
              <a:rPr lang="en-US" sz="2400" dirty="0"/>
              <a:t>compiler warnings</a:t>
            </a:r>
          </a:p>
          <a:p>
            <a:pPr lvl="1"/>
            <a:r>
              <a:rPr lang="en-US" sz="2400" dirty="0" smtClean="0"/>
              <a:t>If you ignore them, comment </a:t>
            </a:r>
          </a:p>
          <a:p>
            <a:pPr lvl="1"/>
            <a:endParaRPr lang="en-US" sz="2400" dirty="0" smtClean="0"/>
          </a:p>
          <a:p>
            <a:r>
              <a:rPr lang="en-US" sz="2400" dirty="0" smtClean="0"/>
              <a:t>Model threats</a:t>
            </a:r>
          </a:p>
          <a:p>
            <a:pPr lvl="1"/>
            <a:r>
              <a:rPr lang="en-US" sz="2400" dirty="0" smtClean="0"/>
              <a:t>Investigate likely threat vectors</a:t>
            </a:r>
          </a:p>
          <a:p>
            <a:pPr lvl="1"/>
            <a:r>
              <a:rPr lang="en-US" sz="2400" dirty="0" smtClean="0"/>
              <a:t>Create standards based on your models</a:t>
            </a:r>
            <a:endParaRPr lang="en-US" sz="2400" dirty="0"/>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92262563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fontScale="90000"/>
          </a:bodyPr>
          <a:lstStyle/>
          <a:p>
            <a:r>
              <a:rPr lang="en-US" dirty="0" smtClean="0"/>
              <a:t>Introduction to Compiled </a:t>
            </a:r>
            <a:r>
              <a:rPr lang="en-US" dirty="0" err="1" smtClean="0"/>
              <a:t>vs</a:t>
            </a:r>
            <a:r>
              <a:rPr lang="en-US" dirty="0" smtClean="0"/>
              <a:t> Interpreted Languages</a:t>
            </a:r>
            <a:endParaRPr lang="en-US" dirty="0"/>
          </a:p>
        </p:txBody>
      </p:sp>
    </p:spTree>
    <p:extLst>
      <p:ext uri="{BB962C8B-B14F-4D97-AF65-F5344CB8AC3E}">
        <p14:creationId xmlns:p14="http://schemas.microsoft.com/office/powerpoint/2010/main" val="242357494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do we mean by ‘compiled’ and ‘interpreted’?</a:t>
            </a:r>
          </a:p>
          <a:p>
            <a:endParaRPr lang="en-US" sz="2400" dirty="0" smtClean="0"/>
          </a:p>
          <a:p>
            <a:pPr lvl="1"/>
            <a:r>
              <a:rPr lang="en-US" sz="2400" dirty="0" smtClean="0"/>
              <a:t>In a compiled language, a compiler translates the program instructions into code that is </a:t>
            </a:r>
            <a:r>
              <a:rPr lang="en-US" sz="2400" i="1" dirty="0" smtClean="0"/>
              <a:t>specific to the target machine processor and OS</a:t>
            </a:r>
          </a:p>
          <a:p>
            <a:pPr lvl="1"/>
            <a:endParaRPr lang="en-US" sz="2400" dirty="0"/>
          </a:p>
          <a:p>
            <a:pPr lvl="1"/>
            <a:r>
              <a:rPr lang="en-US" sz="2400" dirty="0" smtClean="0"/>
              <a:t>In an interpreted language, the source code is read and executed by another program called an </a:t>
            </a:r>
            <a:r>
              <a:rPr lang="en-US" sz="2400" i="1" dirty="0" smtClean="0"/>
              <a:t>interpreter</a:t>
            </a:r>
            <a:r>
              <a:rPr lang="en-US" sz="2400" dirty="0" smtClean="0"/>
              <a:t>, which is written specifically for the target machine processor and OS</a:t>
            </a:r>
          </a:p>
          <a:p>
            <a:pPr lvl="1"/>
            <a:endParaRPr lang="en-US" sz="2400" dirty="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398166772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are the advantages and disadvantages of compilation and interpretation?</a:t>
            </a:r>
          </a:p>
          <a:p>
            <a:endParaRPr lang="en-US" sz="2400" dirty="0" smtClean="0"/>
          </a:p>
          <a:p>
            <a:pPr lvl="1"/>
            <a:r>
              <a:rPr lang="en-US" sz="2400" dirty="0" smtClean="0"/>
              <a:t>Comparing compilation and interpretation is largely dependent upon the specific implementation</a:t>
            </a:r>
          </a:p>
          <a:p>
            <a:pPr lvl="1"/>
            <a:endParaRPr lang="en-US" sz="2400" dirty="0" smtClean="0"/>
          </a:p>
          <a:p>
            <a:pPr lvl="1"/>
            <a:r>
              <a:rPr lang="en-US" sz="2400" dirty="0" smtClean="0"/>
              <a:t>In general, compiled implementations will be faster because they are translated directly into machine code native to the target machine</a:t>
            </a:r>
          </a:p>
          <a:p>
            <a:pPr lvl="1"/>
            <a:endParaRPr lang="en-US" sz="2400" dirty="0" smtClean="0"/>
          </a:p>
          <a:p>
            <a:pPr lvl="1"/>
            <a:r>
              <a:rPr lang="en-US" sz="2400" dirty="0" smtClean="0"/>
              <a:t>In general, interpreted implementations tend to be more portable</a:t>
            </a:r>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219670807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numCol="2">
            <a:noAutofit/>
          </a:bodyPr>
          <a:lstStyle/>
          <a:p>
            <a:r>
              <a:rPr lang="en-US" sz="2400" dirty="0" smtClean="0"/>
              <a:t>Compiled languages</a:t>
            </a:r>
          </a:p>
          <a:p>
            <a:pPr lvl="1"/>
            <a:r>
              <a:rPr lang="en-US" sz="2400" dirty="0" smtClean="0"/>
              <a:t>C / C++ / C#</a:t>
            </a:r>
          </a:p>
          <a:p>
            <a:pPr lvl="1"/>
            <a:r>
              <a:rPr lang="en-US" sz="2400" dirty="0" smtClean="0"/>
              <a:t>COBOL</a:t>
            </a:r>
          </a:p>
          <a:p>
            <a:pPr lvl="1"/>
            <a:r>
              <a:rPr lang="en-US" sz="2400" dirty="0" smtClean="0"/>
              <a:t>Delphi</a:t>
            </a:r>
          </a:p>
          <a:p>
            <a:pPr lvl="1"/>
            <a:r>
              <a:rPr lang="en-US" sz="2400" dirty="0" smtClean="0"/>
              <a:t>Java</a:t>
            </a:r>
          </a:p>
          <a:p>
            <a:pPr lvl="1"/>
            <a:r>
              <a:rPr lang="en-US" sz="2400" dirty="0" smtClean="0"/>
              <a:t>Groovy</a:t>
            </a:r>
          </a:p>
          <a:p>
            <a:pPr lvl="1"/>
            <a:endParaRPr lang="en-US" sz="2400" dirty="0" smtClean="0"/>
          </a:p>
          <a:p>
            <a:endParaRPr lang="en-US" sz="2400" dirty="0" smtClean="0"/>
          </a:p>
          <a:p>
            <a:endParaRPr lang="en-US" sz="2400" dirty="0"/>
          </a:p>
          <a:p>
            <a:endParaRPr lang="en-US" sz="2400" dirty="0" smtClean="0"/>
          </a:p>
          <a:p>
            <a:r>
              <a:rPr lang="en-US" sz="2400" dirty="0" smtClean="0"/>
              <a:t>Interpreted languages</a:t>
            </a:r>
          </a:p>
          <a:p>
            <a:pPr lvl="1"/>
            <a:r>
              <a:rPr lang="en-US" sz="2400" dirty="0" err="1" smtClean="0"/>
              <a:t>Javascript</a:t>
            </a:r>
            <a:endParaRPr lang="en-US" sz="2400" dirty="0" smtClean="0"/>
          </a:p>
          <a:p>
            <a:pPr lvl="1"/>
            <a:r>
              <a:rPr lang="en-US" sz="2400" dirty="0" err="1" smtClean="0"/>
              <a:t>Lua</a:t>
            </a:r>
            <a:endParaRPr lang="en-US" sz="2400" dirty="0" smtClean="0"/>
          </a:p>
          <a:p>
            <a:pPr lvl="1"/>
            <a:r>
              <a:rPr lang="en-US" sz="2400" dirty="0" smtClean="0"/>
              <a:t>PHP</a:t>
            </a:r>
          </a:p>
          <a:p>
            <a:pPr lvl="1"/>
            <a:r>
              <a:rPr lang="en-US" sz="2400" dirty="0" smtClean="0"/>
              <a:t>Python</a:t>
            </a:r>
          </a:p>
          <a:p>
            <a:pPr lvl="1"/>
            <a:r>
              <a:rPr lang="en-US" sz="2400" dirty="0" smtClean="0"/>
              <a:t>Ruby</a:t>
            </a:r>
          </a:p>
          <a:p>
            <a:pPr lvl="1"/>
            <a:endParaRPr lang="en-US" sz="2400" dirty="0" smtClean="0"/>
          </a:p>
          <a:p>
            <a:pPr lvl="1"/>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75151235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21015667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9"/>
            <a:ext cx="10574965" cy="4320479"/>
          </a:xfrm>
        </p:spPr>
        <p:txBody>
          <a:bodyPr>
            <a:normAutofit/>
          </a:bodyPr>
          <a:lstStyle/>
          <a:p>
            <a:r>
              <a:rPr lang="en-US" sz="2400" dirty="0" smtClean="0"/>
              <a:t>Many applications collect data for analysis</a:t>
            </a:r>
          </a:p>
          <a:p>
            <a:endParaRPr lang="en-US" sz="2400" dirty="0" smtClean="0"/>
          </a:p>
          <a:p>
            <a:r>
              <a:rPr lang="en-US" sz="2400" dirty="0" smtClean="0"/>
              <a:t>Searching large document collections is difficult</a:t>
            </a:r>
          </a:p>
          <a:p>
            <a:endParaRPr lang="en-US" sz="2400" dirty="0" smtClean="0"/>
          </a:p>
          <a:p>
            <a:r>
              <a:rPr lang="en-US" sz="2400" dirty="0" smtClean="0"/>
              <a:t>Existing software can help us </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49301158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Lucene</a:t>
            </a:r>
            <a:r>
              <a:rPr lang="en-US" sz="2400" dirty="0" smtClean="0"/>
              <a:t> provides full-text search</a:t>
            </a:r>
          </a:p>
          <a:p>
            <a:endParaRPr lang="en-US" sz="2400" dirty="0" smtClean="0"/>
          </a:p>
          <a:p>
            <a:r>
              <a:rPr lang="en-US" sz="2400" dirty="0" smtClean="0"/>
              <a:t>Open-source Java library</a:t>
            </a:r>
          </a:p>
          <a:p>
            <a:endParaRPr lang="en-US" sz="2400" dirty="0" smtClean="0"/>
          </a:p>
          <a:p>
            <a:r>
              <a:rPr lang="en-US" sz="2400" dirty="0" smtClean="0"/>
              <a:t>Embeddable in applications</a:t>
            </a:r>
          </a:p>
          <a:p>
            <a:endParaRPr lang="en-US" sz="2400" dirty="0"/>
          </a:p>
          <a:p>
            <a:r>
              <a:rPr lang="en-US" sz="2400" dirty="0" smtClean="0"/>
              <a:t>Coding required to embed</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61534822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Solr</a:t>
            </a:r>
            <a:r>
              <a:rPr lang="en-US" sz="2400" dirty="0" smtClean="0"/>
              <a:t> is a </a:t>
            </a:r>
            <a:r>
              <a:rPr lang="en-US" sz="2400" dirty="0" err="1" smtClean="0"/>
              <a:t>Lucene</a:t>
            </a:r>
            <a:r>
              <a:rPr lang="en-US" sz="2400" dirty="0" smtClean="0"/>
              <a:t> “wrapper” service</a:t>
            </a:r>
          </a:p>
          <a:p>
            <a:endParaRPr lang="en-US" sz="2400" dirty="0" smtClean="0"/>
          </a:p>
          <a:p>
            <a:r>
              <a:rPr lang="en-US" sz="2400" dirty="0" smtClean="0"/>
              <a:t>Provides full-text search server</a:t>
            </a:r>
          </a:p>
          <a:p>
            <a:endParaRPr lang="en-US" sz="2400" dirty="0" smtClean="0"/>
          </a:p>
          <a:p>
            <a:r>
              <a:rPr lang="en-US" sz="2400" dirty="0" smtClean="0"/>
              <a:t>Many client libraries available</a:t>
            </a:r>
          </a:p>
          <a:p>
            <a:endParaRPr lang="en-US" sz="2400" dirty="0"/>
          </a:p>
          <a:p>
            <a:r>
              <a:rPr lang="en-US" sz="2400" dirty="0" smtClean="0"/>
              <a:t>Easier to use in non-Java projects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2638650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3552" y="1700809"/>
            <a:ext cx="9518849" cy="4425355"/>
          </a:xfrm>
        </p:spPr>
        <p:txBody>
          <a:bodyPr>
            <a:normAutofit/>
          </a:bodyPr>
          <a:lstStyle/>
          <a:p>
            <a:r>
              <a:rPr lang="en-US" sz="2400" dirty="0" smtClean="0"/>
              <a:t>They are </a:t>
            </a:r>
            <a:r>
              <a:rPr lang="en-US" sz="2400" b="1" dirty="0" smtClean="0"/>
              <a:t>all</a:t>
            </a:r>
            <a:r>
              <a:rPr lang="en-US" sz="2400" dirty="0" smtClean="0"/>
              <a:t> right</a:t>
            </a:r>
          </a:p>
          <a:p>
            <a:endParaRPr lang="en-US" sz="2400" dirty="0" smtClean="0"/>
          </a:p>
          <a:p>
            <a:r>
              <a:rPr lang="en-US" sz="2400" dirty="0"/>
              <a:t>Some methods have better use </a:t>
            </a:r>
            <a:r>
              <a:rPr lang="en-US" sz="2400" dirty="0" smtClean="0"/>
              <a:t>cases</a:t>
            </a:r>
          </a:p>
          <a:p>
            <a:endParaRPr lang="en-US" sz="2400" dirty="0" smtClean="0"/>
          </a:p>
          <a:p>
            <a:r>
              <a:rPr lang="en-US" sz="2400" dirty="0" smtClean="0"/>
              <a:t>You will all write code differently</a:t>
            </a:r>
          </a:p>
          <a:p>
            <a:endParaRPr lang="en-US" sz="2400" dirty="0" smtClean="0"/>
          </a:p>
          <a:p>
            <a:r>
              <a:rPr lang="en-US" sz="2400" dirty="0" smtClean="0"/>
              <a:t>Pick the version which is the clearest</a:t>
            </a:r>
            <a:br>
              <a:rPr lang="en-US" sz="2400" dirty="0" smtClean="0"/>
            </a:br>
            <a:r>
              <a:rPr lang="en-US" sz="2400" dirty="0" smtClean="0"/>
              <a:t> to </a:t>
            </a:r>
            <a:r>
              <a:rPr lang="en-US" sz="2400" b="1" dirty="0" smtClean="0"/>
              <a:t>you</a:t>
            </a:r>
          </a:p>
        </p:txBody>
      </p:sp>
      <p:sp>
        <p:nvSpPr>
          <p:cNvPr id="3" name="Title 2"/>
          <p:cNvSpPr>
            <a:spLocks noGrp="1"/>
          </p:cNvSpPr>
          <p:nvPr>
            <p:ph type="title"/>
          </p:nvPr>
        </p:nvSpPr>
        <p:spPr/>
        <p:txBody>
          <a:bodyPr/>
          <a:lstStyle/>
          <a:p>
            <a:r>
              <a:rPr lang="en-US" dirty="0" smtClean="0"/>
              <a:t>Which one is right?</a:t>
            </a:r>
            <a:endParaRPr lang="en-US" dirty="0"/>
          </a:p>
        </p:txBody>
      </p:sp>
      <p:pic>
        <p:nvPicPr>
          <p:cNvPr id="7" name="Picture 6"/>
          <p:cNvPicPr>
            <a:picLocks noChangeAspect="1"/>
          </p:cNvPicPr>
          <p:nvPr/>
        </p:nvPicPr>
        <p:blipFill>
          <a:blip r:embed="rId3"/>
          <a:stretch>
            <a:fillRect/>
          </a:stretch>
        </p:blipFill>
        <p:spPr>
          <a:xfrm>
            <a:off x="112505" y="1473498"/>
            <a:ext cx="1789861" cy="4691806"/>
          </a:xfrm>
          <a:prstGeom prst="rect">
            <a:avLst/>
          </a:prstGeom>
        </p:spPr>
      </p:pic>
    </p:spTree>
    <p:extLst>
      <p:ext uri="{BB962C8B-B14F-4D97-AF65-F5344CB8AC3E}">
        <p14:creationId xmlns:p14="http://schemas.microsoft.com/office/powerpoint/2010/main" val="291053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320479"/>
          </a:xfrm>
        </p:spPr>
        <p:txBody>
          <a:bodyPr>
            <a:normAutofit/>
          </a:bodyPr>
          <a:lstStyle/>
          <a:p>
            <a:r>
              <a:rPr lang="en-US" sz="2400" dirty="0" err="1" smtClean="0"/>
              <a:t>Solr</a:t>
            </a:r>
            <a:r>
              <a:rPr lang="en-US" sz="2400" dirty="0" smtClean="0"/>
              <a:t> adds functionality to </a:t>
            </a:r>
            <a:r>
              <a:rPr lang="en-US" sz="2400" dirty="0" err="1" smtClean="0"/>
              <a:t>Lucene</a:t>
            </a:r>
            <a:endParaRPr lang="en-US" sz="2400" dirty="0" smtClean="0"/>
          </a:p>
          <a:p>
            <a:endParaRPr lang="en-US" sz="2400" dirty="0" smtClean="0"/>
          </a:p>
          <a:p>
            <a:r>
              <a:rPr lang="en-US" sz="2400" dirty="0" smtClean="0"/>
              <a:t>Web application deployable by non-programmers</a:t>
            </a:r>
          </a:p>
          <a:p>
            <a:endParaRPr lang="en-US" sz="2400" dirty="0" smtClean="0"/>
          </a:p>
          <a:p>
            <a:r>
              <a:rPr lang="en-US" sz="2400" dirty="0" smtClean="0"/>
              <a:t>Use </a:t>
            </a:r>
            <a:r>
              <a:rPr lang="en-US" sz="2400" dirty="0" err="1" smtClean="0"/>
              <a:t>Lucene</a:t>
            </a:r>
            <a:r>
              <a:rPr lang="en-US" sz="2400" dirty="0" smtClean="0"/>
              <a:t> to embed search into an application</a:t>
            </a:r>
          </a:p>
          <a:p>
            <a:endParaRPr lang="en-US" sz="2400" dirty="0"/>
          </a:p>
          <a:p>
            <a:r>
              <a:rPr lang="en-US" sz="2400" dirty="0" smtClean="0"/>
              <a:t>Use </a:t>
            </a:r>
            <a:r>
              <a:rPr lang="en-US" sz="2400" dirty="0" err="1" smtClean="0"/>
              <a:t>Solr</a:t>
            </a:r>
            <a:r>
              <a:rPr lang="en-US" sz="2400" dirty="0" smtClean="0"/>
              <a:t> to provide a search service to applications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58507602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51384" y="1700808"/>
            <a:ext cx="10574965" cy="4320479"/>
          </a:xfrm>
        </p:spPr>
        <p:txBody>
          <a:bodyPr>
            <a:normAutofit/>
          </a:bodyPr>
          <a:lstStyle/>
          <a:p>
            <a:r>
              <a:rPr lang="en-US" sz="2400" dirty="0" err="1" smtClean="0"/>
              <a:t>pysolr</a:t>
            </a:r>
            <a:r>
              <a:rPr lang="en-US" sz="2400" dirty="0" smtClean="0"/>
              <a:t> library provides a </a:t>
            </a:r>
            <a:r>
              <a:rPr lang="en-US" sz="2400" dirty="0" err="1" smtClean="0"/>
              <a:t>Solr</a:t>
            </a:r>
            <a:r>
              <a:rPr lang="en-US" sz="2400" dirty="0" smtClean="0"/>
              <a:t> interface</a:t>
            </a:r>
          </a:p>
          <a:p>
            <a:endParaRPr lang="en-US" sz="2400" dirty="0"/>
          </a:p>
          <a:p>
            <a:r>
              <a:rPr lang="en-US" sz="2400" dirty="0" smtClean="0"/>
              <a:t>We must provide the URL to our </a:t>
            </a:r>
            <a:r>
              <a:rPr lang="en-US" sz="2400" dirty="0" err="1" smtClean="0"/>
              <a:t>Solr</a:t>
            </a:r>
            <a:r>
              <a:rPr lang="en-US" sz="2400" dirty="0" smtClean="0"/>
              <a:t> server</a:t>
            </a:r>
          </a:p>
          <a:p>
            <a:endParaRPr lang="en-US" sz="2400" dirty="0"/>
          </a:p>
          <a:p>
            <a:r>
              <a:rPr lang="en-US" sz="2400" dirty="0" smtClean="0"/>
              <a:t>We can search, add, update and delete documents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794282837"/>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Example:</a:t>
            </a:r>
            <a:r>
              <a:rPr lang="en-US" dirty="0" smtClean="0"/>
              <a:t> </a:t>
            </a:r>
            <a:r>
              <a:rPr lang="en-US" dirty="0" err="1" smtClean="0"/>
              <a:t>pysolr</a:t>
            </a:r>
            <a:endParaRPr lang="en-US" dirty="0"/>
          </a:p>
        </p:txBody>
      </p:sp>
      <p:sp>
        <p:nvSpPr>
          <p:cNvPr id="5" name="Rectangle 4"/>
          <p:cNvSpPr/>
          <p:nvPr/>
        </p:nvSpPr>
        <p:spPr>
          <a:xfrm>
            <a:off x="609600" y="1484784"/>
            <a:ext cx="11031016" cy="46320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pysolr</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Connect to a </a:t>
            </a:r>
            <a:r>
              <a:rPr lang="en-US" sz="1200" i="1" dirty="0" err="1">
                <a:solidFill>
                  <a:srgbClr val="808080"/>
                </a:solidFill>
                <a:latin typeface="Courier New" panose="02070309020205020404" pitchFamily="49" charset="0"/>
                <a:cs typeface="Courier New" panose="02070309020205020404" pitchFamily="49" charset="0"/>
              </a:rPr>
              <a:t>Solr</a:t>
            </a:r>
            <a:r>
              <a:rPr lang="en-US" sz="1200" i="1" dirty="0">
                <a:solidFill>
                  <a:srgbClr val="808080"/>
                </a:solidFill>
                <a:latin typeface="Courier New" panose="02070309020205020404" pitchFamily="49" charset="0"/>
                <a:cs typeface="Courier New" panose="02070309020205020404" pitchFamily="49" charset="0"/>
              </a:rPr>
              <a:t> instance. The timeout is optional.</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00"/>
                </a:solidFill>
                <a:latin typeface="Courier New" panose="02070309020205020404" pitchFamily="49" charset="0"/>
                <a:cs typeface="Courier New" panose="02070309020205020404" pitchFamily="49" charset="0"/>
              </a:rPr>
              <a:t>pysolr.Solr</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'http://localhost:8983/</a:t>
            </a:r>
            <a:r>
              <a:rPr lang="en-US" sz="1200" b="1" dirty="0" err="1">
                <a:solidFill>
                  <a:srgbClr val="008000"/>
                </a:solidFill>
                <a:latin typeface="Courier New" panose="02070309020205020404" pitchFamily="49" charset="0"/>
                <a:cs typeface="Courier New" panose="02070309020205020404" pitchFamily="49" charset="0"/>
              </a:rPr>
              <a:t>solr</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660099"/>
                </a:solidFill>
                <a:latin typeface="Courier New" panose="02070309020205020404" pitchFamily="49" charset="0"/>
                <a:cs typeface="Courier New" panose="02070309020205020404" pitchFamily="49" charset="0"/>
              </a:rPr>
              <a:t>timeout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10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We can easily add data to the index</a:t>
            </a:r>
            <a:r>
              <a:rPr lang="en-US" sz="1200" i="1" dirty="0">
                <a:solidFill>
                  <a:srgbClr val="808080"/>
                </a:solidFill>
                <a:latin typeface="Courier New" panose="02070309020205020404" pitchFamily="49" charset="0"/>
                <a:cs typeface="Courier New" panose="02070309020205020404" pitchFamily="49" charset="0"/>
              </a:rPr>
              <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solr.add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"id"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doc_1"</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"The Banana: Tasty or Dangerous?"</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Searching </a:t>
            </a:r>
            <a:r>
              <a:rPr lang="en-US" sz="1200" i="1" dirty="0">
                <a:solidFill>
                  <a:srgbClr val="808080"/>
                </a:solidFill>
                <a:latin typeface="Courier New" panose="02070309020205020404" pitchFamily="49" charset="0"/>
                <a:cs typeface="Courier New" panose="02070309020205020404" pitchFamily="49" charset="0"/>
              </a:rPr>
              <a:t>is </a:t>
            </a:r>
            <a:r>
              <a:rPr lang="en-US" sz="1200" i="1" dirty="0" smtClean="0">
                <a:solidFill>
                  <a:srgbClr val="808080"/>
                </a:solidFill>
                <a:latin typeface="Courier New" panose="02070309020205020404" pitchFamily="49" charset="0"/>
                <a:cs typeface="Courier New" panose="02070309020205020404" pitchFamily="49" charset="0"/>
              </a:rPr>
              <a:t>also easy</a:t>
            </a: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A </a:t>
            </a:r>
            <a:r>
              <a:rPr lang="en-US" sz="1200" i="1" dirty="0">
                <a:solidFill>
                  <a:srgbClr val="808080"/>
                </a:solidFill>
                <a:latin typeface="Courier New" panose="02070309020205020404" pitchFamily="49" charset="0"/>
                <a:cs typeface="Courier New" panose="02070309020205020404" pitchFamily="49" charset="0"/>
              </a:rPr>
              <a:t>plain </a:t>
            </a:r>
            <a:r>
              <a:rPr lang="en-US" sz="1200" i="1" dirty="0" err="1" smtClean="0">
                <a:solidFill>
                  <a:srgbClr val="808080"/>
                </a:solidFill>
                <a:latin typeface="Courier New" panose="02070309020205020404" pitchFamily="49" charset="0"/>
                <a:cs typeface="Courier New" panose="02070309020205020404" pitchFamily="49" charset="0"/>
              </a:rPr>
              <a:t>Lucene</a:t>
            </a:r>
            <a:r>
              <a:rPr lang="en-US" sz="1200" i="1" dirty="0" smtClean="0">
                <a:solidFill>
                  <a:srgbClr val="808080"/>
                </a:solidFill>
                <a:latin typeface="Courier New" panose="02070309020205020404" pitchFamily="49" charset="0"/>
                <a:cs typeface="Courier New" panose="02070309020205020404" pitchFamily="49" charset="0"/>
              </a:rPr>
              <a:t>-style query </a:t>
            </a:r>
            <a:r>
              <a:rPr lang="en-US" sz="1200" i="1" dirty="0">
                <a:solidFill>
                  <a:srgbClr val="808080"/>
                </a:solidFill>
                <a:latin typeface="Courier New" panose="02070309020205020404" pitchFamily="49" charset="0"/>
                <a:cs typeface="Courier New" panose="02070309020205020404" pitchFamily="49" charset="0"/>
              </a:rPr>
              <a:t>is fine.</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err="1">
                <a:solidFill>
                  <a:srgbClr val="000000"/>
                </a:solidFill>
                <a:latin typeface="Courier New" panose="02070309020205020404" pitchFamily="49" charset="0"/>
                <a:cs typeface="Courier New" panose="02070309020205020404" pitchFamily="49" charset="0"/>
              </a:rPr>
              <a:t>solr.search</a:t>
            </a:r>
            <a:r>
              <a:rPr lang="en-US" sz="1200" dirty="0">
                <a:solidFill>
                  <a:srgbClr val="000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'banana'</a:t>
            </a:r>
            <a:r>
              <a:rPr lang="en-US" sz="1200" dirty="0" smtClean="0">
                <a:solidFill>
                  <a:srgbClr val="000000"/>
                </a:solidFill>
                <a:latin typeface="Courier New" panose="02070309020205020404" pitchFamily="49" charset="0"/>
                <a:cs typeface="Courier New" panose="02070309020205020404" pitchFamily="49" charset="0"/>
              </a:rPr>
              <a:t>)</a:t>
            </a:r>
          </a:p>
          <a:p>
            <a:endParaRPr lang="en-US" sz="1200" dirty="0">
              <a:solidFill>
                <a:srgbClr val="000000"/>
              </a:solidFill>
              <a:latin typeface="Courier New" panose="02070309020205020404" pitchFamily="49" charset="0"/>
              <a:cs typeface="Courier New" panose="02070309020205020404" pitchFamily="49" charset="0"/>
            </a:endParaRPr>
          </a:p>
          <a:p>
            <a:pPr lvl="0"/>
            <a:r>
              <a:rPr lang="en-US" sz="1200" i="1" dirty="0">
                <a:solidFill>
                  <a:srgbClr val="808080"/>
                </a:solidFill>
                <a:latin typeface="Courier New" panose="02070309020205020404" pitchFamily="49" charset="0"/>
                <a:cs typeface="Courier New" panose="02070309020205020404" pitchFamily="49" charset="0"/>
              </a:rPr>
              <a:t># Just loop over it to access the results.</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result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results: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"The title is '{0}'."</a:t>
            </a:r>
            <a:r>
              <a:rPr lang="en-US" sz="1200" dirty="0">
                <a:solidFill>
                  <a:srgbClr val="000000"/>
                </a:solidFill>
                <a:latin typeface="Courier New" panose="02070309020205020404" pitchFamily="49" charset="0"/>
                <a:cs typeface="Courier New" panose="02070309020205020404" pitchFamily="49" charset="0"/>
              </a:rPr>
              <a:t>.format(result[</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Finally, you can delete either individual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id</a:t>
            </a:r>
            <a:r>
              <a:rPr lang="en-US" sz="1100" dirty="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'doc_2'</a:t>
            </a:r>
            <a:r>
              <a:rPr lang="en-US" sz="1100" dirty="0" smtClean="0">
                <a:solidFill>
                  <a:srgbClr val="000000"/>
                </a:solidFill>
                <a:latin typeface="Courier New" panose="02070309020205020404" pitchFamily="49" charset="0"/>
                <a:cs typeface="Courier New" panose="02070309020205020404" pitchFamily="49" charset="0"/>
              </a:rPr>
              <a:t>)</a:t>
            </a: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...or all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q</a:t>
            </a:r>
            <a:r>
              <a:rPr lang="en-US" sz="1100" dirty="0" smtClean="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a:t>
            </a:r>
            <a:r>
              <a:rPr lang="en-US" sz="1100" dirty="0" smtClean="0">
                <a:solidFill>
                  <a:srgbClr val="000000"/>
                </a:solidFill>
                <a:latin typeface="Courier New" panose="02070309020205020404" pitchFamily="49" charset="0"/>
                <a:cs typeface="Courier New" panose="02070309020205020404" pitchFamily="49" charset="0"/>
              </a:rPr>
              <a:t>)</a:t>
            </a:r>
            <a:endParaRPr lang="en-US" sz="1100" dirty="0">
              <a:latin typeface="Arial" panose="020B0604020202020204" pitchFamily="34" charset="0"/>
            </a:endParaRPr>
          </a:p>
        </p:txBody>
      </p:sp>
    </p:spTree>
    <p:extLst>
      <p:ext uri="{BB962C8B-B14F-4D97-AF65-F5344CB8AC3E}">
        <p14:creationId xmlns:p14="http://schemas.microsoft.com/office/powerpoint/2010/main" val="117915149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Learning Resources</a:t>
            </a:r>
            <a:endParaRPr lang="en-US" dirty="0"/>
          </a:p>
        </p:txBody>
      </p:sp>
    </p:spTree>
    <p:extLst>
      <p:ext uri="{BB962C8B-B14F-4D97-AF65-F5344CB8AC3E}">
        <p14:creationId xmlns:p14="http://schemas.microsoft.com/office/powerpoint/2010/main" val="299528825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Python 2.7 documentation</a:t>
            </a:r>
          </a:p>
          <a:p>
            <a:pPr lvl="1"/>
            <a:r>
              <a:rPr lang="en-US" sz="2400" dirty="0">
                <a:hlinkClick r:id="rId3"/>
              </a:rPr>
              <a:t>https://docs.python.org/2</a:t>
            </a:r>
            <a:r>
              <a:rPr lang="en-US" sz="2400" dirty="0" smtClean="0">
                <a:hlinkClick r:id="rId3"/>
              </a:rPr>
              <a:t>/</a:t>
            </a:r>
            <a:endParaRPr lang="en-US" sz="2400" dirty="0" smtClean="0"/>
          </a:p>
          <a:p>
            <a:r>
              <a:rPr lang="en-US" sz="2400" dirty="0" smtClean="0"/>
              <a:t>Python Package Index (PIP)</a:t>
            </a:r>
          </a:p>
          <a:p>
            <a:pPr lvl="1"/>
            <a:r>
              <a:rPr lang="en-US" sz="2400" dirty="0">
                <a:hlinkClick r:id="rId4"/>
              </a:rPr>
              <a:t>https://</a:t>
            </a:r>
            <a:r>
              <a:rPr lang="en-US" sz="2400" dirty="0" smtClean="0">
                <a:hlinkClick r:id="rId4"/>
              </a:rPr>
              <a:t>pypi.python.org/pypi/pip</a:t>
            </a:r>
            <a:endParaRPr lang="en-US" sz="2400" dirty="0" smtClean="0"/>
          </a:p>
          <a:p>
            <a:r>
              <a:rPr lang="en-US" sz="2400" dirty="0" err="1" smtClean="0"/>
              <a:t>Solr</a:t>
            </a:r>
            <a:r>
              <a:rPr lang="en-US" sz="2400" dirty="0" smtClean="0"/>
              <a:t> Resources</a:t>
            </a:r>
          </a:p>
          <a:p>
            <a:pPr lvl="1"/>
            <a:r>
              <a:rPr lang="en-US" sz="2400" dirty="0">
                <a:hlinkClick r:id="rId5"/>
              </a:rPr>
              <a:t>https://</a:t>
            </a:r>
            <a:r>
              <a:rPr lang="en-US" sz="2400" dirty="0" smtClean="0">
                <a:hlinkClick r:id="rId5"/>
              </a:rPr>
              <a:t>lucene.apache.org/solr/resources.html#tutorials</a:t>
            </a:r>
            <a:endParaRPr lang="en-US" sz="2400" dirty="0" smtClean="0"/>
          </a:p>
          <a:p>
            <a:r>
              <a:rPr lang="en-US" sz="2400" dirty="0" err="1" smtClean="0"/>
              <a:t>Lua</a:t>
            </a:r>
            <a:r>
              <a:rPr lang="en-US" sz="2400" dirty="0" smtClean="0"/>
              <a:t> Documentation</a:t>
            </a:r>
          </a:p>
          <a:p>
            <a:pPr lvl="1"/>
            <a:r>
              <a:rPr lang="en-US" sz="2400" dirty="0">
                <a:hlinkClick r:id="rId6"/>
              </a:rPr>
              <a:t>http://</a:t>
            </a:r>
            <a:r>
              <a:rPr lang="en-US" sz="2400" dirty="0" smtClean="0">
                <a:hlinkClick r:id="rId6"/>
              </a:rPr>
              <a:t>www.lua.org/docs.html</a:t>
            </a:r>
            <a:endParaRPr lang="en-US" sz="2400" dirty="0"/>
          </a:p>
          <a:p>
            <a:pPr marL="0" indent="0">
              <a:buNone/>
            </a:pPr>
            <a:endParaRPr lang="en-US" dirty="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426630676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a:t>Stack Overflow</a:t>
            </a:r>
          </a:p>
          <a:p>
            <a:pPr lvl="1"/>
            <a:r>
              <a:rPr lang="en-US" sz="2400" dirty="0">
                <a:hlinkClick r:id="rId3"/>
              </a:rPr>
              <a:t>http://stackoverflow.com</a:t>
            </a:r>
            <a:r>
              <a:rPr lang="en-US" sz="2400" dirty="0" smtClean="0">
                <a:hlinkClick r:id="rId3"/>
              </a:rPr>
              <a:t>/</a:t>
            </a:r>
            <a:endParaRPr lang="en-US" sz="2400" dirty="0" smtClean="0"/>
          </a:p>
          <a:p>
            <a:r>
              <a:rPr lang="en-US" sz="2400" dirty="0" err="1" smtClean="0"/>
              <a:t>Coderbyte</a:t>
            </a:r>
            <a:r>
              <a:rPr lang="en-US" sz="2400" dirty="0" smtClean="0"/>
              <a:t> Challenges</a:t>
            </a:r>
          </a:p>
          <a:p>
            <a:pPr lvl="1"/>
            <a:r>
              <a:rPr lang="en-US" sz="2400" dirty="0">
                <a:hlinkClick r:id="rId4"/>
              </a:rPr>
              <a:t>https://coderbyte.com</a:t>
            </a:r>
            <a:r>
              <a:rPr lang="en-US" sz="2400" dirty="0" smtClean="0">
                <a:hlinkClick r:id="rId4"/>
              </a:rPr>
              <a:t>/</a:t>
            </a:r>
            <a:endParaRPr lang="en-US" sz="2400" dirty="0" smtClean="0"/>
          </a:p>
          <a:p>
            <a:r>
              <a:rPr lang="en-US" sz="2400" dirty="0" err="1" smtClean="0"/>
              <a:t>StackExchange</a:t>
            </a:r>
            <a:r>
              <a:rPr lang="en-US" sz="2400" dirty="0" smtClean="0"/>
              <a:t> Code Golf</a:t>
            </a:r>
          </a:p>
          <a:p>
            <a:pPr lvl="1"/>
            <a:r>
              <a:rPr lang="en-US" sz="2400" dirty="0">
                <a:hlinkClick r:id="rId5"/>
              </a:rPr>
              <a:t>http://codegolf.stackexchange.com</a:t>
            </a:r>
            <a:r>
              <a:rPr lang="en-US" sz="2400" dirty="0" smtClean="0">
                <a:hlinkClick r:id="rId5"/>
              </a:rPr>
              <a:t>/</a:t>
            </a:r>
            <a:endParaRPr lang="en-US" sz="2400" dirty="0" smtClean="0"/>
          </a:p>
          <a:p>
            <a:r>
              <a:rPr lang="en-US" sz="2400" dirty="0" smtClean="0"/>
              <a:t>Python Challenge</a:t>
            </a:r>
          </a:p>
          <a:p>
            <a:pPr lvl="1"/>
            <a:r>
              <a:rPr lang="en-US" sz="2400" dirty="0">
                <a:hlinkClick r:id="rId6"/>
              </a:rPr>
              <a:t>http://www.pythonchallenge.com</a:t>
            </a:r>
            <a:r>
              <a:rPr lang="en-US" sz="2400" dirty="0" smtClean="0">
                <a:hlinkClick r:id="rId6"/>
              </a:rPr>
              <a:t>/</a:t>
            </a:r>
            <a:endParaRPr lang="en-US" sz="2400" dirty="0" smtClean="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2565665281"/>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String Methods</a:t>
            </a:r>
            <a:endParaRPr lang="en-US" dirty="0"/>
          </a:p>
        </p:txBody>
      </p:sp>
    </p:spTree>
    <p:extLst>
      <p:ext uri="{BB962C8B-B14F-4D97-AF65-F5344CB8AC3E}">
        <p14:creationId xmlns:p14="http://schemas.microsoft.com/office/powerpoint/2010/main" val="276634792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805927071"/>
              </p:ext>
            </p:extLst>
          </p:nvPr>
        </p:nvGraphicFramePr>
        <p:xfrm>
          <a:off x="641252" y="1556792"/>
          <a:ext cx="10783339" cy="4394200"/>
        </p:xfrm>
        <a:graphic>
          <a:graphicData uri="http://schemas.openxmlformats.org/drawingml/2006/table">
            <a:tbl>
              <a:tblPr firstRow="1" bandRow="1">
                <a:tableStyleId>{5C22544A-7EE6-4342-B048-85BDC9FD1C3A}</a:tableStyleId>
              </a:tblPr>
              <a:tblGrid>
                <a:gridCol w="2937249"/>
                <a:gridCol w="4919893"/>
                <a:gridCol w="2926197"/>
              </a:tblGrid>
              <a:tr h="370840">
                <a:tc>
                  <a:txBody>
                    <a:bodyPr/>
                    <a:lstStyle/>
                    <a:p>
                      <a:r>
                        <a:rPr lang="en-GB" dirty="0" smtClean="0"/>
                        <a:t>Method</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US" dirty="0" err="1" smtClean="0">
                          <a:solidFill>
                            <a:srgbClr val="0000FF"/>
                          </a:solidFill>
                          <a:latin typeface="Courier New" panose="02070309020205020404" pitchFamily="49" charset="0"/>
                          <a:cs typeface="Courier New" panose="02070309020205020404" pitchFamily="49" charset="0"/>
                        </a:rPr>
                        <a:t>str</a:t>
                      </a:r>
                      <a:r>
                        <a:rPr lang="en-US" i="1" dirty="0" smtClean="0">
                          <a:solidFill>
                            <a:srgbClr val="0000FF"/>
                          </a:solidFill>
                          <a:latin typeface="Courier New" panose="02070309020205020404" pitchFamily="49" charset="0"/>
                          <a:cs typeface="Courier New" panose="02070309020205020404" pitchFamily="49" charset="0"/>
                        </a:rPr>
                        <a:t>(</a:t>
                      </a:r>
                      <a:r>
                        <a:rPr lang="en-US" i="1" dirty="0" err="1" smtClean="0">
                          <a:solidFill>
                            <a:srgbClr val="0000FF"/>
                          </a:solidFill>
                          <a:latin typeface="Courier New" panose="02070309020205020404" pitchFamily="49" charset="0"/>
                          <a:cs typeface="Courier New" panose="02070309020205020404" pitchFamily="49" charset="0"/>
                        </a:rPr>
                        <a:t>arg</a:t>
                      </a:r>
                      <a:r>
                        <a:rPr lang="en-US" i="1" dirty="0" smtClean="0">
                          <a:solidFill>
                            <a:srgbClr val="0000FF"/>
                          </a:solidFill>
                          <a:latin typeface="Courier New" panose="02070309020205020404" pitchFamily="49" charset="0"/>
                          <a:cs typeface="Courier New" panose="02070309020205020404" pitchFamily="49" charset="0"/>
                        </a:rPr>
                        <a:t>)</a:t>
                      </a:r>
                      <a:endParaRPr lang="en-US" i="1"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Returns</a:t>
                      </a:r>
                      <a:r>
                        <a:rPr lang="en-US" baseline="0" dirty="0" smtClean="0"/>
                        <a:t> a string representation of </a:t>
                      </a:r>
                      <a:r>
                        <a:rPr lang="en-US" i="1" baseline="0" dirty="0" err="1" smtClean="0"/>
                        <a:t>arg</a:t>
                      </a:r>
                      <a:r>
                        <a:rPr lang="en-US" i="0" baseline="0" dirty="0" smtClean="0"/>
                        <a:t> </a:t>
                      </a:r>
                      <a:endParaRPr lang="en-US" dirty="0"/>
                    </a:p>
                  </a:txBody>
                  <a:tcPr/>
                </a:tc>
                <a:tc>
                  <a:txBody>
                    <a:bodyPr/>
                    <a:lstStyle/>
                    <a:p>
                      <a:r>
                        <a:rPr lang="en-US" dirty="0" err="1" smtClean="0"/>
                        <a:t>oldstring</a:t>
                      </a:r>
                      <a:r>
                        <a:rPr lang="en-US" dirty="0" smtClean="0"/>
                        <a:t> = </a:t>
                      </a:r>
                      <a:r>
                        <a:rPr lang="en-US" dirty="0" err="1" smtClean="0"/>
                        <a:t>str</a:t>
                      </a:r>
                      <a:r>
                        <a:rPr lang="en-US" dirty="0" smtClean="0"/>
                        <a:t>(56)</a:t>
                      </a:r>
                    </a:p>
                    <a:p>
                      <a:r>
                        <a:rPr lang="en-US" dirty="0" err="1" smtClean="0"/>
                        <a:t>otherstring</a:t>
                      </a:r>
                      <a:r>
                        <a:rPr lang="en-US" dirty="0" smtClean="0"/>
                        <a:t> = </a:t>
                      </a:r>
                      <a:r>
                        <a:rPr lang="en-US" dirty="0" err="1" smtClean="0"/>
                        <a:t>str</a:t>
                      </a:r>
                      <a:r>
                        <a:rPr lang="en-US" dirty="0" smtClean="0"/>
                        <a:t>(True)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capitalize()</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a string with the first character capitalized</a:t>
                      </a:r>
                      <a:r>
                        <a:rPr lang="en-GB" baseline="0" dirty="0" smtClean="0"/>
                        <a:t> and the rest lowercased</a:t>
                      </a:r>
                      <a:endParaRPr lang="en-US" dirty="0"/>
                    </a:p>
                  </a:txBody>
                  <a:tcPr/>
                </a:tc>
                <a:tc>
                  <a:txBody>
                    <a:bodyPr/>
                    <a:lstStyle/>
                    <a:p>
                      <a:r>
                        <a:rPr lang="en-GB" dirty="0" err="1" smtClean="0"/>
                        <a:t>newstring</a:t>
                      </a:r>
                      <a:r>
                        <a:rPr lang="en-GB" dirty="0" smtClean="0"/>
                        <a:t> = </a:t>
                      </a:r>
                      <a:r>
                        <a:rPr lang="en-GB" dirty="0" err="1" smtClean="0"/>
                        <a:t>oldstring.capitalize</a:t>
                      </a:r>
                      <a:r>
                        <a:rPr lang="en-GB" dirty="0" smtClean="0"/>
                        <a:t>()</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find</a:t>
                      </a:r>
                      <a:r>
                        <a:rPr lang="en-GB" i="1" dirty="0" smtClean="0">
                          <a:solidFill>
                            <a:srgbClr val="0000FF"/>
                          </a:solidFill>
                          <a:latin typeface="Courier New" panose="02070309020205020404" pitchFamily="49" charset="0"/>
                          <a:cs typeface="Courier New" panose="02070309020205020404" pitchFamily="49" charset="0"/>
                        </a:rPr>
                        <a:t>(sub[, start, end</a:t>
                      </a:r>
                      <a:r>
                        <a:rPr lang="en-GB" i="0" dirty="0" smtClean="0">
                          <a:solidFill>
                            <a:srgbClr val="0000FF"/>
                          </a:solidFill>
                          <a:latin typeface="Courier New" panose="02070309020205020404" pitchFamily="49" charset="0"/>
                          <a:cs typeface="Courier New" panose="02070309020205020404" pitchFamily="49" charset="0"/>
                        </a:rPr>
                        <a:t>])</a:t>
                      </a:r>
                      <a:endParaRPr lang="en-US" i="0"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Find the first occurrence of the specified</a:t>
                      </a:r>
                      <a:r>
                        <a:rPr lang="en-GB" baseline="0" dirty="0" smtClean="0"/>
                        <a:t> substring</a:t>
                      </a:r>
                      <a:endParaRPr lang="en-US" b="1" dirty="0"/>
                    </a:p>
                  </a:txBody>
                  <a:tcPr/>
                </a:tc>
                <a:tc>
                  <a:txBody>
                    <a:bodyPr/>
                    <a:lstStyle/>
                    <a:p>
                      <a:r>
                        <a:rPr lang="en-GB" dirty="0" smtClean="0"/>
                        <a:t>‘some </a:t>
                      </a:r>
                      <a:r>
                        <a:rPr lang="en-GB" dirty="0" err="1" smtClean="0"/>
                        <a:t>text’.find</a:t>
                      </a:r>
                      <a:r>
                        <a:rPr lang="en-GB" dirty="0" smtClean="0"/>
                        <a:t>(‘text’)</a:t>
                      </a:r>
                    </a:p>
                    <a:p>
                      <a:r>
                        <a:rPr lang="en-GB" dirty="0" err="1" smtClean="0"/>
                        <a:t>oldstring.find</a:t>
                      </a:r>
                      <a:r>
                        <a:rPr lang="en-GB" dirty="0" smtClean="0"/>
                        <a:t>(‘text’,5,15)</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format(</a:t>
                      </a:r>
                      <a:r>
                        <a:rPr lang="en-GB" i="1" dirty="0" err="1" smtClean="0">
                          <a:solidFill>
                            <a:srgbClr val="0000FF"/>
                          </a:solidFill>
                          <a:latin typeface="Courier New" panose="02070309020205020404" pitchFamily="49" charset="0"/>
                          <a:cs typeface="Courier New" panose="02070309020205020404" pitchFamily="49" charset="0"/>
                        </a:rPr>
                        <a:t>args</a:t>
                      </a:r>
                      <a:r>
                        <a:rPr lang="en-GB" i="0"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Replace occurrences of fields</a:t>
                      </a:r>
                      <a:r>
                        <a:rPr lang="en-GB" b="0" baseline="0" dirty="0" smtClean="0"/>
                        <a:t> {} with argument values</a:t>
                      </a:r>
                      <a:endParaRPr lang="en-US" b="0" dirty="0"/>
                    </a:p>
                  </a:txBody>
                  <a:tcPr/>
                </a:tc>
                <a:tc>
                  <a:txBody>
                    <a:bodyPr/>
                    <a:lstStyle/>
                    <a:p>
                      <a:r>
                        <a:rPr lang="en-GB" dirty="0" smtClean="0"/>
                        <a:t>‘2 + 2 = {0}’.format(4)</a:t>
                      </a:r>
                    </a:p>
                    <a:p>
                      <a:r>
                        <a:rPr lang="en-GB" dirty="0" smtClean="0"/>
                        <a:t>‘2 + {0} = {1}’.format(2, 2+2)</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replace(</a:t>
                      </a:r>
                      <a:r>
                        <a:rPr lang="en-US" i="1" dirty="0" smtClean="0">
                          <a:solidFill>
                            <a:srgbClr val="0000FF"/>
                          </a:solidFill>
                          <a:latin typeface="Courier New" panose="02070309020205020404" pitchFamily="49" charset="0"/>
                          <a:cs typeface="Courier New" panose="02070309020205020404" pitchFamily="49" charset="0"/>
                        </a:rPr>
                        <a:t>old, new[,count]</a:t>
                      </a:r>
                      <a:r>
                        <a:rPr lang="en-US" i="0"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b="0" dirty="0" smtClean="0"/>
                        <a:t>Returns a copy</a:t>
                      </a:r>
                      <a:r>
                        <a:rPr lang="en-US" b="0" baseline="0" dirty="0" smtClean="0"/>
                        <a:t> of the string will all occurrences of </a:t>
                      </a:r>
                      <a:r>
                        <a:rPr lang="en-US" b="0" i="1" baseline="0" dirty="0" smtClean="0"/>
                        <a:t>old</a:t>
                      </a:r>
                      <a:r>
                        <a:rPr lang="en-US" b="0" i="0" baseline="0" dirty="0" smtClean="0"/>
                        <a:t> replaced by </a:t>
                      </a:r>
                      <a:r>
                        <a:rPr lang="en-US" b="0" i="1" baseline="0" dirty="0" smtClean="0"/>
                        <a:t>new</a:t>
                      </a:r>
                      <a:r>
                        <a:rPr lang="en-US" b="0" i="0" baseline="0" dirty="0" smtClean="0"/>
                        <a:t>. Optionally provide </a:t>
                      </a:r>
                      <a:r>
                        <a:rPr lang="en-US" b="0" i="1" baseline="0" dirty="0" smtClean="0"/>
                        <a:t>count</a:t>
                      </a:r>
                      <a:r>
                        <a:rPr lang="en-US" b="0" i="0" baseline="0" dirty="0" smtClean="0"/>
                        <a:t> to only replace the first </a:t>
                      </a:r>
                      <a:r>
                        <a:rPr lang="en-US" b="0" i="1" baseline="0" dirty="0" smtClean="0"/>
                        <a:t>count</a:t>
                      </a:r>
                      <a:r>
                        <a:rPr lang="en-US" b="0" i="0" baseline="0" dirty="0" smtClean="0"/>
                        <a:t> occurrences</a:t>
                      </a:r>
                      <a:endParaRPr lang="en-US" b="0" dirty="0"/>
                    </a:p>
                  </a:txBody>
                  <a:tcPr/>
                </a:tc>
                <a:tc>
                  <a:txBody>
                    <a:bodyPr/>
                    <a:lstStyle/>
                    <a:p>
                      <a:r>
                        <a:rPr lang="en-GB" baseline="0" dirty="0" err="1" smtClean="0"/>
                        <a:t>newstring.replace</a:t>
                      </a:r>
                      <a:r>
                        <a:rPr lang="en-GB" baseline="0" dirty="0" smtClean="0"/>
                        <a:t>(‘</a:t>
                      </a:r>
                      <a:r>
                        <a:rPr lang="en-GB" baseline="0" dirty="0" err="1" smtClean="0"/>
                        <a:t>string’,’variable</a:t>
                      </a:r>
                      <a:r>
                        <a:rPr lang="en-GB" baseline="0" dirty="0" smtClean="0"/>
                        <a:t>’)</a:t>
                      </a:r>
                    </a:p>
                    <a:p>
                      <a:r>
                        <a:rPr lang="en-GB" baseline="0" dirty="0" err="1" smtClean="0"/>
                        <a:t>newstring.replace</a:t>
                      </a:r>
                      <a:r>
                        <a:rPr lang="en-GB" baseline="0" dirty="0" smtClean="0"/>
                        <a:t>(‘a’,’o’,2)</a:t>
                      </a:r>
                    </a:p>
                  </a:txBody>
                  <a:tcPr/>
                </a:tc>
              </a:tr>
            </a:tbl>
          </a:graphicData>
        </a:graphic>
      </p:graphicFrame>
    </p:spTree>
    <p:extLst>
      <p:ext uri="{BB962C8B-B14F-4D97-AF65-F5344CB8AC3E}">
        <p14:creationId xmlns:p14="http://schemas.microsoft.com/office/powerpoint/2010/main" val="571509233"/>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736029977"/>
              </p:ext>
            </p:extLst>
          </p:nvPr>
        </p:nvGraphicFramePr>
        <p:xfrm>
          <a:off x="641252" y="1556792"/>
          <a:ext cx="10783339" cy="4028440"/>
        </p:xfrm>
        <a:graphic>
          <a:graphicData uri="http://schemas.openxmlformats.org/drawingml/2006/table">
            <a:tbl>
              <a:tblPr firstRow="1" bandRow="1">
                <a:tableStyleId>{5C22544A-7EE6-4342-B048-85BDC9FD1C3A}</a:tableStyleId>
              </a:tblPr>
              <a:tblGrid>
                <a:gridCol w="3222500"/>
                <a:gridCol w="4320480"/>
                <a:gridCol w="3240359"/>
              </a:tblGrid>
              <a:tr h="370840">
                <a:tc>
                  <a:txBody>
                    <a:bodyPr/>
                    <a:lstStyle/>
                    <a:p>
                      <a:r>
                        <a:rPr lang="en-GB" dirty="0" smtClean="0"/>
                        <a:t>Method</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split</a:t>
                      </a:r>
                      <a:r>
                        <a:rPr lang="en-GB" i="1" dirty="0" smtClean="0">
                          <a:solidFill>
                            <a:srgbClr val="0000FF"/>
                          </a:solidFill>
                          <a:latin typeface="Courier New" panose="02070309020205020404" pitchFamily="49" charset="0"/>
                          <a:cs typeface="Courier New" panose="02070309020205020404" pitchFamily="49" charset="0"/>
                        </a:rPr>
                        <a:t>(</a:t>
                      </a:r>
                      <a:r>
                        <a:rPr lang="en-GB" i="1" dirty="0" err="1" smtClean="0">
                          <a:solidFill>
                            <a:srgbClr val="0000FF"/>
                          </a:solidFill>
                          <a:latin typeface="Courier New" panose="02070309020205020404" pitchFamily="49" charset="0"/>
                          <a:cs typeface="Courier New" panose="02070309020205020404" pitchFamily="49" charset="0"/>
                        </a:rPr>
                        <a:t>sep</a:t>
                      </a:r>
                      <a:r>
                        <a:rPr lang="en-GB" i="1" dirty="0" smtClean="0">
                          <a:solidFill>
                            <a:srgbClr val="0000FF"/>
                          </a:solidFill>
                          <a:latin typeface="Courier New" panose="02070309020205020404" pitchFamily="49" charset="0"/>
                          <a:cs typeface="Courier New" panose="02070309020205020404" pitchFamily="49" charset="0"/>
                        </a:rPr>
                        <a:t>[, </a:t>
                      </a:r>
                      <a:r>
                        <a:rPr lang="en-GB" i="1" dirty="0" err="1" smtClean="0">
                          <a:solidFill>
                            <a:srgbClr val="0000FF"/>
                          </a:solidFill>
                          <a:latin typeface="Courier New" panose="02070309020205020404" pitchFamily="49" charset="0"/>
                          <a:cs typeface="Courier New" panose="02070309020205020404" pitchFamily="49" charset="0"/>
                        </a:rPr>
                        <a:t>maxsplit</a:t>
                      </a:r>
                      <a:r>
                        <a:rPr lang="en-GB" i="1" dirty="0" smtClean="0">
                          <a:solidFill>
                            <a:srgbClr val="0000FF"/>
                          </a:solidFill>
                          <a:latin typeface="Courier New" panose="02070309020205020404" pitchFamily="49" charset="0"/>
                          <a:cs typeface="Courier New" panose="02070309020205020404" pitchFamily="49" charset="0"/>
                        </a:rPr>
                        <a:t>])</a:t>
                      </a:r>
                      <a:endParaRPr lang="en-US" i="1"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a list of </a:t>
                      </a:r>
                      <a:r>
                        <a:rPr lang="en-GB" i="1" dirty="0" err="1" smtClean="0"/>
                        <a:t>maxsplit</a:t>
                      </a:r>
                      <a:r>
                        <a:rPr lang="en-GB" i="1" dirty="0" smtClean="0"/>
                        <a:t> </a:t>
                      </a:r>
                      <a:r>
                        <a:rPr lang="en-GB" dirty="0" smtClean="0"/>
                        <a:t>words in the string using</a:t>
                      </a:r>
                      <a:r>
                        <a:rPr lang="en-GB" baseline="0" dirty="0" smtClean="0"/>
                        <a:t> </a:t>
                      </a:r>
                      <a:r>
                        <a:rPr lang="en-GB" i="1" baseline="0" dirty="0" err="1" smtClean="0"/>
                        <a:t>sep</a:t>
                      </a:r>
                      <a:r>
                        <a:rPr lang="en-GB" i="0" baseline="0" dirty="0" smtClean="0"/>
                        <a:t> as a delimiter.</a:t>
                      </a:r>
                      <a:endParaRPr lang="en-US" dirty="0"/>
                    </a:p>
                  </a:txBody>
                  <a:tcPr/>
                </a:tc>
                <a:tc>
                  <a:txBody>
                    <a:bodyPr/>
                    <a:lstStyle/>
                    <a:p>
                      <a:r>
                        <a:rPr lang="en-GB" dirty="0" smtClean="0"/>
                        <a:t>list = ‘a, list, of, </a:t>
                      </a:r>
                      <a:r>
                        <a:rPr lang="en-GB" dirty="0" err="1" smtClean="0"/>
                        <a:t>values’.split</a:t>
                      </a:r>
                      <a:r>
                        <a:rPr lang="en-GB" dirty="0" smtClean="0"/>
                        <a:t>(‘,’)</a:t>
                      </a:r>
                      <a:endParaRPr lang="en-US" dirty="0"/>
                    </a:p>
                  </a:txBody>
                  <a:tcPr/>
                </a:tc>
              </a:tr>
              <a:tr h="370840">
                <a:tc>
                  <a:txBody>
                    <a:bodyPr/>
                    <a:lstStyle/>
                    <a:p>
                      <a:pPr algn="ctr"/>
                      <a:r>
                        <a:rPr lang="en-US" i="0" dirty="0" err="1" smtClean="0">
                          <a:solidFill>
                            <a:srgbClr val="0000FF"/>
                          </a:solidFill>
                          <a:latin typeface="Courier New" panose="02070309020205020404" pitchFamily="49" charset="0"/>
                          <a:cs typeface="Courier New" panose="02070309020205020404" pitchFamily="49" charset="0"/>
                        </a:rPr>
                        <a:t>splitlines</a:t>
                      </a:r>
                      <a:r>
                        <a:rPr lang="en-US" i="1" dirty="0" smtClean="0">
                          <a:solidFill>
                            <a:srgbClr val="0000FF"/>
                          </a:solidFill>
                          <a:latin typeface="Courier New" panose="02070309020205020404" pitchFamily="49" charset="0"/>
                          <a:cs typeface="Courier New" panose="02070309020205020404" pitchFamily="49" charset="0"/>
                        </a:rPr>
                        <a:t>([</a:t>
                      </a:r>
                      <a:r>
                        <a:rPr lang="en-US" i="1" dirty="0" err="1" smtClean="0">
                          <a:solidFill>
                            <a:srgbClr val="0000FF"/>
                          </a:solidFill>
                          <a:latin typeface="Courier New" panose="02070309020205020404" pitchFamily="49" charset="0"/>
                          <a:cs typeface="Courier New" panose="02070309020205020404" pitchFamily="49" charset="0"/>
                        </a:rPr>
                        <a:t>keepends</a:t>
                      </a:r>
                      <a:r>
                        <a:rPr lang="en-US" i="0" dirty="0" smtClean="0">
                          <a:solidFill>
                            <a:srgbClr val="0000FF"/>
                          </a:solidFill>
                          <a:latin typeface="Courier New" panose="02070309020205020404" pitchFamily="49" charset="0"/>
                          <a:cs typeface="Courier New" panose="02070309020205020404" pitchFamily="49" charset="0"/>
                        </a:rPr>
                        <a:t>])</a:t>
                      </a:r>
                      <a:endParaRPr lang="en-US" i="0"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As above except the string is split at</a:t>
                      </a:r>
                      <a:r>
                        <a:rPr lang="en-GB" baseline="0" dirty="0" smtClean="0"/>
                        <a:t> line boundaries. Line breaks are discarded unless </a:t>
                      </a:r>
                      <a:r>
                        <a:rPr lang="en-GB" i="1" baseline="0" dirty="0" err="1" smtClean="0"/>
                        <a:t>keepends</a:t>
                      </a:r>
                      <a:r>
                        <a:rPr lang="en-GB" i="0" baseline="0" dirty="0" smtClean="0"/>
                        <a:t> is True</a:t>
                      </a:r>
                      <a:endParaRPr lang="en-US" b="1" dirty="0"/>
                    </a:p>
                  </a:txBody>
                  <a:tcPr/>
                </a:tc>
                <a:tc>
                  <a:txBody>
                    <a:bodyPr/>
                    <a:lstStyle/>
                    <a:p>
                      <a:r>
                        <a:rPr lang="en-GB" dirty="0" smtClean="0"/>
                        <a:t>‘some\</a:t>
                      </a:r>
                      <a:r>
                        <a:rPr lang="en-GB" dirty="0" err="1" smtClean="0"/>
                        <a:t>nmultiline</a:t>
                      </a:r>
                      <a:r>
                        <a:rPr lang="en-GB" dirty="0" smtClean="0"/>
                        <a:t>\</a:t>
                      </a:r>
                      <a:r>
                        <a:rPr lang="en-GB" dirty="0" err="1" smtClean="0"/>
                        <a:t>ntext</a:t>
                      </a:r>
                      <a:r>
                        <a:rPr lang="en-GB" dirty="0" smtClean="0"/>
                        <a:t>’.</a:t>
                      </a:r>
                      <a:r>
                        <a:rPr lang="en-GB" dirty="0" err="1" smtClean="0"/>
                        <a:t>splitlines</a:t>
                      </a:r>
                      <a:r>
                        <a:rPr lang="en-GB" dirty="0" smtClean="0"/>
                        <a:t>()</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strip</a:t>
                      </a:r>
                      <a:r>
                        <a:rPr lang="en-US" i="1" dirty="0" smtClean="0">
                          <a:solidFill>
                            <a:srgbClr val="0000FF"/>
                          </a:solidFill>
                          <a:latin typeface="Courier New" panose="02070309020205020404" pitchFamily="49" charset="0"/>
                          <a:cs typeface="Courier New" panose="02070309020205020404" pitchFamily="49" charset="0"/>
                        </a:rPr>
                        <a:t>([chars])</a:t>
                      </a:r>
                      <a:endParaRPr lang="en-US" i="1"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b="0" dirty="0" smtClean="0"/>
                        <a:t>Returns a copy</a:t>
                      </a:r>
                      <a:r>
                        <a:rPr lang="en-US" b="0" baseline="0" dirty="0" smtClean="0"/>
                        <a:t> of the string with leading and trailing chars removed. Removes whitespace only unless </a:t>
                      </a:r>
                      <a:r>
                        <a:rPr lang="en-US" b="0" i="1" baseline="0" dirty="0" smtClean="0"/>
                        <a:t>chars</a:t>
                      </a:r>
                      <a:r>
                        <a:rPr lang="en-US" b="0" i="0" baseline="0" dirty="0" smtClean="0"/>
                        <a:t> is specified</a:t>
                      </a:r>
                      <a:endParaRPr lang="en-US" b="0" dirty="0"/>
                    </a:p>
                  </a:txBody>
                  <a:tcPr/>
                </a:tc>
                <a:tc>
                  <a:txBody>
                    <a:bodyPr/>
                    <a:lstStyle/>
                    <a:p>
                      <a:r>
                        <a:rPr lang="en-US" dirty="0" smtClean="0"/>
                        <a:t>‘   a string   ‘.strip()</a:t>
                      </a:r>
                    </a:p>
                    <a:p>
                      <a:r>
                        <a:rPr lang="en-US" dirty="0" smtClean="0"/>
                        <a:t>‘</a:t>
                      </a:r>
                      <a:r>
                        <a:rPr lang="en-US" dirty="0" err="1" smtClean="0"/>
                        <a:t>xxAGamerTagxx</a:t>
                      </a:r>
                      <a:r>
                        <a:rPr lang="en-US" dirty="0" smtClean="0"/>
                        <a:t>’.strip(‘xx’)</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join(</a:t>
                      </a:r>
                      <a:r>
                        <a:rPr lang="en-GB" i="1" dirty="0" err="1" smtClean="0">
                          <a:solidFill>
                            <a:srgbClr val="0000FF"/>
                          </a:solidFill>
                          <a:latin typeface="Courier New" panose="02070309020205020404" pitchFamily="49" charset="0"/>
                          <a:cs typeface="Courier New" panose="02070309020205020404" pitchFamily="49" charset="0"/>
                        </a:rPr>
                        <a:t>iterable</a:t>
                      </a:r>
                      <a:r>
                        <a:rPr lang="en-GB" i="0"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Return a string which is a</a:t>
                      </a:r>
                      <a:r>
                        <a:rPr lang="en-GB" b="0" baseline="0" dirty="0" smtClean="0"/>
                        <a:t> concatenation of all the strings in </a:t>
                      </a:r>
                      <a:r>
                        <a:rPr lang="en-GB" b="0" i="1" baseline="0" dirty="0" err="1" smtClean="0"/>
                        <a:t>iterable</a:t>
                      </a:r>
                      <a:r>
                        <a:rPr lang="en-GB" b="0" i="0" baseline="0" dirty="0" smtClean="0"/>
                        <a:t> – for example, a list or tuple</a:t>
                      </a:r>
                      <a:endParaRPr lang="en-US" b="0" dirty="0"/>
                    </a:p>
                  </a:txBody>
                  <a:tcPr/>
                </a:tc>
                <a:tc>
                  <a:txBody>
                    <a:bodyPr/>
                    <a:lstStyle/>
                    <a:p>
                      <a:r>
                        <a:rPr lang="en-GB" dirty="0" err="1" smtClean="0"/>
                        <a:t>newstring</a:t>
                      </a:r>
                      <a:r>
                        <a:rPr lang="en-GB" dirty="0" smtClean="0"/>
                        <a:t> = </a:t>
                      </a:r>
                      <a:r>
                        <a:rPr lang="en-GB" dirty="0" err="1" smtClean="0"/>
                        <a:t>str.join</a:t>
                      </a:r>
                      <a:r>
                        <a:rPr lang="en-GB" dirty="0" smtClean="0"/>
                        <a:t>( [ ‘A’, ‘string’, ‘made’, ‘from’,’</a:t>
                      </a:r>
                      <a:r>
                        <a:rPr lang="en-GB" dirty="0" err="1" smtClean="0"/>
                        <a:t>iterable</a:t>
                      </a:r>
                      <a:r>
                        <a:rPr lang="en-GB" dirty="0" smtClean="0"/>
                        <a:t>’])</a:t>
                      </a:r>
                      <a:endParaRPr lang="en-GB" baseline="0" dirty="0" smtClean="0"/>
                    </a:p>
                  </a:txBody>
                  <a:tcPr/>
                </a:tc>
              </a:tr>
            </a:tbl>
          </a:graphicData>
        </a:graphic>
      </p:graphicFrame>
    </p:spTree>
    <p:extLst>
      <p:ext uri="{BB962C8B-B14F-4D97-AF65-F5344CB8AC3E}">
        <p14:creationId xmlns:p14="http://schemas.microsoft.com/office/powerpoint/2010/main" val="1204860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We will often want to allow the user to enter values</a:t>
            </a:r>
          </a:p>
          <a:p>
            <a:endParaRPr lang="en-US" sz="2400" dirty="0" smtClean="0">
              <a:solidFill>
                <a:srgbClr val="000000"/>
              </a:solidFill>
            </a:endParaRPr>
          </a:p>
          <a:p>
            <a:r>
              <a:rPr lang="en-US" sz="2400" dirty="0" smtClean="0">
                <a:solidFill>
                  <a:srgbClr val="000000"/>
                </a:solidFill>
              </a:rPr>
              <a:t>Usually we will to hold onto the data for later</a:t>
            </a:r>
          </a:p>
          <a:p>
            <a:endParaRPr lang="en-US" sz="2400" dirty="0" smtClean="0">
              <a:solidFill>
                <a:srgbClr val="000000"/>
              </a:solidFill>
            </a:endParaRPr>
          </a:p>
          <a:p>
            <a:r>
              <a:rPr lang="en-US" sz="2400" dirty="0" smtClean="0">
                <a:solidFill>
                  <a:srgbClr val="000000"/>
                </a:solidFill>
              </a:rPr>
              <a:t>In Python, we have two built-in functions available</a:t>
            </a:r>
          </a:p>
          <a:p>
            <a:endParaRPr lang="en-US" dirty="0" smtClean="0">
              <a:solidFill>
                <a:srgbClr val="000000"/>
              </a:solidFill>
            </a:endParaRP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a:t>
            </a:r>
            <a:endParaRPr lang="en-US" dirty="0"/>
          </a:p>
        </p:txBody>
      </p:sp>
    </p:spTree>
    <p:extLst>
      <p:ext uri="{BB962C8B-B14F-4D97-AF65-F5344CB8AC3E}">
        <p14:creationId xmlns:p14="http://schemas.microsoft.com/office/powerpoint/2010/main" val="2380849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Use the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statement to capture </a:t>
            </a:r>
            <a:r>
              <a:rPr lang="en-US" sz="2400" i="1" dirty="0" smtClean="0">
                <a:solidFill>
                  <a:srgbClr val="000000"/>
                </a:solidFill>
              </a:rPr>
              <a:t>strings</a:t>
            </a:r>
          </a:p>
          <a:p>
            <a:endParaRPr lang="en-US" sz="2400" dirty="0">
              <a:solidFill>
                <a:srgbClr val="000000"/>
              </a:solidFill>
            </a:endParaRPr>
          </a:p>
          <a:p>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a:t>
            </a:r>
            <a:r>
              <a:rPr lang="en-US" sz="2400" dirty="0">
                <a:solidFill>
                  <a:srgbClr val="000000"/>
                </a:solidFill>
              </a:rPr>
              <a:t>returns a </a:t>
            </a:r>
            <a:r>
              <a:rPr lang="en-US" sz="2400" b="1" dirty="0">
                <a:solidFill>
                  <a:srgbClr val="000000"/>
                </a:solidFill>
              </a:rPr>
              <a:t>string </a:t>
            </a:r>
            <a:r>
              <a:rPr lang="en-US" sz="2400" b="1" dirty="0" smtClean="0">
                <a:solidFill>
                  <a:srgbClr val="000000"/>
                </a:solidFill>
              </a:rPr>
              <a:t>value</a:t>
            </a:r>
          </a:p>
          <a:p>
            <a:endParaRPr lang="en-US" sz="2400" b="1" dirty="0" smtClean="0">
              <a:solidFill>
                <a:srgbClr val="000000"/>
              </a:solidFill>
            </a:endParaRPr>
          </a:p>
          <a:p>
            <a:r>
              <a:rPr lang="en-US" sz="2400" dirty="0" smtClean="0">
                <a:solidFill>
                  <a:srgbClr val="000000"/>
                </a:solidFill>
              </a:rPr>
              <a:t>We can convert a string value to a number with </a:t>
            </a:r>
            <a:r>
              <a:rPr lang="en-US" sz="2400" b="1" dirty="0" err="1" smtClean="0">
                <a:solidFill>
                  <a:srgbClr val="0000FF"/>
                </a:solidFill>
                <a:latin typeface="Courier New" panose="02070309020205020404" pitchFamily="49" charset="0"/>
                <a:cs typeface="Courier New" panose="02070309020205020404" pitchFamily="49" charset="0"/>
              </a:rPr>
              <a:t>int</a:t>
            </a:r>
            <a:r>
              <a:rPr lang="en-US" sz="2400" b="1" dirty="0" smtClean="0">
                <a:solidFill>
                  <a:srgbClr val="0000FF"/>
                </a:solidFill>
                <a:latin typeface="Courier New" panose="02070309020205020404" pitchFamily="49" charset="0"/>
                <a:cs typeface="Courier New" panose="02070309020205020404" pitchFamily="49" charset="0"/>
              </a:rPr>
              <a:t>()</a:t>
            </a:r>
            <a:endParaRPr lang="en-US" sz="2400" dirty="0">
              <a:solidFill>
                <a:srgbClr val="0000FF"/>
              </a:solidFill>
              <a:latin typeface="Courier New" panose="02070309020205020404" pitchFamily="49" charset="0"/>
              <a:cs typeface="Courier New" panose="02070309020205020404" pitchFamily="49" charset="0"/>
            </a:endParaRPr>
          </a:p>
          <a:p>
            <a:pPr marL="0" indent="0">
              <a:buNone/>
            </a:pPr>
            <a:endParaRPr lang="en-US" sz="2400" dirty="0">
              <a:solidFill>
                <a:srgbClr val="000000"/>
              </a:solidFill>
            </a:endParaRPr>
          </a:p>
          <a:p>
            <a:r>
              <a:rPr lang="en-US" sz="2400" dirty="0" smtClean="0">
                <a:solidFill>
                  <a:srgbClr val="000000"/>
                </a:solidFill>
              </a:rPr>
              <a:t>You can provide a message with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‘Message’</a:t>
            </a:r>
            <a:r>
              <a:rPr lang="en-US" sz="2400" b="1" dirty="0" smtClean="0">
                <a:solidFill>
                  <a:srgbClr val="0000FF"/>
                </a:solidFill>
                <a:latin typeface="Courier New" panose="02070309020205020404" pitchFamily="49" charset="0"/>
                <a:cs typeface="Courier New" panose="02070309020205020404" pitchFamily="49" charset="0"/>
              </a:rPr>
              <a:t>)</a:t>
            </a:r>
          </a:p>
          <a:p>
            <a:endParaRPr lang="en-US" sz="2400" dirty="0" smtClean="0">
              <a:solidFill>
                <a:srgbClr val="000000"/>
              </a:solidFill>
            </a:endParaRPr>
          </a:p>
          <a:p>
            <a:r>
              <a:rPr lang="en-US" sz="2400" dirty="0" smtClean="0">
                <a:solidFill>
                  <a:srgbClr val="000000"/>
                </a:solidFill>
              </a:rPr>
              <a:t>Hint: The message can also be a variable</a:t>
            </a: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 </a:t>
            </a:r>
            <a:r>
              <a:rPr lang="en-US" dirty="0" err="1" smtClean="0">
                <a:latin typeface="Courier New" panose="02070309020205020404" pitchFamily="49" charset="0"/>
                <a:cs typeface="Courier New" panose="02070309020205020404" pitchFamily="49" charset="0"/>
              </a:rPr>
              <a:t>raw_input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5501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sz="2400" dirty="0" smtClean="0">
                <a:solidFill>
                  <a:srgbClr val="000000"/>
                </a:solidFill>
              </a:rPr>
              <a:t>The practical ability to develop applications  in Python</a:t>
            </a:r>
          </a:p>
          <a:p>
            <a:endParaRPr lang="en-GB" sz="2400" dirty="0" smtClean="0">
              <a:solidFill>
                <a:srgbClr val="000000"/>
              </a:solidFill>
            </a:endParaRPr>
          </a:p>
          <a:p>
            <a:r>
              <a:rPr lang="en-GB" sz="2400" dirty="0" smtClean="0">
                <a:solidFill>
                  <a:srgbClr val="000000"/>
                </a:solidFill>
              </a:rPr>
              <a:t>An understanding of the principles of programming</a:t>
            </a:r>
          </a:p>
          <a:p>
            <a:endParaRPr lang="en-GB" sz="2400" dirty="0" smtClean="0">
              <a:solidFill>
                <a:srgbClr val="000000"/>
              </a:solidFill>
            </a:endParaRPr>
          </a:p>
          <a:p>
            <a:r>
              <a:rPr lang="en-GB" sz="2400" dirty="0" smtClean="0">
                <a:solidFill>
                  <a:srgbClr val="000000"/>
                </a:solidFill>
              </a:rPr>
              <a:t>An introduction to ways of programming in a team</a:t>
            </a:r>
          </a:p>
          <a:p>
            <a:endParaRPr lang="en-GB" sz="2400" dirty="0" smtClean="0">
              <a:solidFill>
                <a:srgbClr val="000000"/>
              </a:solidFill>
            </a:endParaRPr>
          </a:p>
          <a:p>
            <a:r>
              <a:rPr lang="en-GB" sz="2400" dirty="0" smtClean="0">
                <a:solidFill>
                  <a:srgbClr val="000000"/>
                </a:solidFill>
              </a:rPr>
              <a:t>An introduction to principles of application design</a:t>
            </a:r>
          </a:p>
          <a:p>
            <a:endParaRPr lang="en-GB" sz="2400" dirty="0" smtClean="0">
              <a:solidFill>
                <a:srgbClr val="000000"/>
              </a:solidFill>
            </a:endParaRPr>
          </a:p>
          <a:p>
            <a:r>
              <a:rPr lang="en-GB" sz="2400" dirty="0" smtClean="0">
                <a:solidFill>
                  <a:srgbClr val="000000"/>
                </a:solidFill>
              </a:rPr>
              <a:t>Tools to help write clean and maintainable code</a:t>
            </a:r>
          </a:p>
          <a:p>
            <a:endParaRPr lang="en-GB" sz="2400" dirty="0" smtClean="0">
              <a:solidFill>
                <a:srgbClr val="000000"/>
              </a:solidFill>
            </a:endParaRPr>
          </a:p>
          <a:p>
            <a:pPr marL="0" indent="0">
              <a:buNone/>
            </a:pPr>
            <a:endParaRPr lang="en-GB" sz="2400" dirty="0" smtClean="0">
              <a:solidFill>
                <a:srgbClr val="000000"/>
              </a:solidFill>
            </a:endParaRPr>
          </a:p>
          <a:p>
            <a:endParaRPr lang="en-GB" sz="2400" dirty="0" smtClean="0">
              <a:solidFill>
                <a:srgbClr val="FF0000"/>
              </a:solidFill>
            </a:endParaRPr>
          </a:p>
        </p:txBody>
      </p:sp>
      <p:sp>
        <p:nvSpPr>
          <p:cNvPr id="3" name="Title 2"/>
          <p:cNvSpPr>
            <a:spLocks noGrp="1"/>
          </p:cNvSpPr>
          <p:nvPr>
            <p:ph type="title"/>
          </p:nvPr>
        </p:nvSpPr>
        <p:spPr/>
        <p:txBody>
          <a:bodyPr/>
          <a:lstStyle/>
          <a:p>
            <a:r>
              <a:rPr lang="en-GB" dirty="0" smtClean="0"/>
              <a:t>Module Aims</a:t>
            </a:r>
            <a:endParaRPr lang="en-GB" dirty="0"/>
          </a:p>
        </p:txBody>
      </p:sp>
    </p:spTree>
    <p:extLst>
      <p:ext uri="{BB962C8B-B14F-4D97-AF65-F5344CB8AC3E}">
        <p14:creationId xmlns:p14="http://schemas.microsoft.com/office/powerpoint/2010/main" val="902373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Master of the Hello World</a:t>
            </a:r>
            <a:endParaRPr lang="en-US" dirty="0"/>
          </a:p>
        </p:txBody>
      </p:sp>
    </p:spTree>
    <p:extLst>
      <p:ext uri="{BB962C8B-B14F-4D97-AF65-F5344CB8AC3E}">
        <p14:creationId xmlns:p14="http://schemas.microsoft.com/office/powerpoint/2010/main" val="34216772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Write a program that will:</a:t>
            </a:r>
          </a:p>
          <a:p>
            <a:pPr lvl="1"/>
            <a:r>
              <a:rPr lang="en-US" sz="2400" dirty="0" smtClean="0">
                <a:solidFill>
                  <a:srgbClr val="000000"/>
                </a:solidFill>
              </a:rPr>
              <a:t>Use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to get the user to enter their name</a:t>
            </a:r>
          </a:p>
          <a:p>
            <a:pPr lvl="1"/>
            <a:r>
              <a:rPr lang="en-US" sz="2400" dirty="0" smtClean="0">
                <a:solidFill>
                  <a:srgbClr val="000000"/>
                </a:solidFill>
              </a:rPr>
              <a:t>Store the name in a variable</a:t>
            </a:r>
          </a:p>
          <a:p>
            <a:pPr lvl="1"/>
            <a:r>
              <a:rPr lang="en-US" sz="2400" dirty="0" smtClean="0">
                <a:solidFill>
                  <a:srgbClr val="000000"/>
                </a:solidFill>
              </a:rPr>
              <a:t>Print the variable in a message of your choice</a:t>
            </a:r>
          </a:p>
          <a:p>
            <a:pPr lvl="1"/>
            <a:endParaRPr lang="en-US" sz="2400" dirty="0" smtClean="0">
              <a:solidFill>
                <a:srgbClr val="000000"/>
              </a:solidFill>
            </a:endParaRPr>
          </a:p>
          <a:p>
            <a:r>
              <a:rPr lang="en-US" sz="2400" dirty="0" smtClean="0">
                <a:solidFill>
                  <a:srgbClr val="000000"/>
                </a:solidFill>
              </a:rPr>
              <a:t>Bonus points:</a:t>
            </a:r>
          </a:p>
          <a:p>
            <a:pPr lvl="1"/>
            <a:r>
              <a:rPr lang="en-US" sz="2400" dirty="0" smtClean="0">
                <a:solidFill>
                  <a:srgbClr val="000000"/>
                </a:solidFill>
              </a:rPr>
              <a:t>Also get the user to enter where they live and store it</a:t>
            </a:r>
          </a:p>
          <a:p>
            <a:pPr lvl="1"/>
            <a:r>
              <a:rPr lang="en-US" sz="2400" dirty="0" smtClean="0">
                <a:solidFill>
                  <a:srgbClr val="000000"/>
                </a:solidFill>
              </a:rPr>
              <a:t>Output both name and place in the same message</a:t>
            </a: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 Master of the Hello World</a:t>
            </a:r>
            <a:endParaRPr lang="en-US" dirty="0"/>
          </a:p>
        </p:txBody>
      </p:sp>
    </p:spTree>
    <p:extLst>
      <p:ext uri="{BB962C8B-B14F-4D97-AF65-F5344CB8AC3E}">
        <p14:creationId xmlns:p14="http://schemas.microsoft.com/office/powerpoint/2010/main" val="39436609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Master of the Hello World</a:t>
            </a:r>
          </a:p>
        </p:txBody>
      </p:sp>
      <p:sp>
        <p:nvSpPr>
          <p:cNvPr id="4" name="Rectangle 3"/>
          <p:cNvSpPr/>
          <p:nvPr/>
        </p:nvSpPr>
        <p:spPr>
          <a:xfrm>
            <a:off x="609600" y="1772816"/>
            <a:ext cx="11017224" cy="409342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r>
              <a:rPr lang="en-US" sz="2000" i="1" dirty="0" err="1">
                <a:solidFill>
                  <a:srgbClr val="808080"/>
                </a:solidFill>
                <a:latin typeface="Courier New" panose="02070309020205020404" pitchFamily="49" charset="0"/>
                <a:cs typeface="Courier New" panose="02070309020205020404" pitchFamily="49" charset="0"/>
              </a:rPr>
              <a:t>usr</a:t>
            </a:r>
            <a:r>
              <a:rPr lang="en-US" sz="2000" i="1" dirty="0">
                <a:solidFill>
                  <a:srgbClr val="808080"/>
                </a:solidFill>
                <a:latin typeface="Courier New" panose="02070309020205020404" pitchFamily="49" charset="0"/>
                <a:cs typeface="Courier New" panose="02070309020205020404" pitchFamily="49" charset="0"/>
              </a:rPr>
              <a:t>/bin/python</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smtClean="0">
                <a:solidFill>
                  <a:srgbClr val="000000"/>
                </a:solidFill>
                <a:latin typeface="Courier New" panose="02070309020205020404" pitchFamily="49" charset="0"/>
                <a:cs typeface="Courier New" panose="02070309020205020404" pitchFamily="49" charset="0"/>
              </a:rPr>
              <a:t>name </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name?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home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"Where do you live?"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"That's interesting!"</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8000"/>
                </a:solidFill>
                <a:latin typeface="Courier New" panose="02070309020205020404" pitchFamily="49" charset="0"/>
                <a:cs typeface="Courier New" panose="02070309020205020404" pitchFamily="49" charset="0"/>
              </a:rPr>
              <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"Nice to meet you " </a:t>
            </a:r>
            <a:r>
              <a:rPr lang="en-US" sz="2000" dirty="0">
                <a:solidFill>
                  <a:srgbClr val="000000"/>
                </a:solidFill>
                <a:latin typeface="Courier New" panose="02070309020205020404" pitchFamily="49" charset="0"/>
                <a:cs typeface="Courier New" panose="02070309020205020404" pitchFamily="49" charset="0"/>
              </a:rPr>
              <a:t>+ name + </a:t>
            </a:r>
            <a:r>
              <a:rPr lang="en-US" sz="2000" b="1" dirty="0">
                <a:solidFill>
                  <a:srgbClr val="008000"/>
                </a:solidFill>
                <a:latin typeface="Courier New" panose="02070309020205020404" pitchFamily="49" charset="0"/>
                <a:cs typeface="Courier New" panose="02070309020205020404" pitchFamily="49" charset="0"/>
              </a:rPr>
              <a:t>" from " </a:t>
            </a:r>
            <a:r>
              <a:rPr lang="en-US" sz="2000" dirty="0">
                <a:solidFill>
                  <a:srgbClr val="000000"/>
                </a:solidFill>
                <a:latin typeface="Courier New" panose="02070309020205020404" pitchFamily="49" charset="0"/>
                <a:cs typeface="Courier New" panose="02070309020205020404" pitchFamily="49" charset="0"/>
              </a:rPr>
              <a:t>+ home</a:t>
            </a:r>
            <a:br>
              <a:rPr lang="en-US" sz="2000" dirty="0">
                <a:solidFill>
                  <a:srgbClr val="000000"/>
                </a:solidFill>
                <a:latin typeface="Courier New" panose="02070309020205020404" pitchFamily="49" charset="0"/>
                <a:cs typeface="Courier New" panose="02070309020205020404" pitchFamily="49" charset="0"/>
              </a:rPr>
            </a:br>
            <a:endParaRPr lang="en-US" sz="2000" dirty="0">
              <a:latin typeface="Arial" panose="020B0604020202020204" pitchFamily="34" charset="0"/>
            </a:endParaRPr>
          </a:p>
          <a:p>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890670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Comments</a:t>
            </a:r>
            <a:endParaRPr lang="en-US" dirty="0"/>
          </a:p>
        </p:txBody>
      </p:sp>
    </p:spTree>
    <p:extLst>
      <p:ext uri="{BB962C8B-B14F-4D97-AF65-F5344CB8AC3E}">
        <p14:creationId xmlns:p14="http://schemas.microsoft.com/office/powerpoint/2010/main" val="16955833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Comments are a way of documenting your code</a:t>
            </a:r>
          </a:p>
          <a:p>
            <a:endParaRPr lang="en-US" sz="2400" dirty="0" smtClean="0"/>
          </a:p>
          <a:p>
            <a:r>
              <a:rPr lang="en-US" sz="2400" dirty="0" smtClean="0"/>
              <a:t>They are an important means of explaining complex problems</a:t>
            </a:r>
          </a:p>
          <a:p>
            <a:endParaRPr lang="en-US" sz="2400" dirty="0" smtClean="0"/>
          </a:p>
          <a:p>
            <a:r>
              <a:rPr lang="en-US" sz="2400" dirty="0" smtClean="0"/>
              <a:t>They can be single or multiline</a:t>
            </a:r>
          </a:p>
          <a:p>
            <a:endParaRPr lang="en-US" sz="2400" dirty="0" smtClean="0"/>
          </a:p>
          <a:p>
            <a:r>
              <a:rPr lang="en-US" sz="2400" dirty="0" smtClean="0"/>
              <a:t>Good code is well commented code</a:t>
            </a:r>
          </a:p>
        </p:txBody>
      </p:sp>
      <p:sp>
        <p:nvSpPr>
          <p:cNvPr id="3" name="Title 2"/>
          <p:cNvSpPr>
            <a:spLocks noGrp="1"/>
          </p:cNvSpPr>
          <p:nvPr>
            <p:ph type="title"/>
          </p:nvPr>
        </p:nvSpPr>
        <p:spPr/>
        <p:txBody>
          <a:bodyPr/>
          <a:lstStyle/>
          <a:p>
            <a:r>
              <a:rPr lang="en-US" dirty="0" smtClean="0"/>
              <a:t>Comments - Why</a:t>
            </a:r>
            <a:endParaRPr lang="en-US" dirty="0"/>
          </a:p>
        </p:txBody>
      </p:sp>
    </p:spTree>
    <p:extLst>
      <p:ext uri="{BB962C8B-B14F-4D97-AF65-F5344CB8AC3E}">
        <p14:creationId xmlns:p14="http://schemas.microsoft.com/office/powerpoint/2010/main" val="41839114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Single line comments can be added with the </a:t>
            </a:r>
            <a:r>
              <a:rPr lang="en-US" sz="2400" b="1" dirty="0" smtClean="0">
                <a:solidFill>
                  <a:srgbClr val="000000"/>
                </a:solidFill>
                <a:latin typeface="Courier New" panose="02070309020205020404" pitchFamily="49" charset="0"/>
                <a:cs typeface="Courier New" panose="02070309020205020404" pitchFamily="49" charset="0"/>
              </a:rPr>
              <a:t>#</a:t>
            </a:r>
            <a:r>
              <a:rPr lang="en-US" sz="2400" dirty="0" smtClean="0"/>
              <a:t> symbol</a:t>
            </a:r>
          </a:p>
          <a:p>
            <a:endParaRPr lang="en-US" sz="2400" dirty="0" smtClean="0"/>
          </a:p>
          <a:p>
            <a:r>
              <a:rPr lang="en-US" sz="2400" dirty="0" smtClean="0"/>
              <a:t>The remaining text on that line will be ignored</a:t>
            </a:r>
          </a:p>
          <a:p>
            <a:endParaRPr lang="en-US" sz="2400" dirty="0" smtClean="0"/>
          </a:p>
          <a:p>
            <a:r>
              <a:rPr lang="en-GB" sz="2400" dirty="0" smtClean="0"/>
              <a:t>Single line comments can live anywhere on the line</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3522610" y="4221088"/>
            <a:ext cx="5544616"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smtClean="0">
                <a:solidFill>
                  <a:srgbClr val="008000"/>
                </a:solidFill>
                <a:highlight>
                  <a:srgbClr val="FFFFFF"/>
                </a:highlight>
              </a:rPr>
              <a:t># </a:t>
            </a:r>
            <a:r>
              <a:rPr lang="en-US" sz="2000" dirty="0">
                <a:solidFill>
                  <a:srgbClr val="008000"/>
                </a:solidFill>
                <a:highlight>
                  <a:srgbClr val="FFFFFF"/>
                </a:highlight>
              </a:rPr>
              <a:t>Print ‘Hello John’ to the screen.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1918568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Multiline comments can be added with three consecutive  </a:t>
            </a:r>
            <a:r>
              <a:rPr lang="en-US" sz="2400" dirty="0" smtClean="0">
                <a:solidFill>
                  <a:srgbClr val="FF8000"/>
                </a:solidFill>
                <a:highlight>
                  <a:srgbClr val="FFFFFF"/>
                </a:highlight>
              </a:rPr>
              <a:t>" </a:t>
            </a:r>
            <a:r>
              <a:rPr lang="en-US" sz="2400" dirty="0" smtClean="0">
                <a:highlight>
                  <a:srgbClr val="FFFFFF"/>
                </a:highlight>
              </a:rPr>
              <a:t>(quote) characters</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694518" y="2852936"/>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a:solidFill>
                  <a:srgbClr val="FF8000"/>
                </a:solidFill>
                <a:highlight>
                  <a:srgbClr val="FFFFFF"/>
                </a:highlight>
              </a:rPr>
              <a:t>"""</a:t>
            </a:r>
          </a:p>
          <a:p>
            <a:r>
              <a:rPr lang="en-US" sz="2000" dirty="0" smtClean="0">
                <a:solidFill>
                  <a:srgbClr val="FF8000"/>
                </a:solidFill>
                <a:highlight>
                  <a:srgbClr val="FFFFFF"/>
                </a:highlight>
              </a:rPr>
              <a:t>   John is our friend and we should</a:t>
            </a:r>
          </a:p>
          <a:p>
            <a:r>
              <a:rPr lang="en-US" sz="2000" dirty="0">
                <a:solidFill>
                  <a:srgbClr val="FF8000"/>
                </a:solidFill>
                <a:highlight>
                  <a:srgbClr val="FFFFFF"/>
                </a:highlight>
              </a:rPr>
              <a:t> </a:t>
            </a:r>
            <a:r>
              <a:rPr lang="en-US" sz="2000" dirty="0" smtClean="0">
                <a:solidFill>
                  <a:srgbClr val="FF8000"/>
                </a:solidFill>
                <a:highlight>
                  <a:srgbClr val="FFFFFF"/>
                </a:highlight>
              </a:rPr>
              <a:t>  be nice to him. Let’s say hello</a:t>
            </a:r>
          </a:p>
          <a:p>
            <a:r>
              <a:rPr lang="en-US" sz="2000" dirty="0">
                <a:solidFill>
                  <a:srgbClr val="FF8000"/>
                </a:solidFill>
                <a:highlight>
                  <a:srgbClr val="FFFFFF"/>
                </a:highlight>
              </a:rPr>
              <a:t> </a:t>
            </a:r>
            <a:r>
              <a:rPr lang="en-US" sz="2000" dirty="0" smtClean="0">
                <a:solidFill>
                  <a:srgbClr val="FF8000"/>
                </a:solidFill>
                <a:highlight>
                  <a:srgbClr val="FFFFFF"/>
                </a:highlight>
              </a:rPr>
              <a:t>  to John.</a:t>
            </a:r>
            <a:endParaRPr lang="en-US" sz="2000" dirty="0">
              <a:solidFill>
                <a:srgbClr val="FF8000"/>
              </a:solidFill>
              <a:highlight>
                <a:srgbClr val="FFFFFF"/>
              </a:highlight>
            </a:endParaRPr>
          </a:p>
          <a:p>
            <a:r>
              <a:rPr lang="en-US" sz="2000" dirty="0">
                <a:solidFill>
                  <a:srgbClr val="FF8000"/>
                </a:solidFill>
                <a:highlight>
                  <a:srgbClr val="FFFFFF"/>
                </a:highlight>
              </a:rPr>
              <a:t>"""</a:t>
            </a:r>
            <a:endParaRPr lang="en-US" sz="2000" dirty="0" smtClean="0">
              <a:solidFill>
                <a:srgbClr val="008000"/>
              </a:solidFill>
              <a:highlight>
                <a:srgbClr val="FFFFFF"/>
              </a:highlight>
            </a:endParaRP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32361235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Comments – Before</a:t>
            </a:r>
            <a:endParaRPr lang="en-US" dirty="0"/>
          </a:p>
        </p:txBody>
      </p:sp>
      <p:sp>
        <p:nvSpPr>
          <p:cNvPr id="9" name="Rectangle 8"/>
          <p:cNvSpPr/>
          <p:nvPr/>
        </p:nvSpPr>
        <p:spPr>
          <a:xfrm>
            <a:off x="609600" y="1916832"/>
            <a:ext cx="11247040"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smtClean="0">
                <a:solidFill>
                  <a:srgbClr val="0000FF"/>
                </a:solidFill>
                <a:highlight>
                  <a:srgbClr val="FFFFFF"/>
                </a:highlight>
              </a:rPr>
              <a:t>import</a:t>
            </a:r>
            <a:r>
              <a:rPr lang="en-US" sz="2400" dirty="0" smtClean="0">
                <a:solidFill>
                  <a:srgbClr val="000000"/>
                </a:solidFill>
                <a:highlight>
                  <a:srgbClr val="FFFFFF"/>
                </a:highlight>
              </a:rPr>
              <a:t> </a:t>
            </a:r>
            <a:r>
              <a:rPr lang="en-US" sz="2400" dirty="0" err="1" smtClean="0">
                <a:solidFill>
                  <a:srgbClr val="000000"/>
                </a:solidFill>
                <a:highlight>
                  <a:srgbClr val="FFFFFF"/>
                </a:highlight>
              </a:rPr>
              <a:t>datetime</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raw_input</a:t>
            </a:r>
            <a:r>
              <a:rPr lang="en-US" sz="2400" b="1" dirty="0">
                <a:solidFill>
                  <a:srgbClr val="000080"/>
                </a:solidFill>
                <a:highlight>
                  <a:srgbClr val="FFFFFF"/>
                </a:highlight>
              </a:rPr>
              <a:t>(</a:t>
            </a:r>
            <a:r>
              <a:rPr lang="en-US" sz="2400" dirty="0">
                <a:solidFill>
                  <a:srgbClr val="808080"/>
                </a:solidFill>
                <a:highlight>
                  <a:srgbClr val="FFFFFF"/>
                </a:highlight>
              </a:rPr>
              <a:t>"What is your name? "</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err="1">
                <a:solidFill>
                  <a:srgbClr val="000000"/>
                </a:solidFill>
                <a:highlight>
                  <a:srgbClr val="FFFFFF"/>
                </a:highlight>
              </a:rPr>
              <a:t>year_of_birth</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input</a:t>
            </a:r>
            <a:r>
              <a:rPr lang="en-US" sz="2400" b="1" dirty="0">
                <a:solidFill>
                  <a:srgbClr val="000080"/>
                </a:solidFill>
                <a:highlight>
                  <a:srgbClr val="FFFFFF"/>
                </a:highlight>
              </a:rPr>
              <a:t>(</a:t>
            </a:r>
            <a:r>
              <a:rPr lang="en-US" sz="2400" dirty="0">
                <a:solidFill>
                  <a:srgbClr val="808080"/>
                </a:solidFill>
                <a:highlight>
                  <a:srgbClr val="FFFFFF"/>
                </a:highlight>
              </a:rPr>
              <a:t>"What year were you born {} (e.g. 1872)? "</a:t>
            </a:r>
            <a:r>
              <a:rPr lang="en-US" sz="2400" b="1" dirty="0">
                <a:solidFill>
                  <a:srgbClr val="000080"/>
                </a:solidFill>
                <a:highlight>
                  <a:srgbClr val="FFFFFF"/>
                </a:highlight>
              </a:rPr>
              <a:t>.</a:t>
            </a:r>
            <a:r>
              <a:rPr lang="en-US" sz="2400" dirty="0">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name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a:solidFill>
                  <a:srgbClr val="000000"/>
                </a:solidFill>
                <a:highlight>
                  <a:srgbClr val="FFFFFF"/>
                </a:highlight>
              </a:rPr>
              <a:t>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smtClean="0">
                <a:solidFill>
                  <a:srgbClr val="000000"/>
                </a:solidFill>
                <a:highlight>
                  <a:srgbClr val="FFFFFF"/>
                </a:highlight>
              </a:rPr>
              <a:t>datetime.date</a:t>
            </a:r>
            <a:r>
              <a:rPr lang="en-US" sz="2400" b="1" dirty="0" err="1" smtClean="0">
                <a:solidFill>
                  <a:srgbClr val="000080"/>
                </a:solidFill>
                <a:highlight>
                  <a:srgbClr val="FFFFFF"/>
                </a:highlight>
              </a:rPr>
              <a:t>.</a:t>
            </a:r>
            <a:r>
              <a:rPr lang="en-US" sz="2400" dirty="0" err="1" smtClean="0">
                <a:solidFill>
                  <a:srgbClr val="000000"/>
                </a:solidFill>
                <a:highlight>
                  <a:srgbClr val="FFFFFF"/>
                </a:highlight>
              </a:rPr>
              <a:t>today</a:t>
            </a:r>
            <a:r>
              <a:rPr lang="en-US" sz="2400" b="1" dirty="0">
                <a:solidFill>
                  <a:srgbClr val="000080"/>
                </a:solidFill>
                <a:highlight>
                  <a:srgbClr val="FFFFFF"/>
                </a:highlight>
              </a:rPr>
              <a:t>().</a:t>
            </a:r>
            <a:r>
              <a:rPr lang="en-US" sz="2400" dirty="0">
                <a:solidFill>
                  <a:srgbClr val="000000"/>
                </a:solidFill>
                <a:highlight>
                  <a:srgbClr val="FFFFFF"/>
                </a:highlight>
              </a:rPr>
              <a:t>year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year_of_birth</a:t>
            </a:r>
            <a:endParaRPr lang="en-US" sz="2400" dirty="0">
              <a:solidFill>
                <a:srgbClr val="000000"/>
              </a:solidFill>
              <a:highlight>
                <a:srgbClr val="FFFFFF"/>
              </a:highlight>
            </a:endParaRPr>
          </a:p>
          <a:p>
            <a:r>
              <a:rPr lang="en-US" sz="2400" dirty="0" err="1">
                <a:solidFill>
                  <a:srgbClr val="000000"/>
                </a:solidFill>
                <a:highlight>
                  <a:srgbClr val="FFFFFF"/>
                </a:highlight>
              </a:rPr>
              <a:t>age_in_five_years</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a:solidFill>
                  <a:srgbClr val="FF0000"/>
                </a:solidFill>
                <a:highlight>
                  <a:srgbClr val="FFFFFF"/>
                </a:highlight>
              </a:rPr>
              <a:t>5</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"You are roughly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age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"In 5 years time you will be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err="1">
                <a:solidFill>
                  <a:srgbClr val="000000"/>
                </a:solidFill>
                <a:highlight>
                  <a:srgbClr val="FFFFFF"/>
                </a:highlight>
              </a:rPr>
              <a:t>age_in_five_years</a:t>
            </a:r>
            <a:r>
              <a:rPr lang="en-US" sz="2400" b="1" dirty="0">
                <a:solidFill>
                  <a:srgbClr val="000080"/>
                </a:solidFill>
                <a:highlight>
                  <a:srgbClr val="FFFFFF"/>
                </a:highlight>
              </a:rPr>
              <a:t>)</a:t>
            </a:r>
            <a:endParaRPr lang="en-US" sz="2400" dirty="0">
              <a:solidFill>
                <a:srgbClr val="000000"/>
              </a:solidFill>
              <a:highlight>
                <a:srgbClr val="FFFFFF"/>
              </a:highlight>
            </a:endParaRPr>
          </a:p>
        </p:txBody>
      </p:sp>
    </p:spTree>
    <p:extLst>
      <p:ext uri="{BB962C8B-B14F-4D97-AF65-F5344CB8AC3E}">
        <p14:creationId xmlns:p14="http://schemas.microsoft.com/office/powerpoint/2010/main" val="21517966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1464" y="332656"/>
            <a:ext cx="10009112" cy="61863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FF8000"/>
                </a:solidFill>
                <a:highlight>
                  <a:srgbClr val="FFFFFF"/>
                </a:highlight>
              </a:rPr>
              <a:t>"""</a:t>
            </a:r>
          </a:p>
          <a:p>
            <a:r>
              <a:rPr lang="en-US" dirty="0">
                <a:solidFill>
                  <a:srgbClr val="FF8000"/>
                </a:solidFill>
                <a:highlight>
                  <a:srgbClr val="FFFFFF"/>
                </a:highlight>
              </a:rPr>
              <a:t>   This library function will allow us to play with</a:t>
            </a:r>
          </a:p>
          <a:p>
            <a:r>
              <a:rPr lang="en-US" dirty="0">
                <a:solidFill>
                  <a:srgbClr val="FF8000"/>
                </a:solidFill>
                <a:highlight>
                  <a:srgbClr val="FFFFFF"/>
                </a:highlight>
              </a:rPr>
              <a:t>   date and time. It contains loads of useful</a:t>
            </a:r>
          </a:p>
          <a:p>
            <a:r>
              <a:rPr lang="en-US" dirty="0">
                <a:solidFill>
                  <a:srgbClr val="FF8000"/>
                </a:solidFill>
                <a:highlight>
                  <a:srgbClr val="FFFFFF"/>
                </a:highlight>
              </a:rPr>
              <a:t>   functionality which someone else has written for</a:t>
            </a:r>
          </a:p>
          <a:p>
            <a:r>
              <a:rPr lang="en-US" dirty="0">
                <a:solidFill>
                  <a:srgbClr val="FF8000"/>
                </a:solidFill>
                <a:highlight>
                  <a:srgbClr val="FFFFFF"/>
                </a:highlight>
              </a:rPr>
              <a:t>   us.</a:t>
            </a:r>
          </a:p>
          <a:p>
            <a:r>
              <a:rPr lang="en-US" dirty="0">
                <a:solidFill>
                  <a:srgbClr val="FF8000"/>
                </a:solidFill>
                <a:highlight>
                  <a:srgbClr val="FFFFFF"/>
                </a:highlight>
              </a:rPr>
              <a:t>"""</a:t>
            </a:r>
            <a:endParaRPr lang="en-US" dirty="0">
              <a:solidFill>
                <a:srgbClr val="000000"/>
              </a:solidFill>
              <a:highlight>
                <a:srgbClr val="FFFFFF"/>
              </a:highlight>
            </a:endParaRPr>
          </a:p>
          <a:p>
            <a:r>
              <a:rPr lang="en-US" b="1" dirty="0" smtClean="0">
                <a:solidFill>
                  <a:srgbClr val="0000FF"/>
                </a:solidFill>
                <a:highlight>
                  <a:srgbClr val="FFFFFF"/>
                </a:highlight>
              </a:rPr>
              <a:t>import</a:t>
            </a:r>
            <a:r>
              <a:rPr lang="en-US" dirty="0" smtClean="0">
                <a:solidFill>
                  <a:srgbClr val="000000"/>
                </a:solidFill>
                <a:highlight>
                  <a:srgbClr val="FFFFFF"/>
                </a:highlight>
              </a:rPr>
              <a:t> </a:t>
            </a:r>
            <a:r>
              <a:rPr lang="en-US" dirty="0" err="1" smtClean="0">
                <a:solidFill>
                  <a:srgbClr val="000000"/>
                </a:solidFill>
                <a:highlight>
                  <a:srgbClr val="FFFFFF"/>
                </a:highlight>
              </a:rPr>
              <a:t>datetime</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name</a:t>
            </a:r>
            <a:endParaRPr lang="en-US" dirty="0">
              <a:solidFill>
                <a:srgbClr val="000000"/>
              </a:solidFill>
              <a:highlight>
                <a:srgbClr val="FFFFFF"/>
              </a:highlight>
            </a:endParaRPr>
          </a:p>
          <a:p>
            <a:r>
              <a:rPr lang="en-US" dirty="0">
                <a:solidFill>
                  <a:srgbClr val="000000"/>
                </a:solidFill>
                <a:highlight>
                  <a:srgbClr val="FFFFFF"/>
                </a:highlight>
              </a:rPr>
              <a:t>name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raw_input</a:t>
            </a:r>
            <a:r>
              <a:rPr lang="en-US" b="1" dirty="0">
                <a:solidFill>
                  <a:srgbClr val="000080"/>
                </a:solidFill>
                <a:highlight>
                  <a:srgbClr val="FFFFFF"/>
                </a:highlight>
              </a:rPr>
              <a:t>(</a:t>
            </a:r>
            <a:r>
              <a:rPr lang="en-US" dirty="0">
                <a:solidFill>
                  <a:srgbClr val="808080"/>
                </a:solidFill>
                <a:highlight>
                  <a:srgbClr val="FFFFFF"/>
                </a:highlight>
              </a:rPr>
              <a:t>"What is your name? "</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year of birth</a:t>
            </a:r>
            <a:endParaRPr lang="en-US" dirty="0">
              <a:solidFill>
                <a:srgbClr val="000000"/>
              </a:solidFill>
              <a:highlight>
                <a:srgbClr val="FFFFFF"/>
              </a:highlight>
            </a:endParaRPr>
          </a:p>
          <a:p>
            <a:r>
              <a:rPr lang="en-US" dirty="0" err="1">
                <a:solidFill>
                  <a:srgbClr val="000000"/>
                </a:solidFill>
                <a:highlight>
                  <a:srgbClr val="FFFFFF"/>
                </a:highlight>
              </a:rPr>
              <a:t>year_of_birth</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input</a:t>
            </a:r>
            <a:r>
              <a:rPr lang="en-US" b="1" dirty="0">
                <a:solidFill>
                  <a:srgbClr val="000080"/>
                </a:solidFill>
                <a:highlight>
                  <a:srgbClr val="FFFFFF"/>
                </a:highlight>
              </a:rPr>
              <a:t>(</a:t>
            </a:r>
            <a:r>
              <a:rPr lang="en-US" dirty="0">
                <a:solidFill>
                  <a:srgbClr val="808080"/>
                </a:solidFill>
                <a:highlight>
                  <a:srgbClr val="FFFFFF"/>
                </a:highlight>
              </a:rPr>
              <a:t>"What year were you born {} (e.g. 1872)? "</a:t>
            </a:r>
            <a:r>
              <a:rPr lang="en-US" b="1" dirty="0">
                <a:solidFill>
                  <a:srgbClr val="000080"/>
                </a:solidFill>
                <a:highlight>
                  <a:srgbClr val="FFFFFF"/>
                </a:highlight>
              </a:rPr>
              <a:t>.</a:t>
            </a:r>
            <a:r>
              <a:rPr lang="en-US" dirty="0">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name</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Calculate their date of birth by subtracting it </a:t>
            </a:r>
            <a:r>
              <a:rPr lang="en-US" dirty="0" smtClean="0">
                <a:solidFill>
                  <a:srgbClr val="008000"/>
                </a:solidFill>
                <a:highlight>
                  <a:srgbClr val="FFFFFF"/>
                </a:highlight>
              </a:rPr>
              <a:t>from </a:t>
            </a:r>
            <a:r>
              <a:rPr lang="en-US" dirty="0">
                <a:solidFill>
                  <a:srgbClr val="008000"/>
                </a:solidFill>
                <a:highlight>
                  <a:srgbClr val="FFFFFF"/>
                </a:highlight>
              </a:rPr>
              <a:t>todays date</a:t>
            </a:r>
            <a:endParaRPr lang="en-US" dirty="0">
              <a:solidFill>
                <a:srgbClr val="000000"/>
              </a:solidFill>
              <a:highlight>
                <a:srgbClr val="FFFFFF"/>
              </a:highlight>
            </a:endParaRPr>
          </a:p>
          <a:p>
            <a:r>
              <a:rPr lang="en-US" dirty="0">
                <a:solidFill>
                  <a:srgbClr val="000000"/>
                </a:solidFill>
                <a:highlight>
                  <a:srgbClr val="FFFFFF"/>
                </a:highlight>
              </a:rPr>
              <a:t>age </a:t>
            </a:r>
            <a:r>
              <a:rPr lang="en-US" b="1" dirty="0">
                <a:solidFill>
                  <a:srgbClr val="000080"/>
                </a:solidFill>
                <a:highlight>
                  <a:srgbClr val="FFFFFF"/>
                </a:highlight>
              </a:rPr>
              <a:t>=</a:t>
            </a:r>
            <a:r>
              <a:rPr lang="en-US" dirty="0">
                <a:solidFill>
                  <a:srgbClr val="000000"/>
                </a:solidFill>
                <a:highlight>
                  <a:srgbClr val="FFFFFF"/>
                </a:highlight>
              </a:rPr>
              <a:t> </a:t>
            </a:r>
            <a:r>
              <a:rPr lang="en-US" dirty="0" err="1" smtClean="0">
                <a:solidFill>
                  <a:srgbClr val="000000"/>
                </a:solidFill>
                <a:highlight>
                  <a:srgbClr val="FFFFFF"/>
                </a:highlight>
              </a:rPr>
              <a:t>datetime.date</a:t>
            </a:r>
            <a:r>
              <a:rPr lang="en-US" b="1" dirty="0" err="1" smtClean="0">
                <a:solidFill>
                  <a:srgbClr val="000080"/>
                </a:solidFill>
                <a:highlight>
                  <a:srgbClr val="FFFFFF"/>
                </a:highlight>
              </a:rPr>
              <a:t>.</a:t>
            </a:r>
            <a:r>
              <a:rPr lang="en-US" dirty="0" err="1" smtClean="0">
                <a:solidFill>
                  <a:srgbClr val="000000"/>
                </a:solidFill>
                <a:highlight>
                  <a:srgbClr val="FFFFFF"/>
                </a:highlight>
              </a:rPr>
              <a:t>today</a:t>
            </a:r>
            <a:r>
              <a:rPr lang="en-US" b="1" dirty="0">
                <a:solidFill>
                  <a:srgbClr val="000080"/>
                </a:solidFill>
                <a:highlight>
                  <a:srgbClr val="FFFFFF"/>
                </a:highlight>
              </a:rPr>
              <a:t>().</a:t>
            </a:r>
            <a:r>
              <a:rPr lang="en-US" dirty="0">
                <a:solidFill>
                  <a:srgbClr val="000000"/>
                </a:solidFill>
                <a:highlight>
                  <a:srgbClr val="FFFFFF"/>
                </a:highlight>
              </a:rPr>
              <a:t>year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year_of_birth</a:t>
            </a:r>
            <a:endParaRPr lang="en-US" dirty="0">
              <a:solidFill>
                <a:srgbClr val="000000"/>
              </a:solidFill>
              <a:highlight>
                <a:srgbClr val="FFFFFF"/>
              </a:highlight>
            </a:endParaRPr>
          </a:p>
          <a:p>
            <a:r>
              <a:rPr lang="en-US" dirty="0" err="1">
                <a:solidFill>
                  <a:srgbClr val="000000"/>
                </a:solidFill>
                <a:highlight>
                  <a:srgbClr val="FFFFFF"/>
                </a:highlight>
              </a:rPr>
              <a:t>age_in_five_years</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age </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FF0000"/>
                </a:solidFill>
                <a:highlight>
                  <a:srgbClr val="FFFFFF"/>
                </a:highlight>
              </a:rPr>
              <a:t>5</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Print our results to the screen</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"You are roughly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age</a:t>
            </a:r>
            <a:r>
              <a:rPr lang="en-US" b="1" dirty="0">
                <a:solidFill>
                  <a:srgbClr val="000080"/>
                </a:solidFill>
                <a:highlight>
                  <a:srgbClr val="FFFFFF"/>
                </a:highlight>
              </a:rPr>
              <a:t>)</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"In 5 years time you will be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err="1">
                <a:solidFill>
                  <a:srgbClr val="000000"/>
                </a:solidFill>
                <a:highlight>
                  <a:srgbClr val="FFFFFF"/>
                </a:highlight>
              </a:rPr>
              <a:t>age_in_five_years</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p:txBody>
      </p:sp>
    </p:spTree>
    <p:extLst>
      <p:ext uri="{BB962C8B-B14F-4D97-AF65-F5344CB8AC3E}">
        <p14:creationId xmlns:p14="http://schemas.microsoft.com/office/powerpoint/2010/main" val="21420750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Champion of Comments</a:t>
            </a:r>
            <a:endParaRPr lang="en-US" dirty="0"/>
          </a:p>
        </p:txBody>
      </p:sp>
    </p:spTree>
    <p:extLst>
      <p:ext uri="{BB962C8B-B14F-4D97-AF65-F5344CB8AC3E}">
        <p14:creationId xmlns:p14="http://schemas.microsoft.com/office/powerpoint/2010/main" val="1480557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5386917" cy="3951288"/>
          </a:xfrm>
        </p:spPr>
        <p:txBody>
          <a:bodyPr>
            <a:noAutofit/>
          </a:bodyPr>
          <a:lstStyle/>
          <a:p>
            <a:r>
              <a:rPr lang="en-GB" dirty="0" smtClean="0"/>
              <a:t>Introduction to </a:t>
            </a:r>
            <a:r>
              <a:rPr lang="en-GB" dirty="0" smtClean="0"/>
              <a:t>Programming</a:t>
            </a:r>
          </a:p>
          <a:p>
            <a:r>
              <a:rPr lang="en-GB" dirty="0" smtClean="0"/>
              <a:t>Programming with Python</a:t>
            </a:r>
          </a:p>
          <a:p>
            <a:pPr lvl="1"/>
            <a:r>
              <a:rPr lang="en-GB" sz="2400" dirty="0" smtClean="0"/>
              <a:t>Data Types I</a:t>
            </a:r>
          </a:p>
          <a:p>
            <a:pPr lvl="1"/>
            <a:r>
              <a:rPr lang="en-GB" sz="2400" dirty="0" smtClean="0"/>
              <a:t>Operators I</a:t>
            </a:r>
          </a:p>
          <a:p>
            <a:pPr lvl="1"/>
            <a:r>
              <a:rPr lang="en-GB" sz="2400" dirty="0" smtClean="0"/>
              <a:t>Flow Control: If</a:t>
            </a:r>
          </a:p>
          <a:p>
            <a:pPr lvl="1"/>
            <a:r>
              <a:rPr lang="en-GB" sz="2400" dirty="0" smtClean="0"/>
              <a:t>Data Types II</a:t>
            </a:r>
          </a:p>
          <a:p>
            <a:pPr lvl="1"/>
            <a:r>
              <a:rPr lang="en-GB" sz="2400" dirty="0" smtClean="0"/>
              <a:t>Flow Control: for</a:t>
            </a:r>
          </a:p>
          <a:p>
            <a:pPr lvl="1"/>
            <a:r>
              <a:rPr lang="en-GB" sz="2400" dirty="0" smtClean="0"/>
              <a:t>File Handling</a:t>
            </a:r>
          </a:p>
          <a:p>
            <a:pPr lvl="1"/>
            <a:r>
              <a:rPr lang="en-GB" sz="2400" dirty="0" smtClean="0"/>
              <a:t>Operators II</a:t>
            </a:r>
          </a:p>
        </p:txBody>
      </p:sp>
      <p:sp>
        <p:nvSpPr>
          <p:cNvPr id="6" name="Content Placeholder 5"/>
          <p:cNvSpPr>
            <a:spLocks noGrp="1"/>
          </p:cNvSpPr>
          <p:nvPr>
            <p:ph sz="quarter" idx="4"/>
          </p:nvPr>
        </p:nvSpPr>
        <p:spPr>
          <a:xfrm>
            <a:off x="6240016" y="1535113"/>
            <a:ext cx="5389033" cy="3951288"/>
          </a:xfrm>
        </p:spPr>
        <p:txBody>
          <a:bodyPr>
            <a:noAutofit/>
          </a:bodyPr>
          <a:lstStyle/>
          <a:p>
            <a:r>
              <a:rPr lang="en-GB" dirty="0"/>
              <a:t>Programming with </a:t>
            </a:r>
            <a:r>
              <a:rPr lang="en-GB" dirty="0" smtClean="0"/>
              <a:t>Python</a:t>
            </a:r>
          </a:p>
          <a:p>
            <a:pPr lvl="1"/>
            <a:r>
              <a:rPr lang="en-GB" sz="2400" dirty="0"/>
              <a:t>Functions</a:t>
            </a:r>
          </a:p>
          <a:p>
            <a:pPr lvl="1"/>
            <a:r>
              <a:rPr lang="en-GB" sz="2400" dirty="0" smtClean="0"/>
              <a:t>Libraries</a:t>
            </a:r>
            <a:endParaRPr lang="en-GB" dirty="0" smtClean="0"/>
          </a:p>
          <a:p>
            <a:pPr lvl="1"/>
            <a:r>
              <a:rPr lang="en-GB" sz="2400" dirty="0"/>
              <a:t>Debugging</a:t>
            </a:r>
          </a:p>
          <a:p>
            <a:pPr lvl="1"/>
            <a:r>
              <a:rPr lang="en-GB" sz="2400" dirty="0"/>
              <a:t>Error Handling</a:t>
            </a:r>
          </a:p>
          <a:p>
            <a:pPr lvl="1"/>
            <a:r>
              <a:rPr lang="en-GB" sz="2400" dirty="0" smtClean="0"/>
              <a:t>Threading</a:t>
            </a:r>
          </a:p>
          <a:p>
            <a:pPr lvl="1"/>
            <a:r>
              <a:rPr lang="en-GB" sz="2400" dirty="0" smtClean="0"/>
              <a:t>Cryptography</a:t>
            </a:r>
          </a:p>
          <a:p>
            <a:pPr lvl="1"/>
            <a:r>
              <a:rPr lang="en-GB" sz="2400" dirty="0" smtClean="0"/>
              <a:t>Databases</a:t>
            </a:r>
          </a:p>
          <a:p>
            <a:endParaRPr lang="en-GB" dirty="0"/>
          </a:p>
        </p:txBody>
      </p:sp>
    </p:spTree>
    <p:extLst>
      <p:ext uri="{BB962C8B-B14F-4D97-AF65-F5344CB8AC3E}">
        <p14:creationId xmlns:p14="http://schemas.microsoft.com/office/powerpoint/2010/main" val="83872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Change your program from the previous exercise to:</a:t>
            </a:r>
          </a:p>
          <a:p>
            <a:endParaRPr lang="en-US" sz="2400" dirty="0" smtClean="0">
              <a:solidFill>
                <a:srgbClr val="000000"/>
              </a:solidFill>
            </a:endParaRPr>
          </a:p>
          <a:p>
            <a:pPr lvl="1"/>
            <a:r>
              <a:rPr lang="en-US" sz="2400" dirty="0" smtClean="0">
                <a:solidFill>
                  <a:srgbClr val="000000"/>
                </a:solidFill>
              </a:rPr>
              <a:t>Add a multiline comment starting at line 1 with author name and the date</a:t>
            </a:r>
          </a:p>
          <a:p>
            <a:pPr lvl="1"/>
            <a:endParaRPr lang="en-US" sz="2400" dirty="0" smtClean="0">
              <a:solidFill>
                <a:srgbClr val="000000"/>
              </a:solidFill>
            </a:endParaRPr>
          </a:p>
          <a:p>
            <a:pPr lvl="1"/>
            <a:r>
              <a:rPr lang="en-US" sz="2400" dirty="0" smtClean="0">
                <a:solidFill>
                  <a:srgbClr val="000000"/>
                </a:solidFill>
              </a:rPr>
              <a:t>Comment </a:t>
            </a:r>
            <a:r>
              <a:rPr lang="en-US" sz="2400" dirty="0">
                <a:solidFill>
                  <a:srgbClr val="000000"/>
                </a:solidFill>
              </a:rPr>
              <a:t>out the previous input </a:t>
            </a:r>
            <a:r>
              <a:rPr lang="en-US" sz="2400" dirty="0" smtClean="0">
                <a:solidFill>
                  <a:srgbClr val="000000"/>
                </a:solidFill>
              </a:rPr>
              <a:t>and get the user to enter their </a:t>
            </a:r>
            <a:r>
              <a:rPr lang="en-US" sz="2400" dirty="0" err="1" smtClean="0">
                <a:solidFill>
                  <a:srgbClr val="000000"/>
                </a:solidFill>
              </a:rPr>
              <a:t>favourite</a:t>
            </a:r>
            <a:r>
              <a:rPr lang="en-US" sz="2400" dirty="0" smtClean="0">
                <a:solidFill>
                  <a:srgbClr val="000000"/>
                </a:solidFill>
              </a:rPr>
              <a:t> food instead</a:t>
            </a:r>
          </a:p>
          <a:p>
            <a:pPr lvl="1"/>
            <a:endParaRPr lang="en-US" dirty="0" smtClean="0">
              <a:solidFill>
                <a:srgbClr val="000000"/>
              </a:solidFill>
            </a:endParaRPr>
          </a:p>
          <a:p>
            <a:pPr lvl="1"/>
            <a:endParaRPr lang="en-US" dirty="0" smtClean="0">
              <a:solidFill>
                <a:srgbClr val="000000"/>
              </a:solidFill>
            </a:endParaRP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a:t>
            </a:r>
            <a:r>
              <a:rPr lang="en-US" dirty="0"/>
              <a:t>: Champion of Comments</a:t>
            </a:r>
          </a:p>
        </p:txBody>
      </p:sp>
    </p:spTree>
    <p:extLst>
      <p:ext uri="{BB962C8B-B14F-4D97-AF65-F5344CB8AC3E}">
        <p14:creationId xmlns:p14="http://schemas.microsoft.com/office/powerpoint/2010/main" val="36851550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Champion of Comments</a:t>
            </a:r>
          </a:p>
        </p:txBody>
      </p:sp>
      <p:sp>
        <p:nvSpPr>
          <p:cNvPr id="4" name="Rectangle 3"/>
          <p:cNvSpPr/>
          <p:nvPr/>
        </p:nvSpPr>
        <p:spPr>
          <a:xfrm>
            <a:off x="609600" y="2060848"/>
            <a:ext cx="11017224" cy="347787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Author: Paul Fox</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Date: Today</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#name = </a:t>
            </a:r>
            <a:r>
              <a:rPr lang="en-US" sz="2000" i="1" dirty="0" err="1">
                <a:solidFill>
                  <a:srgbClr val="808080"/>
                </a:solidFill>
                <a:latin typeface="Courier New" panose="02070309020205020404" pitchFamily="49" charset="0"/>
                <a:cs typeface="Courier New" panose="02070309020205020404" pitchFamily="49" charset="0"/>
              </a:rPr>
              <a:t>raw_input</a:t>
            </a:r>
            <a:r>
              <a:rPr lang="en-US" sz="2000" i="1" dirty="0">
                <a:solidFill>
                  <a:srgbClr val="808080"/>
                </a:solidFill>
                <a:latin typeface="Courier New" panose="02070309020205020404" pitchFamily="49" charset="0"/>
                <a:cs typeface="Courier New" panose="02070309020205020404" pitchFamily="49" charset="0"/>
              </a:rPr>
              <a:t>("What is your name?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name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a:t>
            </a:r>
            <a:r>
              <a:rPr lang="en-US" sz="2000" b="1" dirty="0" err="1">
                <a:solidFill>
                  <a:srgbClr val="008000"/>
                </a:solidFill>
                <a:latin typeface="Courier New" panose="02070309020205020404" pitchFamily="49" charset="0"/>
                <a:cs typeface="Courier New" panose="02070309020205020404" pitchFamily="49" charset="0"/>
              </a:rPr>
              <a:t>favourite</a:t>
            </a:r>
            <a:r>
              <a:rPr lang="en-US" sz="2000" b="1" dirty="0">
                <a:solidFill>
                  <a:srgbClr val="008000"/>
                </a:solidFill>
                <a:latin typeface="Courier New" panose="02070309020205020404" pitchFamily="49" charset="0"/>
                <a:cs typeface="Courier New" panose="02070309020205020404" pitchFamily="49" charset="0"/>
              </a:rPr>
              <a:t> food?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440711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and Data Types</a:t>
            </a:r>
            <a:endParaRPr lang="en-US" dirty="0"/>
          </a:p>
        </p:txBody>
      </p:sp>
    </p:spTree>
    <p:extLst>
      <p:ext uri="{BB962C8B-B14F-4D97-AF65-F5344CB8AC3E}">
        <p14:creationId xmlns:p14="http://schemas.microsoft.com/office/powerpoint/2010/main" val="8277327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variable?</a:t>
            </a:r>
          </a:p>
          <a:p>
            <a:endParaRPr lang="en-US" sz="2400" dirty="0" smtClean="0"/>
          </a:p>
          <a:p>
            <a:r>
              <a:rPr lang="en-US" sz="2400" dirty="0" smtClean="0"/>
              <a:t>Why are variables useful to us?</a:t>
            </a:r>
          </a:p>
          <a:p>
            <a:endParaRPr lang="en-US" sz="2400" dirty="0" smtClean="0"/>
          </a:p>
          <a:p>
            <a:r>
              <a:rPr lang="en-US" sz="2400" dirty="0" smtClean="0"/>
              <a:t>How do we use variables?</a:t>
            </a:r>
          </a:p>
          <a:p>
            <a:endParaRPr lang="en-US" sz="2400" dirty="0" smtClean="0"/>
          </a:p>
          <a:p>
            <a:r>
              <a:rPr lang="en-US" sz="2400" dirty="0" smtClean="0"/>
              <a:t>What kind of information can we hold in a variable?</a:t>
            </a:r>
            <a:endParaRPr lang="en-US" sz="2400" dirty="0"/>
          </a:p>
        </p:txBody>
      </p:sp>
      <p:sp>
        <p:nvSpPr>
          <p:cNvPr id="3" name="Title 2"/>
          <p:cNvSpPr>
            <a:spLocks noGrp="1"/>
          </p:cNvSpPr>
          <p:nvPr>
            <p:ph type="title"/>
          </p:nvPr>
        </p:nvSpPr>
        <p:spPr/>
        <p:txBody>
          <a:bodyPr/>
          <a:lstStyle/>
          <a:p>
            <a:r>
              <a:rPr lang="en-US" dirty="0" smtClean="0"/>
              <a:t>Variables</a:t>
            </a:r>
            <a:endParaRPr lang="en-US" dirty="0"/>
          </a:p>
        </p:txBody>
      </p:sp>
    </p:spTree>
    <p:extLst>
      <p:ext uri="{BB962C8B-B14F-4D97-AF65-F5344CB8AC3E}">
        <p14:creationId xmlns:p14="http://schemas.microsoft.com/office/powerpoint/2010/main" val="1092101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Data takes many forms and different types of data must be represented appropriately</a:t>
            </a:r>
          </a:p>
          <a:p>
            <a:endParaRPr lang="en-US" sz="2400" dirty="0" smtClean="0"/>
          </a:p>
          <a:p>
            <a:r>
              <a:rPr lang="en-US" sz="2400" dirty="0" smtClean="0"/>
              <a:t>Python uses the following </a:t>
            </a:r>
            <a:r>
              <a:rPr lang="en-US" sz="2400" i="1" dirty="0" smtClean="0"/>
              <a:t>data types</a:t>
            </a:r>
            <a:endParaRPr lang="en-US" sz="2400" dirty="0" smtClean="0"/>
          </a:p>
          <a:p>
            <a:pPr lvl="1"/>
            <a:r>
              <a:rPr lang="en-US" sz="2400" dirty="0" smtClean="0"/>
              <a:t>Numbers</a:t>
            </a:r>
          </a:p>
          <a:p>
            <a:pPr lvl="1"/>
            <a:r>
              <a:rPr lang="en-US" sz="2400" dirty="0" smtClean="0"/>
              <a:t>Strings</a:t>
            </a:r>
          </a:p>
          <a:p>
            <a:pPr lvl="1"/>
            <a:r>
              <a:rPr lang="en-US" sz="2400" dirty="0" smtClean="0"/>
              <a:t>Booleans</a:t>
            </a:r>
          </a:p>
          <a:p>
            <a:pPr lvl="1"/>
            <a:r>
              <a:rPr lang="en-US" sz="2400" dirty="0" smtClean="0"/>
              <a:t>Lists and Tuples</a:t>
            </a:r>
          </a:p>
          <a:p>
            <a:pPr lvl="1"/>
            <a:r>
              <a:rPr lang="en-US" sz="2400" dirty="0" smtClean="0"/>
              <a:t>Dictionaries</a:t>
            </a:r>
            <a:endParaRPr lang="en-US" sz="2400"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24325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Python is </a:t>
            </a:r>
            <a:r>
              <a:rPr lang="en-US" sz="2400" i="1" dirty="0" smtClean="0"/>
              <a:t>strongly, dynamically typed</a:t>
            </a:r>
          </a:p>
          <a:p>
            <a:endParaRPr lang="en-US" sz="2400" i="1" dirty="0" smtClean="0"/>
          </a:p>
          <a:p>
            <a:pPr lvl="1"/>
            <a:r>
              <a:rPr lang="en-US" sz="2400" i="1" dirty="0" smtClean="0"/>
              <a:t>Strongly typed </a:t>
            </a:r>
            <a:r>
              <a:rPr lang="en-US" sz="2400" dirty="0" smtClean="0"/>
              <a:t>means</a:t>
            </a:r>
            <a:endParaRPr lang="en-US" sz="2400" i="1" dirty="0" smtClean="0"/>
          </a:p>
          <a:p>
            <a:pPr lvl="2"/>
            <a:r>
              <a:rPr lang="en-US" dirty="0" smtClean="0"/>
              <a:t>Data types are predefined by the language</a:t>
            </a:r>
          </a:p>
          <a:p>
            <a:pPr lvl="2"/>
            <a:r>
              <a:rPr lang="en-US" dirty="0" smtClean="0"/>
              <a:t>Values of different types can’t be combined</a:t>
            </a:r>
          </a:p>
          <a:p>
            <a:pPr lvl="2"/>
            <a:r>
              <a:rPr lang="en-US" dirty="0" smtClean="0"/>
              <a:t>The type of a value doesn’t change</a:t>
            </a:r>
          </a:p>
          <a:p>
            <a:pPr lvl="2"/>
            <a:endParaRPr lang="en-US" dirty="0" smtClean="0"/>
          </a:p>
          <a:p>
            <a:pPr lvl="1"/>
            <a:r>
              <a:rPr lang="en-US" sz="2400" i="1" dirty="0" smtClean="0"/>
              <a:t>Dynamically typed </a:t>
            </a:r>
            <a:r>
              <a:rPr lang="en-US" sz="2400" dirty="0" smtClean="0"/>
              <a:t>means</a:t>
            </a:r>
          </a:p>
          <a:p>
            <a:pPr lvl="2"/>
            <a:r>
              <a:rPr lang="en-US" dirty="0" smtClean="0"/>
              <a:t>Values are checked at runtime, not during compilation</a:t>
            </a:r>
          </a:p>
          <a:p>
            <a:pPr lvl="2"/>
            <a:r>
              <a:rPr lang="en-US" dirty="0" smtClean="0"/>
              <a:t>Programmers should anticipate and provide error handling for failures</a:t>
            </a:r>
          </a:p>
          <a:p>
            <a:pPr lvl="2"/>
            <a:endParaRPr lang="en-US" dirty="0" smtClean="0"/>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35406839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Numbers</a:t>
            </a:r>
            <a:endParaRPr lang="en-US" dirty="0"/>
          </a:p>
        </p:txBody>
      </p:sp>
    </p:spTree>
    <p:extLst>
      <p:ext uri="{BB962C8B-B14F-4D97-AF65-F5344CB8AC3E}">
        <p14:creationId xmlns:p14="http://schemas.microsoft.com/office/powerpoint/2010/main" val="40597508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a:t>
            </a:r>
            <a:endParaRPr lang="en-US" dirty="0"/>
          </a:p>
        </p:txBody>
      </p:sp>
      <p:sp>
        <p:nvSpPr>
          <p:cNvPr id="4" name="Content Placeholder 3"/>
          <p:cNvSpPr>
            <a:spLocks noGrp="1"/>
          </p:cNvSpPr>
          <p:nvPr>
            <p:ph idx="1"/>
          </p:nvPr>
        </p:nvSpPr>
        <p:spPr>
          <a:xfrm>
            <a:off x="695400" y="1700809"/>
            <a:ext cx="10887001" cy="4104455"/>
          </a:xfrm>
        </p:spPr>
        <p:txBody>
          <a:bodyPr>
            <a:normAutofit/>
          </a:bodyPr>
          <a:lstStyle/>
          <a:p>
            <a:r>
              <a:rPr lang="en-US" sz="2400" dirty="0" smtClean="0"/>
              <a:t>Every language has a way to represent numbers</a:t>
            </a:r>
          </a:p>
          <a:p>
            <a:endParaRPr lang="en-US" sz="2400" dirty="0" smtClean="0"/>
          </a:p>
          <a:p>
            <a:r>
              <a:rPr lang="en-US" sz="2400" dirty="0" smtClean="0"/>
              <a:t>Numbers can have many representations</a:t>
            </a:r>
          </a:p>
          <a:p>
            <a:endParaRPr lang="en-US" sz="2400" dirty="0" smtClean="0"/>
          </a:p>
          <a:p>
            <a:r>
              <a:rPr lang="en-US" sz="2400" dirty="0" smtClean="0"/>
              <a:t>Very large numbers take up more storage space</a:t>
            </a:r>
          </a:p>
          <a:p>
            <a:endParaRPr lang="en-US" sz="2400" dirty="0" smtClean="0"/>
          </a:p>
          <a:p>
            <a:r>
              <a:rPr lang="en-US" sz="2400" dirty="0" smtClean="0"/>
              <a:t>Generally each type has an upper and lower limit</a:t>
            </a:r>
          </a:p>
        </p:txBody>
      </p:sp>
    </p:spTree>
    <p:extLst>
      <p:ext uri="{BB962C8B-B14F-4D97-AF65-F5344CB8AC3E}">
        <p14:creationId xmlns:p14="http://schemas.microsoft.com/office/powerpoint/2010/main" val="309497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 Examples</a:t>
            </a:r>
            <a:endParaRPr lang="en-US" dirty="0"/>
          </a:p>
        </p:txBody>
      </p:sp>
      <p:sp>
        <p:nvSpPr>
          <p:cNvPr id="5" name="Rectangle 4"/>
          <p:cNvSpPr/>
          <p:nvPr/>
        </p:nvSpPr>
        <p:spPr>
          <a:xfrm>
            <a:off x="629444" y="1484784"/>
            <a:ext cx="10742984" cy="461664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10.0</a:t>
            </a:r>
          </a:p>
          <a:p>
            <a:endParaRPr lang="en-US" sz="1400" dirty="0" smtClean="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a:t>
            </a:r>
            <a:r>
              <a:rPr lang="en-US" sz="1400" dirty="0">
                <a:solidFill>
                  <a:srgbClr val="000000"/>
                </a:solidFill>
                <a:highlight>
                  <a:srgbClr val="FFFFFF"/>
                </a:highlight>
                <a:latin typeface="Courier New" panose="02070309020205020404" pitchFamily="49" charset="0"/>
              </a:rPr>
              <a:t> a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smtClean="0">
                <a:solidFill>
                  <a:srgbClr val="0000FF"/>
                </a:solidFill>
                <a:highlight>
                  <a:srgbClr val="FFFFFF"/>
                </a:highlight>
                <a:latin typeface="Courier New" panose="02070309020205020404" pitchFamily="49" charset="0"/>
              </a:rPr>
              <a:t>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float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long</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complex</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10.32+0j</a:t>
            </a:r>
            <a:r>
              <a:rPr lang="en-US" sz="1400" dirty="0" smtClean="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35950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9865" y="1625317"/>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Numbers: Exercise</a:t>
            </a:r>
            <a:endParaRPr lang="en-US" dirty="0"/>
          </a:p>
        </p:txBody>
      </p:sp>
      <p:sp>
        <p:nvSpPr>
          <p:cNvPr id="7" name="Rectangle 6"/>
          <p:cNvSpPr/>
          <p:nvPr/>
        </p:nvSpPr>
        <p:spPr>
          <a:xfrm>
            <a:off x="783151" y="2564904"/>
            <a:ext cx="10248460" cy="3416320"/>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5 + 5 </a:t>
            </a:r>
          </a:p>
          <a:p>
            <a:r>
              <a:rPr lang="en-GB" dirty="0" smtClean="0">
                <a:solidFill>
                  <a:schemeClr val="bg1"/>
                </a:solidFill>
                <a:latin typeface="Courier New" panose="02070309020205020404" pitchFamily="49" charset="0"/>
                <a:cs typeface="Courier New" panose="02070309020205020404" pitchFamily="49" charset="0"/>
              </a:rPr>
              <a:t>10</a:t>
            </a:r>
          </a:p>
          <a:p>
            <a:r>
              <a:rPr lang="en-GB" dirty="0" smtClean="0">
                <a:solidFill>
                  <a:schemeClr val="bg1"/>
                </a:solidFill>
                <a:latin typeface="Courier New" panose="02070309020205020404" pitchFamily="49" charset="0"/>
                <a:cs typeface="Courier New" panose="02070309020205020404" pitchFamily="49" charset="0"/>
              </a:rPr>
              <a:t>&gt;&gt;&gt; a = 5</a:t>
            </a: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b = 5</a:t>
            </a:r>
          </a:p>
          <a:p>
            <a:endParaRPr lang="en-GB" dirty="0">
              <a:solidFill>
                <a:schemeClr val="bg1"/>
              </a:solidFill>
              <a:latin typeface="Courier New" panose="02070309020205020404" pitchFamily="49" charset="0"/>
              <a:cs typeface="Courier New" panose="02070309020205020404" pitchFamily="49" charset="0"/>
            </a:endParaRP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print a + b</a:t>
            </a:r>
          </a:p>
          <a:p>
            <a:r>
              <a:rPr lang="en-GB" dirty="0" smtClean="0">
                <a:solidFill>
                  <a:schemeClr val="bg1"/>
                </a:solidFill>
                <a:latin typeface="Courier New" panose="02070309020205020404" pitchFamily="49" charset="0"/>
                <a:cs typeface="Courier New" panose="02070309020205020404" pitchFamily="49" charset="0"/>
              </a:rPr>
              <a:t>10</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08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10814992" cy="3951288"/>
          </a:xfrm>
        </p:spPr>
        <p:txBody>
          <a:bodyPr>
            <a:noAutofit/>
          </a:bodyPr>
          <a:lstStyle/>
          <a:p>
            <a:r>
              <a:rPr lang="en-GB" dirty="0"/>
              <a:t>Programming with </a:t>
            </a:r>
            <a:r>
              <a:rPr lang="en-GB" dirty="0" err="1" smtClean="0"/>
              <a:t>Lua</a:t>
            </a:r>
            <a:endParaRPr lang="en-GB" dirty="0" smtClean="0"/>
          </a:p>
          <a:p>
            <a:r>
              <a:rPr lang="en-GB" dirty="0" smtClean="0"/>
              <a:t>Stack and Heap</a:t>
            </a:r>
            <a:endParaRPr lang="en-GB" dirty="0"/>
          </a:p>
          <a:p>
            <a:r>
              <a:rPr lang="en-GB" dirty="0"/>
              <a:t>Developing in a Team</a:t>
            </a:r>
          </a:p>
          <a:p>
            <a:pPr lvl="1"/>
            <a:r>
              <a:rPr lang="en-GB" sz="2400" dirty="0"/>
              <a:t>Software Development Life Cycles</a:t>
            </a:r>
          </a:p>
          <a:p>
            <a:pPr lvl="1"/>
            <a:r>
              <a:rPr lang="en-GB" sz="2400" dirty="0"/>
              <a:t>Developing Collaboratively</a:t>
            </a:r>
          </a:p>
          <a:p>
            <a:pPr lvl="1"/>
            <a:r>
              <a:rPr lang="en-GB" sz="2400" dirty="0"/>
              <a:t>Design Practices</a:t>
            </a:r>
          </a:p>
          <a:p>
            <a:pPr lvl="1"/>
            <a:r>
              <a:rPr lang="en-GB" sz="2400" dirty="0"/>
              <a:t>Secure Code </a:t>
            </a:r>
            <a:r>
              <a:rPr lang="en-GB" sz="2400" dirty="0" smtClean="0"/>
              <a:t>Development</a:t>
            </a:r>
          </a:p>
          <a:p>
            <a:r>
              <a:rPr lang="en-GB" dirty="0" smtClean="0"/>
              <a:t>Compiled and Interpreted Languages</a:t>
            </a:r>
            <a:endParaRPr lang="en-GB" dirty="0"/>
          </a:p>
          <a:p>
            <a:r>
              <a:rPr lang="en-GB" dirty="0"/>
              <a:t>Programming with Apache </a:t>
            </a:r>
            <a:r>
              <a:rPr lang="en-GB" dirty="0" err="1"/>
              <a:t>Lucene</a:t>
            </a:r>
            <a:endParaRPr lang="en-GB" dirty="0"/>
          </a:p>
          <a:p>
            <a:pPr marL="0" indent="0">
              <a:buNone/>
            </a:pPr>
            <a:endParaRPr lang="en-GB" sz="2400" dirty="0" smtClean="0"/>
          </a:p>
        </p:txBody>
      </p:sp>
    </p:spTree>
    <p:extLst>
      <p:ext uri="{BB962C8B-B14F-4D97-AF65-F5344CB8AC3E}">
        <p14:creationId xmlns:p14="http://schemas.microsoft.com/office/powerpoint/2010/main" val="235352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Strings</a:t>
            </a:r>
            <a:endParaRPr lang="en-US" dirty="0"/>
          </a:p>
        </p:txBody>
      </p:sp>
    </p:spTree>
    <p:extLst>
      <p:ext uri="{BB962C8B-B14F-4D97-AF65-F5344CB8AC3E}">
        <p14:creationId xmlns:p14="http://schemas.microsoft.com/office/powerpoint/2010/main" val="28218877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string?</a:t>
            </a:r>
          </a:p>
          <a:p>
            <a:endParaRPr lang="en-US" sz="2400" dirty="0" smtClean="0"/>
          </a:p>
          <a:p>
            <a:pPr lvl="1"/>
            <a:r>
              <a:rPr lang="en-US" sz="2400" dirty="0" smtClean="0"/>
              <a:t>A series of alphanumeric characters</a:t>
            </a:r>
          </a:p>
          <a:p>
            <a:pPr lvl="1"/>
            <a:endParaRPr lang="en-US" sz="2400" dirty="0" smtClean="0"/>
          </a:p>
          <a:p>
            <a:pPr lvl="1"/>
            <a:r>
              <a:rPr lang="en-US" sz="2400" dirty="0" smtClean="0"/>
              <a:t>Includes numbers, alphabetic characters, punctuation </a:t>
            </a:r>
          </a:p>
          <a:p>
            <a:pPr lvl="1"/>
            <a:endParaRPr lang="en-US" sz="2400" dirty="0" smtClean="0"/>
          </a:p>
          <a:p>
            <a:pPr lvl="1"/>
            <a:r>
              <a:rPr lang="en-US" sz="2400" dirty="0" smtClean="0"/>
              <a:t>Can be anything from user input to contents of a web page or representations of program data </a:t>
            </a:r>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373027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In many languages, strings are objects which have methods</a:t>
            </a:r>
          </a:p>
          <a:p>
            <a:endParaRPr lang="en-US" sz="2400" dirty="0" smtClean="0"/>
          </a:p>
          <a:p>
            <a:r>
              <a:rPr lang="en-US" sz="2400" dirty="0" smtClean="0"/>
              <a:t>Most methods are concerned with string manipulation</a:t>
            </a:r>
          </a:p>
          <a:p>
            <a:endParaRPr lang="en-US" sz="2400" dirty="0"/>
          </a:p>
          <a:p>
            <a:pPr lvl="1"/>
            <a:r>
              <a:rPr lang="en-US" sz="2400" dirty="0" smtClean="0"/>
              <a:t>Operations like formatting output or searching for words</a:t>
            </a:r>
          </a:p>
          <a:p>
            <a:pPr lvl="1"/>
            <a:endParaRPr lang="en-US" sz="2400" dirty="0"/>
          </a:p>
          <a:p>
            <a:pPr lvl="1"/>
            <a:r>
              <a:rPr lang="en-US" sz="2400" dirty="0"/>
              <a:t>Any built-in type can be </a:t>
            </a:r>
            <a:r>
              <a:rPr lang="en-US" sz="2400" dirty="0" smtClean="0"/>
              <a:t>converted to a string (and vice versa)</a:t>
            </a:r>
          </a:p>
          <a:p>
            <a:pPr lvl="1"/>
            <a:endParaRPr lang="en-US" dirty="0" smtClean="0"/>
          </a:p>
          <a:p>
            <a:pPr lvl="1"/>
            <a:endParaRPr lang="en-US" dirty="0"/>
          </a:p>
          <a:p>
            <a:endParaRPr lang="en-US" dirty="0" smtClean="0"/>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19695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Examples</a:t>
            </a:r>
            <a:endParaRPr lang="en-US" dirty="0"/>
          </a:p>
        </p:txBody>
      </p:sp>
      <p:sp>
        <p:nvSpPr>
          <p:cNvPr id="5" name="Rectangle 4"/>
          <p:cNvSpPr/>
          <p:nvPr/>
        </p:nvSpPr>
        <p:spPr>
          <a:xfrm>
            <a:off x="609600" y="1700808"/>
            <a:ext cx="1074298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 </a:t>
            </a:r>
            <a:r>
              <a:rPr lang="en-US" sz="1600" b="1" dirty="0" smtClean="0">
                <a:solidFill>
                  <a:srgbClr val="0000FF"/>
                </a:solidFill>
                <a:highlight>
                  <a:srgbClr val="FFFFFF"/>
                </a:highlight>
                <a:latin typeface="Courier New" panose="02070309020205020404" pitchFamily="49" charset="0"/>
              </a:rPr>
              <a:t>=</a:t>
            </a:r>
            <a:r>
              <a:rPr lang="en-US" sz="1600" dirty="0" smtClean="0">
                <a:solidFill>
                  <a:srgbClr val="000000"/>
                </a:solidFill>
                <a:highlight>
                  <a:srgbClr val="FFFFFF"/>
                </a:highlight>
                <a:latin typeface="Courier New" panose="02070309020205020404" pitchFamily="49" charset="0"/>
              </a:rPr>
              <a:t> </a:t>
            </a:r>
            <a:r>
              <a:rPr lang="en-US" sz="1600" dirty="0" smtClean="0">
                <a:solidFill>
                  <a:srgbClr val="008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a:t>
            </a:r>
          </a:p>
          <a:p>
            <a:r>
              <a:rPr lang="en-US" sz="1600" dirty="0" smtClean="0">
                <a:solidFill>
                  <a:srgbClr val="000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(a[0:8])</a:t>
            </a:r>
          </a:p>
          <a:p>
            <a:r>
              <a:rPr lang="en-US" sz="1600" dirty="0" smtClean="0">
                <a:solidFill>
                  <a:srgbClr val="000000"/>
                </a:solidFill>
                <a:highlight>
                  <a:srgbClr val="FFFFFF"/>
                </a:highlight>
                <a:latin typeface="Courier New" panose="02070309020205020404" pitchFamily="49" charset="0"/>
              </a:rPr>
              <a:t>a python</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b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a[0:8]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'is a </a:t>
            </a:r>
            <a:r>
              <a:rPr lang="en-GB" sz="1600" dirty="0" smtClean="0">
                <a:solidFill>
                  <a:srgbClr val="008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(b)</a:t>
            </a:r>
          </a:p>
          <a:p>
            <a:r>
              <a:rPr lang="en-US" sz="1600" dirty="0" smtClean="0">
                <a:solidFill>
                  <a:srgbClr val="000000"/>
                </a:solidFill>
                <a:highlight>
                  <a:srgbClr val="FFFFFF"/>
                </a:highlight>
                <a:latin typeface="Courier New" panose="02070309020205020404" pitchFamily="49" charset="0"/>
              </a:rPr>
              <a:t>a python is a constrictor</a:t>
            </a:r>
          </a:p>
          <a:p>
            <a:r>
              <a:rPr lang="en-US" sz="1600" dirty="0" smtClean="0">
                <a:solidFill>
                  <a:srgbClr val="008000"/>
                </a:solidFill>
                <a:highlight>
                  <a:srgbClr val="FFFFFF"/>
                </a:highlight>
                <a:latin typeface="Courier New" panose="02070309020205020404" pitchFamily="49" charset="0"/>
              </a:rPr>
              <a:t>&gt;&gt;&gt;</a:t>
            </a:r>
            <a:r>
              <a:rPr lang="en-GB" sz="1600" dirty="0" smtClean="0">
                <a:solidFill>
                  <a:srgbClr val="000000"/>
                </a:solidFill>
                <a:highlight>
                  <a:srgbClr val="FFFFFF"/>
                </a:highlight>
                <a:latin typeface="Courier New" panose="02070309020205020404" pitchFamily="49" charset="0"/>
              </a:rPr>
              <a:t>c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b.</a:t>
            </a:r>
            <a:r>
              <a:rPr lang="en-GB" sz="1600" b="1" dirty="0" err="1">
                <a:solidFill>
                  <a:srgbClr val="0000FF"/>
                </a:solidFill>
                <a:highlight>
                  <a:srgbClr val="FFFFFF"/>
                </a:highlight>
                <a:latin typeface="Courier New" panose="02070309020205020404" pitchFamily="49" charset="0"/>
              </a:rPr>
              <a:t>replace</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'a python'</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'an anaconda</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(c)</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capitalize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swapcase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CONSTRICTOR</a:t>
            </a:r>
            <a:endParaRPr lang="en-US"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5569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9865" y="1625317"/>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Strings: Exercise</a:t>
            </a:r>
            <a:endParaRPr lang="en-US" dirty="0"/>
          </a:p>
        </p:txBody>
      </p:sp>
      <p:sp>
        <p:nvSpPr>
          <p:cNvPr id="7" name="Rectangle 6"/>
          <p:cNvSpPr/>
          <p:nvPr/>
        </p:nvSpPr>
        <p:spPr>
          <a:xfrm>
            <a:off x="609599" y="2564902"/>
            <a:ext cx="10885297"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a:t>
            </a:r>
            <a:r>
              <a:rPr lang="en-US" dirty="0" err="1" smtClean="0">
                <a:solidFill>
                  <a:schemeClr val="bg1"/>
                </a:solidFill>
                <a:latin typeface="Courier New" panose="02070309020205020404" pitchFamily="49" charset="0"/>
                <a:cs typeface="Courier New" panose="02070309020205020404" pitchFamily="49" charset="0"/>
              </a:rPr>
              <a:t>my_name</a:t>
            </a:r>
            <a:r>
              <a:rPr lang="en-US" dirty="0" smtClean="0">
                <a:solidFill>
                  <a:schemeClr val="bg1"/>
                </a:solidFill>
                <a:latin typeface="Courier New" panose="02070309020205020404" pitchFamily="49" charset="0"/>
                <a:cs typeface="Courier New" panose="02070309020205020404" pitchFamily="49" charset="0"/>
              </a:rPr>
              <a:t> = ‘&lt;insert your name here&gt;’ </a:t>
            </a:r>
          </a:p>
          <a:p>
            <a:endParaRPr lang="en-GB" dirty="0" smtClean="0">
              <a:solidFill>
                <a:schemeClr val="bg1"/>
              </a:solidFill>
              <a:latin typeface="Courier New" panose="02070309020205020404" pitchFamily="49" charset="0"/>
              <a:cs typeface="Courier New" panose="02070309020205020404" pitchFamily="49" charset="0"/>
            </a:endParaRPr>
          </a:p>
          <a:p>
            <a:r>
              <a:rPr lang="en-GB" dirty="0" smtClean="0">
                <a:solidFill>
                  <a:schemeClr val="bg1"/>
                </a:solidFill>
                <a:latin typeface="Courier New" panose="02070309020205020404" pitchFamily="49" charset="0"/>
                <a:cs typeface="Courier New" panose="02070309020205020404" pitchFamily="49" charset="0"/>
              </a:rPr>
              <a:t>&gt;&gt;&gt; print </a:t>
            </a:r>
            <a:r>
              <a:rPr lang="en-GB" dirty="0" err="1" smtClean="0">
                <a:solidFill>
                  <a:schemeClr val="bg1"/>
                </a:solidFill>
                <a:latin typeface="Courier New" panose="02070309020205020404" pitchFamily="49" charset="0"/>
                <a:cs typeface="Courier New" panose="02070309020205020404" pitchFamily="49" charset="0"/>
              </a:rPr>
              <a:t>my_name</a:t>
            </a:r>
            <a:endParaRPr lang="en-GB" dirty="0" smtClean="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&lt;insert your name here&gt;</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69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Booleans</a:t>
            </a:r>
            <a:endParaRPr lang="en-US" dirty="0"/>
          </a:p>
        </p:txBody>
      </p:sp>
    </p:spTree>
    <p:extLst>
      <p:ext uri="{BB962C8B-B14F-4D97-AF65-F5344CB8AC3E}">
        <p14:creationId xmlns:p14="http://schemas.microsoft.com/office/powerpoint/2010/main" val="14187799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sp>
        <p:nvSpPr>
          <p:cNvPr id="4" name="Content Placeholder 3"/>
          <p:cNvSpPr>
            <a:spLocks noGrp="1"/>
          </p:cNvSpPr>
          <p:nvPr>
            <p:ph idx="1"/>
          </p:nvPr>
        </p:nvSpPr>
        <p:spPr>
          <a:xfrm>
            <a:off x="1007436" y="1700809"/>
            <a:ext cx="10574965" cy="4425355"/>
          </a:xfrm>
        </p:spPr>
        <p:txBody>
          <a:bodyPr>
            <a:normAutofit/>
          </a:bodyPr>
          <a:lstStyle/>
          <a:p>
            <a:r>
              <a:rPr lang="en-US" sz="2400" dirty="0" smtClean="0"/>
              <a:t>What is a Boolean value?</a:t>
            </a:r>
          </a:p>
          <a:p>
            <a:endParaRPr lang="en-US" sz="2400" dirty="0" smtClean="0"/>
          </a:p>
          <a:p>
            <a:pPr lvl="1"/>
            <a:r>
              <a:rPr lang="en-US" sz="2400" dirty="0" smtClean="0"/>
              <a:t>Boolean values represent logical </a:t>
            </a:r>
            <a:r>
              <a:rPr lang="en-US" sz="2400" b="1" dirty="0" smtClean="0">
                <a:solidFill>
                  <a:srgbClr val="0000FF"/>
                </a:solidFill>
              </a:rPr>
              <a:t>true</a:t>
            </a:r>
            <a:r>
              <a:rPr lang="en-US" sz="2400" dirty="0" smtClean="0"/>
              <a:t> or </a:t>
            </a:r>
            <a:r>
              <a:rPr lang="en-US" sz="2400" b="1" dirty="0" smtClean="0">
                <a:solidFill>
                  <a:srgbClr val="0000FF"/>
                </a:solidFill>
              </a:rPr>
              <a:t>false</a:t>
            </a:r>
          </a:p>
          <a:p>
            <a:pPr lvl="1"/>
            <a:endParaRPr lang="en-US" sz="2400" b="1" dirty="0" smtClean="0">
              <a:solidFill>
                <a:srgbClr val="0000FF"/>
              </a:solidFill>
            </a:endParaRPr>
          </a:p>
          <a:p>
            <a:pPr lvl="1"/>
            <a:r>
              <a:rPr lang="en-US" sz="2400" dirty="0" smtClean="0">
                <a:solidFill>
                  <a:srgbClr val="31383D"/>
                </a:solidFill>
              </a:rPr>
              <a:t>They can also be expressed as 1 or 0</a:t>
            </a:r>
          </a:p>
          <a:p>
            <a:pPr lvl="1"/>
            <a:endParaRPr lang="en-US" sz="2400" dirty="0" smtClean="0">
              <a:solidFill>
                <a:srgbClr val="31383D"/>
              </a:solidFill>
            </a:endParaRPr>
          </a:p>
          <a:p>
            <a:pPr lvl="1"/>
            <a:r>
              <a:rPr lang="en-US" sz="2400" dirty="0" smtClean="0"/>
              <a:t>They are used in conjunction with Boolean operators such as </a:t>
            </a:r>
            <a:r>
              <a:rPr lang="en-US" sz="2400" b="1" dirty="0" smtClean="0">
                <a:solidFill>
                  <a:srgbClr val="0000FF"/>
                </a:solidFill>
              </a:rPr>
              <a:t>and</a:t>
            </a:r>
            <a:r>
              <a:rPr lang="en-US" sz="2400" dirty="0" smtClean="0"/>
              <a:t>, </a:t>
            </a:r>
            <a:r>
              <a:rPr lang="en-US" sz="2400" b="1" dirty="0" smtClean="0">
                <a:solidFill>
                  <a:srgbClr val="0000FF"/>
                </a:solidFill>
              </a:rPr>
              <a:t>or</a:t>
            </a:r>
            <a:r>
              <a:rPr lang="en-US" sz="2400" dirty="0" smtClean="0"/>
              <a:t>, </a:t>
            </a:r>
            <a:r>
              <a:rPr lang="en-US" sz="2400" b="1" dirty="0" smtClean="0">
                <a:solidFill>
                  <a:srgbClr val="0000FF"/>
                </a:solidFill>
              </a:rPr>
              <a:t>not</a:t>
            </a:r>
          </a:p>
          <a:p>
            <a:pPr lvl="1"/>
            <a:endParaRPr lang="en-US" sz="2400" b="1" dirty="0" smtClean="0">
              <a:solidFill>
                <a:srgbClr val="0000FF"/>
              </a:solidFill>
            </a:endParaRPr>
          </a:p>
          <a:p>
            <a:pPr lvl="1"/>
            <a:r>
              <a:rPr lang="en-US" sz="2400" dirty="0" smtClean="0"/>
              <a:t>Almost every language uses Boolean logic as an integral component of flow control and decision making</a:t>
            </a:r>
          </a:p>
          <a:p>
            <a:pPr lvl="1"/>
            <a:endParaRPr lang="en-US" dirty="0" smtClean="0"/>
          </a:p>
        </p:txBody>
      </p:sp>
    </p:spTree>
    <p:extLst>
      <p:ext uri="{BB962C8B-B14F-4D97-AF65-F5344CB8AC3E}">
        <p14:creationId xmlns:p14="http://schemas.microsoft.com/office/powerpoint/2010/main" val="2112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166575543"/>
              </p:ext>
            </p:extLst>
          </p:nvPr>
        </p:nvGraphicFramePr>
        <p:xfrm>
          <a:off x="767408" y="2564904"/>
          <a:ext cx="10657184" cy="2199640"/>
        </p:xfrm>
        <a:graphic>
          <a:graphicData uri="http://schemas.openxmlformats.org/drawingml/2006/table">
            <a:tbl>
              <a:tblPr firstRow="1" bandRow="1">
                <a:tableStyleId>{5C22544A-7EE6-4342-B048-85BDC9FD1C3A}</a:tableStyleId>
              </a:tblPr>
              <a:tblGrid>
                <a:gridCol w="985184"/>
                <a:gridCol w="4271400"/>
                <a:gridCol w="2376264"/>
                <a:gridCol w="3024336"/>
              </a:tblGrid>
              <a:tr h="370840">
                <a:tc>
                  <a:txBody>
                    <a:bodyPr/>
                    <a:lstStyle/>
                    <a:p>
                      <a:r>
                        <a:rPr lang="en-GB" dirty="0" smtClean="0"/>
                        <a:t>Type</a:t>
                      </a:r>
                      <a:endParaRPr lang="en-US" dirty="0"/>
                    </a:p>
                  </a:txBody>
                  <a:tcPr/>
                </a:tc>
                <a:tc>
                  <a:txBody>
                    <a:bodyPr/>
                    <a:lstStyle/>
                    <a:p>
                      <a:r>
                        <a:rPr lang="en-GB" dirty="0" smtClean="0"/>
                        <a:t>Description</a:t>
                      </a:r>
                      <a:endParaRPr lang="en-US" dirty="0"/>
                    </a:p>
                  </a:txBody>
                  <a:tcPr/>
                </a:tc>
                <a:tc>
                  <a:txBody>
                    <a:bodyPr/>
                    <a:lstStyle/>
                    <a:p>
                      <a:r>
                        <a:rPr lang="en-US" dirty="0" smtClean="0"/>
                        <a:t>Assignment</a:t>
                      </a:r>
                      <a:endParaRPr lang="en-US" dirty="0"/>
                    </a:p>
                  </a:txBody>
                  <a:tcPr/>
                </a:tc>
                <a:tc>
                  <a:txBody>
                    <a:bodyPr/>
                    <a:lstStyle/>
                    <a:p>
                      <a:r>
                        <a:rPr lang="en-US" dirty="0" smtClean="0"/>
                        <a:t>Comparison</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False</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None, ‘False’, zero of any numeric</a:t>
                      </a:r>
                      <a:r>
                        <a:rPr lang="en-GB" baseline="0" dirty="0" smtClean="0"/>
                        <a:t> type (0, 0.0, 0L, 0j), any empty sequence ( ‘’,(),[] ), any empty mapping ( {}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booleanVar</a:t>
                      </a:r>
                      <a:r>
                        <a:rPr lang="en-US" baseline="0" dirty="0" smtClean="0"/>
                        <a:t> = False</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booleanVar</a:t>
                      </a:r>
                      <a:r>
                        <a:rPr lang="en-US" baseline="0" dirty="0" smtClean="0"/>
                        <a:t> != True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booleanVar</a:t>
                      </a:r>
                      <a:r>
                        <a:rPr lang="en-US" baseline="0" dirty="0" smtClean="0"/>
                        <a:t> is not True</a:t>
                      </a:r>
                      <a:endParaRPr lang="en-US" dirty="0" smtClean="0"/>
                    </a:p>
                    <a:p>
                      <a:pPr marL="285750" indent="-285750">
                        <a:buFont typeface="Arial" panose="020B0604020202020204" pitchFamily="34" charset="0"/>
                        <a:buChar char="•"/>
                      </a:pPr>
                      <a:r>
                        <a:rPr lang="en-US" dirty="0" err="1" smtClean="0"/>
                        <a:t>booleanVar</a:t>
                      </a:r>
                      <a:r>
                        <a:rPr lang="en-US" baseline="0" dirty="0" smtClean="0"/>
                        <a:t> </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True</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Everything else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booleanVar</a:t>
                      </a:r>
                      <a:r>
                        <a:rPr lang="en-US" baseline="0" dirty="0" smtClean="0"/>
                        <a:t> = True</a:t>
                      </a:r>
                    </a:p>
                    <a:p>
                      <a:pPr marL="0" indent="0">
                        <a:buFont typeface="Arial" panose="020B0604020202020204" pitchFamily="34" charset="0"/>
                        <a:buNone/>
                      </a:pPr>
                      <a:endParaRPr lang="en-US" dirty="0"/>
                    </a:p>
                  </a:txBody>
                  <a:tcPr/>
                </a:tc>
                <a:tc>
                  <a:txBody>
                    <a:bodyPr/>
                    <a:lstStyle/>
                    <a:p>
                      <a:pPr marL="285750" indent="-285750">
                        <a:buFont typeface="Arial" panose="020B0604020202020204" pitchFamily="34" charset="0"/>
                        <a:buChar char="•"/>
                      </a:pPr>
                      <a:r>
                        <a:rPr lang="en-US" baseline="0" dirty="0" err="1" smtClean="0"/>
                        <a:t>booleanVar</a:t>
                      </a:r>
                      <a:r>
                        <a:rPr lang="en-US" baseline="0" dirty="0" smtClean="0"/>
                        <a:t> == True</a:t>
                      </a:r>
                    </a:p>
                    <a:p>
                      <a:pPr marL="285750" indent="-285750">
                        <a:buFont typeface="Arial" panose="020B0604020202020204" pitchFamily="34" charset="0"/>
                        <a:buChar char="•"/>
                      </a:pPr>
                      <a:r>
                        <a:rPr lang="en-US" baseline="0" dirty="0" err="1" smtClean="0"/>
                        <a:t>booleanVar</a:t>
                      </a:r>
                      <a:r>
                        <a:rPr lang="en-US" baseline="0" dirty="0" smtClean="0"/>
                        <a:t> is True</a:t>
                      </a:r>
                    </a:p>
                    <a:p>
                      <a:pPr marL="285750" indent="-285750">
                        <a:buFont typeface="Arial" panose="020B0604020202020204" pitchFamily="34" charset="0"/>
                        <a:buChar char="•"/>
                      </a:pPr>
                      <a:r>
                        <a:rPr lang="en-US" baseline="0" dirty="0" smtClean="0"/>
                        <a:t>not </a:t>
                      </a:r>
                      <a:r>
                        <a:rPr lang="en-US" baseline="0" dirty="0" err="1" smtClean="0"/>
                        <a:t>booleanVar</a:t>
                      </a:r>
                      <a:endParaRPr lang="en-US" dirty="0"/>
                    </a:p>
                  </a:txBody>
                  <a:tcPr/>
                </a:tc>
              </a:tr>
            </a:tbl>
          </a:graphicData>
        </a:graphic>
      </p:graphicFrame>
      <p:sp>
        <p:nvSpPr>
          <p:cNvPr id="4" name="Content Placeholder 3"/>
          <p:cNvSpPr>
            <a:spLocks noGrp="1"/>
          </p:cNvSpPr>
          <p:nvPr>
            <p:ph idx="1"/>
          </p:nvPr>
        </p:nvSpPr>
        <p:spPr>
          <a:xfrm>
            <a:off x="1007436" y="1700809"/>
            <a:ext cx="10574965" cy="648071"/>
          </a:xfrm>
        </p:spPr>
        <p:txBody>
          <a:bodyPr>
            <a:normAutofit/>
          </a:bodyPr>
          <a:lstStyle/>
          <a:p>
            <a:r>
              <a:rPr lang="en-US" sz="2400" dirty="0" smtClean="0"/>
              <a:t>Boolean variables in Python take the following forms</a:t>
            </a:r>
          </a:p>
        </p:txBody>
      </p:sp>
    </p:spTree>
    <p:extLst>
      <p:ext uri="{BB962C8B-B14F-4D97-AF65-F5344CB8AC3E}">
        <p14:creationId xmlns:p14="http://schemas.microsoft.com/office/powerpoint/2010/main" val="11504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0883177"/>
              </p:ext>
            </p:extLst>
          </p:nvPr>
        </p:nvGraphicFramePr>
        <p:xfrm>
          <a:off x="609600" y="3789040"/>
          <a:ext cx="11175032" cy="2304256"/>
        </p:xfrm>
        <a:graphic>
          <a:graphicData uri="http://schemas.openxmlformats.org/drawingml/2006/table">
            <a:tbl>
              <a:tblPr firstRow="1" bandRow="1">
                <a:tableStyleId>{5C22544A-7EE6-4342-B048-85BDC9FD1C3A}</a:tableStyleId>
              </a:tblPr>
              <a:tblGrid>
                <a:gridCol w="2108497"/>
                <a:gridCol w="6042199"/>
                <a:gridCol w="3024336"/>
              </a:tblGrid>
              <a:tr h="476621">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US" dirty="0" smtClean="0"/>
                        <a:t>Example</a:t>
                      </a:r>
                      <a:endParaRPr lang="en-US" dirty="0"/>
                    </a:p>
                  </a:txBody>
                  <a:tcPr/>
                </a:tc>
              </a:tr>
              <a:tr h="476621">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and</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both sides are true, otherwise</a:t>
                      </a:r>
                      <a:r>
                        <a:rPr lang="en-GB" baseline="0" dirty="0" smtClean="0"/>
                        <a:t> false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print(</a:t>
                      </a:r>
                      <a:r>
                        <a:rPr lang="en-US" dirty="0" err="1" smtClean="0"/>
                        <a:t>like_py</a:t>
                      </a:r>
                      <a:r>
                        <a:rPr lang="en-US" baseline="0" dirty="0" smtClean="0"/>
                        <a:t> and </a:t>
                      </a:r>
                      <a:r>
                        <a:rPr lang="en-US" baseline="0" dirty="0" err="1" smtClean="0"/>
                        <a:t>hate_py</a:t>
                      </a:r>
                      <a:r>
                        <a:rPr lang="en-US" baseline="0" dirty="0" smtClean="0"/>
                        <a:t>)</a:t>
                      </a:r>
                    </a:p>
                  </a:txBody>
                  <a:tcPr/>
                </a:tc>
              </a:tr>
              <a:tr h="528352">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or</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either side is true, otherwise false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print(</a:t>
                      </a:r>
                      <a:r>
                        <a:rPr lang="en-US" dirty="0" err="1" smtClean="0"/>
                        <a:t>like_py</a:t>
                      </a:r>
                      <a:r>
                        <a:rPr lang="en-US" dirty="0" smtClean="0"/>
                        <a:t> or </a:t>
                      </a:r>
                      <a:r>
                        <a:rPr lang="en-US" dirty="0" err="1" smtClean="0"/>
                        <a:t>hate_py</a:t>
                      </a:r>
                      <a:r>
                        <a:rPr lang="en-US" dirty="0" smtClean="0"/>
                        <a:t>)</a:t>
                      </a:r>
                      <a:endParaRPr lang="en-US" baseline="0" dirty="0" smtClean="0"/>
                    </a:p>
                  </a:txBody>
                  <a:tcPr/>
                </a:tc>
              </a:tr>
              <a:tr h="822662">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not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Invert the</a:t>
                      </a:r>
                      <a:r>
                        <a:rPr lang="en-US" baseline="0" dirty="0" smtClean="0"/>
                        <a:t> value of the following variable or expression</a:t>
                      </a:r>
                      <a:endParaRPr lang="en-US" dirty="0"/>
                    </a:p>
                  </a:txBody>
                  <a:tcPr/>
                </a:tc>
                <a:tc>
                  <a:txBody>
                    <a:bodyPr/>
                    <a:lstStyle/>
                    <a:p>
                      <a:pPr marL="0" indent="0">
                        <a:buFont typeface="Arial" panose="020B0604020202020204" pitchFamily="34" charset="0"/>
                        <a:buNone/>
                      </a:pPr>
                      <a:r>
                        <a:rPr lang="en-US" dirty="0" smtClean="0"/>
                        <a:t>print(</a:t>
                      </a:r>
                      <a:r>
                        <a:rPr lang="en-US" dirty="0" err="1" smtClean="0"/>
                        <a:t>like_py</a:t>
                      </a:r>
                      <a:r>
                        <a:rPr lang="en-US" dirty="0" smtClean="0"/>
                        <a:t> and not </a:t>
                      </a:r>
                      <a:r>
                        <a:rPr lang="en-US" dirty="0" err="1" smtClean="0"/>
                        <a:t>hate_py</a:t>
                      </a:r>
                      <a:r>
                        <a:rPr lang="en-US" dirty="0" smtClean="0"/>
                        <a:t>)</a:t>
                      </a:r>
                      <a:endParaRPr lang="en-US" dirty="0"/>
                    </a:p>
                  </a:txBody>
                  <a:tcPr/>
                </a:tc>
              </a:tr>
            </a:tbl>
          </a:graphicData>
        </a:graphic>
      </p:graphicFrame>
      <p:sp>
        <p:nvSpPr>
          <p:cNvPr id="4" name="Content Placeholder 3"/>
          <p:cNvSpPr>
            <a:spLocks noGrp="1"/>
          </p:cNvSpPr>
          <p:nvPr>
            <p:ph idx="1"/>
          </p:nvPr>
        </p:nvSpPr>
        <p:spPr>
          <a:xfrm>
            <a:off x="609600" y="1412776"/>
            <a:ext cx="11103024" cy="1152128"/>
          </a:xfrm>
        </p:spPr>
        <p:txBody>
          <a:bodyPr>
            <a:noAutofit/>
          </a:bodyPr>
          <a:lstStyle/>
          <a:p>
            <a:r>
              <a:rPr lang="en-US" sz="2400" dirty="0" smtClean="0"/>
              <a:t>Boolean operators are used to compare Boolean variables or expressions</a:t>
            </a:r>
          </a:p>
          <a:p>
            <a:pPr lvl="1"/>
            <a:r>
              <a:rPr lang="en-US" sz="2400" dirty="0" smtClean="0"/>
              <a:t>A Boolean expression is one which, when evaluated, will return either a logical true or false value</a:t>
            </a:r>
          </a:p>
        </p:txBody>
      </p:sp>
      <p:sp>
        <p:nvSpPr>
          <p:cNvPr id="6" name="Rectangle 5"/>
          <p:cNvSpPr/>
          <p:nvPr/>
        </p:nvSpPr>
        <p:spPr>
          <a:xfrm>
            <a:off x="609600" y="2708920"/>
            <a:ext cx="11103024" cy="95410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like_py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True</a:t>
            </a:r>
          </a:p>
          <a:p>
            <a:r>
              <a:rPr lang="en-US" sz="1400" dirty="0" err="1" smtClean="0">
                <a:solidFill>
                  <a:srgbClr val="000000"/>
                </a:solidFill>
                <a:highlight>
                  <a:srgbClr val="FFFFFF"/>
                </a:highlight>
                <a:latin typeface="Courier New" panose="02070309020205020404" pitchFamily="49" charset="0"/>
              </a:rPr>
              <a:t>hate_py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False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773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Examples</a:t>
            </a:r>
            <a:endParaRPr lang="en-US" dirty="0"/>
          </a:p>
        </p:txBody>
      </p:sp>
      <p:sp>
        <p:nvSpPr>
          <p:cNvPr id="6" name="Rectangle 5"/>
          <p:cNvSpPr/>
          <p:nvPr/>
        </p:nvSpPr>
        <p:spPr>
          <a:xfrm>
            <a:off x="626016" y="1844824"/>
            <a:ext cx="10742984"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dirty="0" smtClean="0">
              <a:solidFill>
                <a:srgbClr val="008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a:t>
            </a:r>
            <a:r>
              <a:rPr lang="en-US" dirty="0" err="1">
                <a:solidFill>
                  <a:srgbClr val="008000"/>
                </a:solidFill>
                <a:highlight>
                  <a:srgbClr val="FFFFFF"/>
                </a:highlight>
                <a:latin typeface="Courier New" panose="02070309020205020404" pitchFamily="49" charset="0"/>
              </a:rPr>
              <a:t>usr</a:t>
            </a:r>
            <a:r>
              <a:rPr lang="en-US" dirty="0">
                <a:solidFill>
                  <a:srgbClr val="008000"/>
                </a:solidFill>
                <a:highlight>
                  <a:srgbClr val="FFFFFF"/>
                </a:highlight>
                <a:latin typeface="Courier New" panose="02070309020205020404" pitchFamily="49" charset="0"/>
              </a:rPr>
              <a:t>/bin/python</a:t>
            </a:r>
            <a:endParaRPr lang="en-US" dirty="0">
              <a:solidFill>
                <a:srgbClr val="000000"/>
              </a:solidFill>
              <a:highlight>
                <a:srgbClr val="FFFFFF"/>
              </a:highlight>
              <a:latin typeface="Courier New" panose="02070309020205020404" pitchFamily="49" charset="0"/>
            </a:endParaRPr>
          </a:p>
          <a:p>
            <a:endParaRPr lang="en-US" dirty="0" smtClean="0">
              <a:solidFill>
                <a:srgbClr val="000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print</a:t>
            </a:r>
            <a:r>
              <a:rPr lang="en-US" dirty="0" smtClean="0">
                <a:solidFill>
                  <a:srgbClr val="000000"/>
                </a:solidFill>
                <a:highlight>
                  <a:srgbClr val="FFFFFF"/>
                </a:highlight>
                <a:latin typeface="Courier New" panose="02070309020205020404" pitchFamily="49" charset="0"/>
              </a:rPr>
              <a:t>(</a:t>
            </a:r>
            <a:r>
              <a:rPr lang="en-US" dirty="0" err="1" smtClean="0">
                <a:solidFill>
                  <a:srgbClr val="000000"/>
                </a:solidFill>
                <a:highlight>
                  <a:srgbClr val="FFFFFF"/>
                </a:highlight>
                <a:latin typeface="Courier New" panose="02070309020205020404" pitchFamily="49" charset="0"/>
              </a:rPr>
              <a:t>like_py</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smtClean="0">
                <a:solidFill>
                  <a:srgbClr val="000000"/>
                </a:solidFill>
                <a:highlight>
                  <a:srgbClr val="FFFFFF"/>
                </a:highlight>
                <a:latin typeface="Courier New" panose="02070309020205020404" pitchFamily="49" charset="0"/>
              </a:rPr>
              <a:t>)</a:t>
            </a:r>
            <a:endParaRPr lang="en-US"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False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or</a:t>
            </a:r>
            <a:r>
              <a:rPr lang="en-US" dirty="0" smtClean="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 </a:t>
            </a:r>
            <a:endParaRPr lang="en-US" dirty="0" smtClean="0">
              <a:solidFill>
                <a:srgbClr val="000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 not</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a:t>
            </a:r>
            <a:endParaRPr lang="en-GB"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GB" dirty="0">
                <a:solidFill>
                  <a:srgbClr val="000000"/>
                </a:solidFill>
                <a:highlight>
                  <a:srgbClr val="FFFFFF"/>
                </a:highlight>
                <a:latin typeface="Courier New" panose="02070309020205020404" pitchFamily="49" charset="0"/>
              </a:rPr>
              <a:t> a </a:t>
            </a:r>
            <a:r>
              <a:rPr lang="en-GB" b="1" dirty="0">
                <a:solidFill>
                  <a:srgbClr val="0000FF"/>
                </a:solidFill>
                <a:highlight>
                  <a:srgbClr val="FFFFFF"/>
                </a:highlight>
                <a:latin typeface="Courier New" panose="02070309020205020404" pitchFamily="49" charset="0"/>
              </a:rPr>
              <a:t>= </a:t>
            </a:r>
            <a:r>
              <a:rPr lang="en-GB" b="1" dirty="0" err="1">
                <a:solidFill>
                  <a:srgbClr val="0000FF"/>
                </a:solidFill>
                <a:highlight>
                  <a:srgbClr val="FFFFFF"/>
                </a:highlight>
                <a:latin typeface="Courier New" panose="02070309020205020404" pitchFamily="49" charset="0"/>
              </a:rPr>
              <a:t>raw_input</a:t>
            </a:r>
            <a:r>
              <a:rPr lang="en-GB" dirty="0">
                <a:solidFill>
                  <a:srgbClr val="000000"/>
                </a:solidFill>
                <a:highlight>
                  <a:srgbClr val="FFFFFF"/>
                </a:highlight>
                <a:latin typeface="Courier New" panose="02070309020205020404" pitchFamily="49" charset="0"/>
              </a:rPr>
              <a:t>(</a:t>
            </a:r>
            <a:r>
              <a:rPr lang="en-GB" dirty="0">
                <a:solidFill>
                  <a:srgbClr val="008000"/>
                </a:solidFill>
                <a:highlight>
                  <a:srgbClr val="FFFFFF"/>
                </a:highlight>
                <a:latin typeface="Courier New" panose="02070309020205020404" pitchFamily="49" charset="0"/>
              </a:rPr>
              <a:t>'A </a:t>
            </a:r>
            <a:r>
              <a:rPr lang="en-GB" dirty="0" err="1">
                <a:solidFill>
                  <a:srgbClr val="008000"/>
                </a:solidFill>
                <a:highlight>
                  <a:srgbClr val="FFFFFF"/>
                </a:highlight>
                <a:latin typeface="Courier New" panose="02070309020205020404" pitchFamily="49" charset="0"/>
              </a:rPr>
              <a:t>boolean</a:t>
            </a:r>
            <a:r>
              <a:rPr lang="en-GB" dirty="0">
                <a:solidFill>
                  <a:srgbClr val="008000"/>
                </a:solidFill>
                <a:highlight>
                  <a:srgbClr val="FFFFFF"/>
                </a:highlight>
                <a:latin typeface="Courier New" panose="02070309020205020404" pitchFamily="49" charset="0"/>
              </a:rPr>
              <a:t> </a:t>
            </a:r>
            <a:r>
              <a:rPr lang="en-GB" dirty="0" smtClean="0">
                <a:solidFill>
                  <a:srgbClr val="008000"/>
                </a:solidFill>
                <a:highlight>
                  <a:srgbClr val="FFFFFF"/>
                </a:highlight>
                <a:latin typeface="Courier New" panose="02070309020205020404" pitchFamily="49" charset="0"/>
              </a:rPr>
              <a:t>value\n'</a:t>
            </a:r>
            <a:r>
              <a:rPr lang="en-GB" dirty="0" smtClean="0">
                <a:solidFill>
                  <a:srgbClr val="000000"/>
                </a:solidFill>
                <a:highlight>
                  <a:srgbClr val="FFFFFF"/>
                </a:highlight>
                <a:latin typeface="Courier New" panose="02070309020205020404" pitchFamily="49" charset="0"/>
              </a:rPr>
              <a:t>)</a:t>
            </a:r>
          </a:p>
          <a:p>
            <a:r>
              <a:rPr lang="en-GB" dirty="0">
                <a:solidFill>
                  <a:srgbClr val="000000"/>
                </a:solidFill>
                <a:highlight>
                  <a:srgbClr val="FFFFFF"/>
                </a:highlight>
                <a:latin typeface="Courier New" panose="02070309020205020404" pitchFamily="49" charset="0"/>
              </a:rPr>
              <a:t>A </a:t>
            </a:r>
            <a:r>
              <a:rPr lang="en-GB" dirty="0" err="1">
                <a:solidFill>
                  <a:srgbClr val="000000"/>
                </a:solidFill>
                <a:highlight>
                  <a:srgbClr val="FFFFFF"/>
                </a:highlight>
                <a:latin typeface="Courier New" panose="02070309020205020404" pitchFamily="49" charset="0"/>
              </a:rPr>
              <a:t>boolean</a:t>
            </a:r>
            <a:r>
              <a:rPr lang="en-GB" dirty="0">
                <a:solidFill>
                  <a:srgbClr val="000000"/>
                </a:solidFill>
                <a:highlight>
                  <a:srgbClr val="FFFFFF"/>
                </a:highlight>
                <a:latin typeface="Courier New" panose="02070309020205020404" pitchFamily="49" charset="0"/>
              </a:rPr>
              <a:t> </a:t>
            </a:r>
            <a:r>
              <a:rPr lang="en-GB" dirty="0" smtClean="0">
                <a:solidFill>
                  <a:srgbClr val="000000"/>
                </a:solidFill>
                <a:highlight>
                  <a:srgbClr val="FFFFFF"/>
                </a:highlight>
                <a:latin typeface="Courier New" panose="02070309020205020404" pitchFamily="49" charset="0"/>
              </a:rPr>
              <a:t>value</a:t>
            </a:r>
          </a:p>
          <a:p>
            <a:r>
              <a:rPr lang="en-US" dirty="0">
                <a:solidFill>
                  <a:srgbClr val="008000"/>
                </a:solidFill>
                <a:highlight>
                  <a:srgbClr val="FFFFFF"/>
                </a:highlight>
                <a:latin typeface="Courier New" panose="02070309020205020404" pitchFamily="49" charset="0"/>
              </a:rPr>
              <a:t>&gt;&gt;&gt;</a:t>
            </a:r>
            <a:r>
              <a:rPr lang="en-US" dirty="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bool</a:t>
            </a:r>
            <a:r>
              <a:rPr lang="en-US" dirty="0">
                <a:solidFill>
                  <a:srgbClr val="000000"/>
                </a:solidFill>
                <a:highlight>
                  <a:srgbClr val="FFFFFF"/>
                </a:highlight>
                <a:latin typeface="Courier New" panose="02070309020205020404" pitchFamily="49" charset="0"/>
              </a:rPr>
              <a:t>(a) </a:t>
            </a:r>
            <a:r>
              <a:rPr lang="en-US" b="1" dirty="0">
                <a:solidFill>
                  <a:srgbClr val="0000FF"/>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smtClean="0">
                <a:solidFill>
                  <a:srgbClr val="000000"/>
                </a:solidFill>
                <a:highlight>
                  <a:srgbClr val="FFFFFF"/>
                </a:highlight>
                <a:latin typeface="Courier New" panose="02070309020205020404" pitchFamily="49" charset="0"/>
              </a:rPr>
              <a:t>True</a:t>
            </a:r>
            <a:endParaRPr lang="en-GB" dirty="0" smtClean="0">
              <a:solidFill>
                <a:srgbClr val="000000"/>
              </a:solidFill>
              <a:highlight>
                <a:srgbClr val="FFFFFF"/>
              </a:highlight>
              <a:latin typeface="Courier New" panose="02070309020205020404" pitchFamily="49" charset="0"/>
            </a:endParaRPr>
          </a:p>
          <a:p>
            <a:r>
              <a:rPr lang="en-GB" b="1" dirty="0" smtClean="0">
                <a:solidFill>
                  <a:srgbClr val="0000FF"/>
                </a:solidFill>
                <a:highlight>
                  <a:srgbClr val="FFFFFF"/>
                </a:highlight>
                <a:latin typeface="Courier New" panose="02070309020205020404" pitchFamily="49" charset="0"/>
              </a:rPr>
              <a:t>1</a:t>
            </a:r>
          </a:p>
          <a:p>
            <a:endParaRPr lang="en-GB" b="1" dirty="0" smtClean="0">
              <a:solidFill>
                <a:srgbClr val="0000FF"/>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354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sz="2400" dirty="0" smtClean="0"/>
              <a:t>No prerequisites</a:t>
            </a:r>
          </a:p>
          <a:p>
            <a:pPr lvl="1"/>
            <a:r>
              <a:rPr lang="en-US" sz="2400" dirty="0" smtClean="0"/>
              <a:t>Programming experience not required</a:t>
            </a:r>
          </a:p>
          <a:p>
            <a:pPr lvl="1"/>
            <a:r>
              <a:rPr lang="en-US" sz="2400" dirty="0" smtClean="0"/>
              <a:t>Operating system agnostic/tool agnostic</a:t>
            </a:r>
          </a:p>
          <a:p>
            <a:pPr lvl="1"/>
            <a:r>
              <a:rPr lang="en-US" sz="2400" dirty="0" smtClean="0"/>
              <a:t>All computing skill levels suitable</a:t>
            </a:r>
          </a:p>
          <a:p>
            <a:pPr lvl="1"/>
            <a:endParaRPr lang="en-US" sz="2400" dirty="0" smtClean="0"/>
          </a:p>
          <a:p>
            <a:r>
              <a:rPr lang="en-US" sz="2400" dirty="0" smtClean="0"/>
              <a:t>Language agnostic</a:t>
            </a:r>
          </a:p>
          <a:p>
            <a:pPr lvl="1"/>
            <a:r>
              <a:rPr lang="en-US" sz="2400" dirty="0" smtClean="0"/>
              <a:t>Python, C, C++, Java</a:t>
            </a:r>
            <a:endParaRPr lang="en-US" sz="2400" dirty="0"/>
          </a:p>
        </p:txBody>
      </p:sp>
      <p:sp>
        <p:nvSpPr>
          <p:cNvPr id="2" name="Title 1"/>
          <p:cNvSpPr>
            <a:spLocks noGrp="1"/>
          </p:cNvSpPr>
          <p:nvPr>
            <p:ph type="title"/>
          </p:nvPr>
        </p:nvSpPr>
        <p:spPr/>
        <p:txBody>
          <a:bodyPr/>
          <a:lstStyle/>
          <a:p>
            <a:r>
              <a:rPr lang="en-US" dirty="0" smtClean="0"/>
              <a:t>Module Introduction</a:t>
            </a:r>
            <a:endParaRPr lang="en-US" dirty="0"/>
          </a:p>
        </p:txBody>
      </p:sp>
    </p:spTree>
    <p:extLst>
      <p:ext uri="{BB962C8B-B14F-4D97-AF65-F5344CB8AC3E}">
        <p14:creationId xmlns:p14="http://schemas.microsoft.com/office/powerpoint/2010/main" val="2324260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Exercise</a:t>
            </a:r>
            <a:endParaRPr lang="en-US" dirty="0"/>
          </a:p>
        </p:txBody>
      </p:sp>
      <p:sp>
        <p:nvSpPr>
          <p:cNvPr id="4" name="Rectangle 3"/>
          <p:cNvSpPr/>
          <p:nvPr/>
        </p:nvSpPr>
        <p:spPr>
          <a:xfrm>
            <a:off x="609600" y="1412776"/>
            <a:ext cx="10742984" cy="48320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smtClean="0">
                <a:solidFill>
                  <a:srgbClr val="008000"/>
                </a:solidFill>
                <a:highlight>
                  <a:srgbClr val="FFFFFF"/>
                </a:highlight>
                <a:latin typeface="Courier New" panose="02070309020205020404" pitchFamily="49" charset="0"/>
              </a:rPr>
              <a:t># Using the following variables, what will be output?</a:t>
            </a:r>
          </a:p>
          <a:p>
            <a:endParaRPr lang="en-US" sz="1400" dirty="0">
              <a:solidFill>
                <a:srgbClr val="008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1</a:t>
            </a:r>
          </a:p>
          <a:p>
            <a:r>
              <a:rPr lang="en-US" sz="1400" dirty="0">
                <a:solidFill>
                  <a:srgbClr val="000000"/>
                </a:solidFill>
                <a:highlight>
                  <a:srgbClr val="FFFFFF"/>
                </a:highlight>
                <a:latin typeface="Courier New" panose="02070309020205020404" pitchFamily="49" charset="0"/>
              </a:rPr>
              <a:t>oranges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'1'</a:t>
            </a:r>
          </a:p>
          <a:p>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a:t>
            </a:r>
          </a:p>
          <a:p>
            <a:r>
              <a:rPr lang="en-US" sz="1400" dirty="0">
                <a:solidFill>
                  <a:srgbClr val="000000"/>
                </a:solidFill>
                <a:highlight>
                  <a:srgbClr val="FFFFFF"/>
                </a:highlight>
                <a:latin typeface="Courier New" panose="02070309020205020404" pitchFamily="49" charset="0"/>
              </a:rPr>
              <a:t>bananas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0</a:t>
            </a:r>
          </a:p>
          <a:p>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False</a:t>
            </a:r>
          </a:p>
          <a:p>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True</a:t>
            </a:r>
          </a:p>
          <a:p>
            <a:r>
              <a:rPr lang="en-US" sz="1400" dirty="0">
                <a:solidFill>
                  <a:srgbClr val="000000"/>
                </a:solidFill>
                <a:highlight>
                  <a:srgbClr val="FFFFFF"/>
                </a:highlight>
                <a:latin typeface="Courier New" panose="02070309020205020404" pitchFamily="49" charset="0"/>
              </a:rPr>
              <a:t>pomegranate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'potato'</a:t>
            </a:r>
          </a:p>
          <a:p>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p>
          <a:p>
            <a:r>
              <a:rPr lang="en-US" sz="1400" dirty="0">
                <a:solidFill>
                  <a:srgbClr val="000000"/>
                </a:solidFill>
                <a:highlight>
                  <a:srgbClr val="FFFFFF"/>
                </a:highlight>
                <a:latin typeface="Courier New" panose="02070309020205020404" pitchFamily="49" charset="0"/>
              </a:rPr>
              <a:t>coconut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p>
          <a:p>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oranges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apples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coconut</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pears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pomegranate</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8479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a:t>
            </a:r>
            <a:endParaRPr lang="en-US" dirty="0"/>
          </a:p>
        </p:txBody>
      </p:sp>
    </p:spTree>
    <p:extLst>
      <p:ext uri="{BB962C8B-B14F-4D97-AF65-F5344CB8AC3E}">
        <p14:creationId xmlns:p14="http://schemas.microsoft.com/office/powerpoint/2010/main" val="12192718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GB" sz="2400" dirty="0" smtClean="0"/>
              <a:t>An operator is a symbol which instructs the program to perform a specific mathematical or logical function</a:t>
            </a:r>
          </a:p>
          <a:p>
            <a:endParaRPr lang="en-GB" sz="2400" dirty="0" smtClean="0"/>
          </a:p>
          <a:p>
            <a:r>
              <a:rPr lang="en-GB" sz="2400" dirty="0" smtClean="0"/>
              <a:t>Operator precedence affects how an expression is evaluated</a:t>
            </a:r>
          </a:p>
          <a:p>
            <a:endParaRPr lang="en-GB" sz="2400" dirty="0"/>
          </a:p>
          <a:p>
            <a:r>
              <a:rPr lang="en-GB" sz="2400" dirty="0"/>
              <a:t>Python uses a set of operators common to most other languages</a:t>
            </a:r>
          </a:p>
          <a:p>
            <a:endParaRPr lang="en-GB" dirty="0" smtClean="0"/>
          </a:p>
          <a:p>
            <a:pPr marL="0" indent="0">
              <a:buNone/>
            </a:pPr>
            <a:endParaRPr lang="en-US" dirty="0" smtClean="0"/>
          </a:p>
          <a:p>
            <a:endParaRPr lang="en-US" dirty="0"/>
          </a:p>
        </p:txBody>
      </p:sp>
      <p:sp>
        <p:nvSpPr>
          <p:cNvPr id="3" name="Title 2"/>
          <p:cNvSpPr>
            <a:spLocks noGrp="1"/>
          </p:cNvSpPr>
          <p:nvPr>
            <p:ph type="title"/>
          </p:nvPr>
        </p:nvSpPr>
        <p:spPr/>
        <p:txBody>
          <a:bodyPr/>
          <a:lstStyle/>
          <a:p>
            <a:r>
              <a:rPr lang="en-GB" dirty="0" smtClean="0"/>
              <a:t>Operators Explained</a:t>
            </a:r>
            <a:endParaRPr lang="en-US" dirty="0"/>
          </a:p>
        </p:txBody>
      </p:sp>
    </p:spTree>
    <p:extLst>
      <p:ext uri="{BB962C8B-B14F-4D97-AF65-F5344CB8AC3E}">
        <p14:creationId xmlns:p14="http://schemas.microsoft.com/office/powerpoint/2010/main" val="17010863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GB" sz="2400" dirty="0"/>
              <a:t>Most languages have several different types of operator</a:t>
            </a:r>
            <a:r>
              <a:rPr lang="en-GB" sz="2400" dirty="0" smtClean="0"/>
              <a:t>:</a:t>
            </a:r>
          </a:p>
          <a:p>
            <a:endParaRPr lang="en-GB" sz="2400" dirty="0" smtClean="0"/>
          </a:p>
          <a:p>
            <a:pPr lvl="1"/>
            <a:r>
              <a:rPr lang="en-GB" sz="2400" dirty="0" smtClean="0"/>
              <a:t>Arithmetic/Mathematical</a:t>
            </a:r>
          </a:p>
          <a:p>
            <a:pPr lvl="1"/>
            <a:r>
              <a:rPr lang="en-GB" sz="2400" dirty="0" smtClean="0"/>
              <a:t>Logical</a:t>
            </a:r>
          </a:p>
          <a:p>
            <a:pPr lvl="1"/>
            <a:r>
              <a:rPr lang="en-GB" sz="2400" dirty="0" smtClean="0"/>
              <a:t>Relational</a:t>
            </a:r>
          </a:p>
          <a:p>
            <a:pPr lvl="1"/>
            <a:r>
              <a:rPr lang="en-GB" sz="2400" dirty="0" smtClean="0"/>
              <a:t>Assignment</a:t>
            </a:r>
          </a:p>
          <a:p>
            <a:pPr lvl="1"/>
            <a:r>
              <a:rPr lang="en-GB" sz="2400" dirty="0" smtClean="0"/>
              <a:t>Membership</a:t>
            </a:r>
          </a:p>
          <a:p>
            <a:pPr lvl="1"/>
            <a:r>
              <a:rPr lang="en-GB" sz="2400" dirty="0" smtClean="0"/>
              <a:t>Identity</a:t>
            </a:r>
            <a:endParaRPr lang="en-US" sz="2400" dirty="0" smtClean="0"/>
          </a:p>
          <a:p>
            <a:endParaRPr lang="en-US" dirty="0"/>
          </a:p>
        </p:txBody>
      </p:sp>
      <p:sp>
        <p:nvSpPr>
          <p:cNvPr id="3" name="Title 2"/>
          <p:cNvSpPr>
            <a:spLocks noGrp="1"/>
          </p:cNvSpPr>
          <p:nvPr>
            <p:ph type="title"/>
          </p:nvPr>
        </p:nvSpPr>
        <p:spPr/>
        <p:txBody>
          <a:bodyPr/>
          <a:lstStyle/>
          <a:p>
            <a:r>
              <a:rPr lang="en-GB" dirty="0" smtClean="0"/>
              <a:t>Operators Explained (Contd.)</a:t>
            </a:r>
            <a:endParaRPr lang="en-US" dirty="0"/>
          </a:p>
        </p:txBody>
      </p:sp>
    </p:spTree>
    <p:extLst>
      <p:ext uri="{BB962C8B-B14F-4D97-AF65-F5344CB8AC3E}">
        <p14:creationId xmlns:p14="http://schemas.microsoft.com/office/powerpoint/2010/main" val="17258808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Arithmetic</a:t>
            </a:r>
            <a:endParaRPr lang="en-US" dirty="0"/>
          </a:p>
        </p:txBody>
      </p:sp>
    </p:spTree>
    <p:extLst>
      <p:ext uri="{BB962C8B-B14F-4D97-AF65-F5344CB8AC3E}">
        <p14:creationId xmlns:p14="http://schemas.microsoft.com/office/powerpoint/2010/main" val="18589552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0574965" cy="1152127"/>
          </a:xfrm>
        </p:spPr>
        <p:txBody>
          <a:bodyPr>
            <a:normAutofit/>
          </a:bodyPr>
          <a:lstStyle/>
          <a:p>
            <a:r>
              <a:rPr lang="en-GB" sz="2400" dirty="0" smtClean="0"/>
              <a:t>Used to conduct mathematical operations against a set of values</a:t>
            </a:r>
          </a:p>
          <a:p>
            <a:endParaRPr lang="en-US" dirty="0"/>
          </a:p>
        </p:txBody>
      </p:sp>
      <p:sp>
        <p:nvSpPr>
          <p:cNvPr id="3" name="Title 2"/>
          <p:cNvSpPr>
            <a:spLocks noGrp="1"/>
          </p:cNvSpPr>
          <p:nvPr>
            <p:ph type="title"/>
          </p:nvPr>
        </p:nvSpPr>
        <p:spPr/>
        <p:txBody>
          <a:bodyPr/>
          <a:lstStyle/>
          <a:p>
            <a:r>
              <a:rPr lang="en-GB" dirty="0" smtClean="0"/>
              <a:t>Arithmetic Operators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061359020"/>
              </p:ext>
            </p:extLst>
          </p:nvPr>
        </p:nvGraphicFramePr>
        <p:xfrm>
          <a:off x="695400" y="2420888"/>
          <a:ext cx="10729192" cy="3022600"/>
        </p:xfrm>
        <a:graphic>
          <a:graphicData uri="http://schemas.openxmlformats.org/drawingml/2006/table">
            <a:tbl>
              <a:tblPr firstRow="1" bandRow="1">
                <a:tableStyleId>{5C22544A-7EE6-4342-B048-85BDC9FD1C3A}</a:tableStyleId>
              </a:tblPr>
              <a:tblGrid>
                <a:gridCol w="1250509"/>
                <a:gridCol w="6688313"/>
                <a:gridCol w="2790370"/>
              </a:tblGrid>
              <a:tr h="370840">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Addition</a:t>
                      </a:r>
                      <a:endParaRPr lang="en-US" dirty="0"/>
                    </a:p>
                  </a:txBody>
                  <a:tcPr/>
                </a:tc>
                <a:tc>
                  <a:txBody>
                    <a:bodyPr/>
                    <a:lstStyle/>
                    <a:p>
                      <a:r>
                        <a:rPr lang="en-GB" baseline="0" dirty="0" smtClean="0"/>
                        <a:t>1 + 2 = 3</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Subtraction</a:t>
                      </a:r>
                      <a:endParaRPr lang="en-US" dirty="0"/>
                    </a:p>
                  </a:txBody>
                  <a:tcPr/>
                </a:tc>
                <a:tc>
                  <a:txBody>
                    <a:bodyPr/>
                    <a:lstStyle/>
                    <a:p>
                      <a:r>
                        <a:rPr lang="en-GB" dirty="0" smtClean="0"/>
                        <a:t>10</a:t>
                      </a:r>
                      <a:r>
                        <a:rPr lang="en-GB" baseline="0" dirty="0" smtClean="0"/>
                        <a:t> – 2 = 8</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Multiplication</a:t>
                      </a:r>
                      <a:endParaRPr lang="en-US" dirty="0"/>
                    </a:p>
                  </a:txBody>
                  <a:tcPr/>
                </a:tc>
                <a:tc>
                  <a:txBody>
                    <a:bodyPr/>
                    <a:lstStyle/>
                    <a:p>
                      <a:r>
                        <a:rPr lang="en-GB" dirty="0" smtClean="0"/>
                        <a:t>2 * 8 = 16</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Division</a:t>
                      </a:r>
                      <a:endParaRPr lang="en-US" dirty="0"/>
                    </a:p>
                  </a:txBody>
                  <a:tcPr/>
                </a:tc>
                <a:tc>
                  <a:txBody>
                    <a:bodyPr/>
                    <a:lstStyle/>
                    <a:p>
                      <a:r>
                        <a:rPr lang="en-GB" dirty="0" smtClean="0"/>
                        <a:t>10</a:t>
                      </a:r>
                      <a:r>
                        <a:rPr lang="en-GB" baseline="0" dirty="0" smtClean="0"/>
                        <a:t> / 2 = 5</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Floor Division</a:t>
                      </a:r>
                      <a:r>
                        <a:rPr lang="en-GB" baseline="0" dirty="0" smtClean="0"/>
                        <a:t> (round down to the nearest whole number)</a:t>
                      </a:r>
                      <a:endParaRPr lang="en-US" dirty="0"/>
                    </a:p>
                  </a:txBody>
                  <a:tcPr/>
                </a:tc>
                <a:tc>
                  <a:txBody>
                    <a:bodyPr/>
                    <a:lstStyle/>
                    <a:p>
                      <a:r>
                        <a:rPr lang="en-GB" dirty="0" smtClean="0"/>
                        <a:t>10.0 / 3.0 = 3.0</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Modulus (remainder)</a:t>
                      </a:r>
                      <a:endParaRPr lang="en-US" dirty="0"/>
                    </a:p>
                  </a:txBody>
                  <a:tcPr/>
                </a:tc>
                <a:tc>
                  <a:txBody>
                    <a:bodyPr/>
                    <a:lstStyle/>
                    <a:p>
                      <a:r>
                        <a:rPr lang="en-GB" dirty="0" smtClean="0"/>
                        <a:t>7 % 2 = 1</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pPr fontAlgn="t"/>
                      <a:r>
                        <a:rPr lang="en-US" dirty="0" smtClean="0">
                          <a:effectLst/>
                        </a:rPr>
                        <a:t>Exponential </a:t>
                      </a:r>
                      <a:r>
                        <a:rPr lang="en-US" dirty="0">
                          <a:effectLst/>
                        </a:rPr>
                        <a:t>(power</a:t>
                      </a:r>
                      <a:r>
                        <a:rPr lang="en-US" dirty="0" smtClean="0">
                          <a:effectLst/>
                        </a:rPr>
                        <a:t>)</a:t>
                      </a:r>
                      <a:endParaRPr lang="en-US" dirty="0">
                        <a:effectLst/>
                      </a:endParaRPr>
                    </a:p>
                  </a:txBody>
                  <a:tcPr marL="76200" marR="76200" marT="76200" marB="76200"/>
                </a:tc>
                <a:tc>
                  <a:txBody>
                    <a:bodyPr/>
                    <a:lstStyle/>
                    <a:p>
                      <a:pPr fontAlgn="t"/>
                      <a:r>
                        <a:rPr lang="en-GB" dirty="0" smtClean="0">
                          <a:effectLst/>
                        </a:rPr>
                        <a:t>2 ** 4 = 16</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16347946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Arithmetic Operator: Example</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numCol="2">
            <a:spAutoFit/>
          </a:bodyPr>
          <a:lstStyle/>
          <a:p>
            <a:r>
              <a:rPr lang="en-US" sz="2000" dirty="0">
                <a:solidFill>
                  <a:srgbClr val="008000"/>
                </a:solidFill>
                <a:highlight>
                  <a:srgbClr val="FFFFFF"/>
                </a:highlight>
                <a:latin typeface="Courier New" panose="02070309020205020404" pitchFamily="49" charset="0"/>
              </a:rPr>
              <a:t>#!/</a:t>
            </a:r>
            <a:r>
              <a:rPr lang="en-US" sz="2000" dirty="0" err="1">
                <a:solidFill>
                  <a:srgbClr val="008000"/>
                </a:solidFill>
                <a:highlight>
                  <a:srgbClr val="FFFFFF"/>
                </a:highlight>
                <a:latin typeface="Courier New" panose="02070309020205020404" pitchFamily="49" charset="0"/>
              </a:rPr>
              <a:t>usr</a:t>
            </a:r>
            <a:r>
              <a:rPr lang="en-US" sz="2000" dirty="0">
                <a:solidFill>
                  <a:srgbClr val="008000"/>
                </a:solidFill>
                <a:highlight>
                  <a:srgbClr val="FFFFFF"/>
                </a:highlight>
                <a:latin typeface="Courier New" panose="02070309020205020404" pitchFamily="49" charset="0"/>
              </a:rPr>
              <a:t>/bin/python</a:t>
            </a:r>
            <a:endParaRPr lang="en-US" sz="2000" dirty="0">
              <a:solidFill>
                <a:srgbClr val="000000"/>
              </a:solidFill>
              <a:highlight>
                <a:srgbClr val="FFFFFF"/>
              </a:highlight>
              <a:latin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10.0</a:t>
            </a:r>
            <a:endParaRPr lang="en-US" sz="2000" dirty="0">
              <a:solidFill>
                <a:srgbClr val="000000"/>
              </a:solidFill>
              <a:highlight>
                <a:srgbClr val="FFFFFF"/>
              </a:highlight>
              <a:latin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rPr>
              <a:t>b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3.0</a:t>
            </a:r>
            <a:endParaRPr lang="en-US" sz="2000" dirty="0">
              <a:solidFill>
                <a:srgbClr val="000000"/>
              </a:solidFill>
              <a:highlight>
                <a:srgbClr val="FFFFFF"/>
              </a:highlight>
              <a:latin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Addition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Subtraction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Multiplication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endParaRPr>
          </a:p>
          <a:p>
            <a:r>
              <a:rPr lang="en-US" sz="2000" dirty="0" smtClean="0">
                <a:solidFill>
                  <a:srgbClr val="008000"/>
                </a:solidFill>
                <a:highlight>
                  <a:srgbClr val="FFFFFF"/>
                </a:highlight>
                <a:latin typeface="Courier New" panose="02070309020205020404" pitchFamily="49" charset="0"/>
              </a:rPr>
              <a:t># Division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Floor</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Modulus</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t>
            </a:r>
            <a:r>
              <a:rPr lang="en-US" sz="2000" dirty="0" smtClean="0">
                <a:solidFill>
                  <a:srgbClr val="008000"/>
                </a:solidFill>
                <a:highlight>
                  <a:srgbClr val="FFFFFF"/>
                </a:highlight>
                <a:latin typeface="Courier New" panose="02070309020205020404" pitchFamily="49" charset="0"/>
              </a:rPr>
              <a:t>Exponential</a:t>
            </a:r>
            <a:endParaRPr lang="en-US" sz="2000" dirty="0">
              <a:solidFill>
                <a:srgbClr val="000000"/>
              </a:solidFill>
              <a:highlight>
                <a:srgbClr val="FFFFFF"/>
              </a:highlight>
              <a:latin typeface="Courier New" panose="02070309020205020404" pitchFamily="49" charset="0"/>
            </a:endParaRPr>
          </a:p>
          <a:p>
            <a:r>
              <a:rPr lang="en-US" sz="2000" b="1" dirty="0" smtClean="0">
                <a:solidFill>
                  <a:srgbClr val="0000FF"/>
                </a:solidFill>
                <a:highlight>
                  <a:srgbClr val="FFFFFF"/>
                </a:highlight>
                <a:latin typeface="Courier New" panose="02070309020205020404" pitchFamily="49" charset="0"/>
              </a:rPr>
              <a:t>print</a:t>
            </a:r>
            <a:r>
              <a:rPr lang="en-US" sz="2000" dirty="0" smtClean="0">
                <a:solidFill>
                  <a:srgbClr val="000000"/>
                </a:solidFill>
                <a:highlight>
                  <a:srgbClr val="FFFFFF"/>
                </a:highlight>
                <a:latin typeface="Courier New" panose="02070309020205020404" pitchFamily="49" charset="0"/>
              </a:rPr>
              <a:t> </a:t>
            </a:r>
            <a:r>
              <a:rPr lang="en-US" sz="2000" dirty="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700272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Arithmetic Operations</a:t>
            </a:r>
            <a:endParaRPr lang="en-US" dirty="0"/>
          </a:p>
        </p:txBody>
      </p:sp>
    </p:spTree>
    <p:extLst>
      <p:ext uri="{BB962C8B-B14F-4D97-AF65-F5344CB8AC3E}">
        <p14:creationId xmlns:p14="http://schemas.microsoft.com/office/powerpoint/2010/main" val="7486008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sz="2600" dirty="0" smtClean="0"/>
              <a:t>Write a program that will</a:t>
            </a:r>
          </a:p>
          <a:p>
            <a:pPr lvl="1"/>
            <a:r>
              <a:rPr lang="en-US" sz="2600" dirty="0" smtClean="0"/>
              <a:t>Allow the user to input two numbers</a:t>
            </a:r>
          </a:p>
          <a:p>
            <a:pPr lvl="1"/>
            <a:r>
              <a:rPr lang="en-US" sz="2600" dirty="0" smtClean="0"/>
              <a:t>Perform the following operations and print the results:</a:t>
            </a:r>
          </a:p>
          <a:p>
            <a:pPr lvl="2"/>
            <a:r>
              <a:rPr lang="en-US" sz="2600" dirty="0" smtClean="0"/>
              <a:t>Addition</a:t>
            </a:r>
          </a:p>
          <a:p>
            <a:pPr lvl="2"/>
            <a:r>
              <a:rPr lang="en-US" sz="2600" dirty="0" smtClean="0"/>
              <a:t>Subtraction</a:t>
            </a:r>
          </a:p>
          <a:p>
            <a:pPr lvl="2"/>
            <a:r>
              <a:rPr lang="en-US" sz="2600" dirty="0" smtClean="0"/>
              <a:t>Multiplication</a:t>
            </a:r>
          </a:p>
          <a:p>
            <a:pPr lvl="2"/>
            <a:r>
              <a:rPr lang="en-US" sz="2600" dirty="0" smtClean="0"/>
              <a:t>Division</a:t>
            </a:r>
          </a:p>
          <a:p>
            <a:pPr lvl="2"/>
            <a:r>
              <a:rPr lang="en-US" sz="2600" dirty="0" smtClean="0"/>
              <a:t>Modulo (%)</a:t>
            </a:r>
          </a:p>
          <a:p>
            <a:pPr lvl="2"/>
            <a:r>
              <a:rPr lang="en-US" sz="2600" dirty="0" smtClean="0"/>
              <a:t>Exponential (**)</a:t>
            </a:r>
          </a:p>
          <a:p>
            <a:pPr lvl="1"/>
            <a:r>
              <a:rPr lang="en-US" sz="2600" dirty="0" smtClean="0"/>
              <a:t>Bonus points:</a:t>
            </a:r>
          </a:p>
          <a:p>
            <a:pPr lvl="2"/>
            <a:r>
              <a:rPr lang="en-US" sz="2600" dirty="0" smtClean="0"/>
              <a:t>Ensure the result of the division sum is an integer</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Arithmetic Operators</a:t>
            </a:r>
            <a:endParaRPr lang="en-US" dirty="0"/>
          </a:p>
        </p:txBody>
      </p:sp>
    </p:spTree>
    <p:extLst>
      <p:ext uri="{BB962C8B-B14F-4D97-AF65-F5344CB8AC3E}">
        <p14:creationId xmlns:p14="http://schemas.microsoft.com/office/powerpoint/2010/main" val="267702046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276872"/>
            <a:ext cx="10959008"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600" i="1" dirty="0">
                <a:solidFill>
                  <a:srgbClr val="808080"/>
                </a:solidFill>
                <a:latin typeface="Courier New" panose="02070309020205020404" pitchFamily="49" charset="0"/>
                <a:cs typeface="Courier New" panose="02070309020205020404" pitchFamily="49" charset="0"/>
              </a:rPr>
              <a:t>#Prompt the user to input two values</a:t>
            </a:r>
            <a:br>
              <a:rPr lang="en-US" sz="1600" i="1" dirty="0">
                <a:solidFill>
                  <a:srgbClr val="80808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another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p>
          <a:p>
            <a:pPr lvl="0"/>
            <a:endParaRPr lang="en-US" sz="1600" dirty="0">
              <a:latin typeface="Arial" panose="020B0604020202020204" pitchFamily="34" charset="0"/>
            </a:endParaRPr>
          </a:p>
        </p:txBody>
      </p:sp>
    </p:spTree>
    <p:extLst>
      <p:ext uri="{BB962C8B-B14F-4D97-AF65-F5344CB8AC3E}">
        <p14:creationId xmlns:p14="http://schemas.microsoft.com/office/powerpoint/2010/main" val="4263421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sz="2400" dirty="0" smtClean="0"/>
              <a:t>Lots of practical content</a:t>
            </a:r>
          </a:p>
          <a:p>
            <a:endParaRPr lang="en-US" sz="2400" dirty="0" smtClean="0"/>
          </a:p>
          <a:p>
            <a:r>
              <a:rPr lang="en-US" sz="2400" dirty="0" smtClean="0"/>
              <a:t>Theory will be supported with many demos</a:t>
            </a:r>
          </a:p>
          <a:p>
            <a:endParaRPr lang="en-US" sz="2400" dirty="0" smtClean="0"/>
          </a:p>
          <a:p>
            <a:r>
              <a:rPr lang="en-US" sz="2400" dirty="0" smtClean="0"/>
              <a:t>Practical and theory will cover all subjects in the exam</a:t>
            </a:r>
          </a:p>
          <a:p>
            <a:endParaRPr lang="en-US" sz="2400" dirty="0" smtClean="0"/>
          </a:p>
          <a:p>
            <a:r>
              <a:rPr lang="en-US" sz="2400" dirty="0" smtClean="0"/>
              <a:t>Examples may be given in different languages</a:t>
            </a:r>
          </a:p>
          <a:p>
            <a:endParaRPr lang="en-US" sz="2400" dirty="0" smtClean="0"/>
          </a:p>
          <a:p>
            <a:r>
              <a:rPr lang="en-US" sz="2400" dirty="0" smtClean="0"/>
              <a:t>Ask questions</a:t>
            </a:r>
          </a:p>
          <a:p>
            <a:endParaRPr lang="en-US" sz="2400" dirty="0"/>
          </a:p>
        </p:txBody>
      </p:sp>
      <p:sp>
        <p:nvSpPr>
          <p:cNvPr id="2" name="Title 1"/>
          <p:cNvSpPr>
            <a:spLocks noGrp="1"/>
          </p:cNvSpPr>
          <p:nvPr>
            <p:ph type="title"/>
          </p:nvPr>
        </p:nvSpPr>
        <p:spPr/>
        <p:txBody>
          <a:bodyPr/>
          <a:lstStyle/>
          <a:p>
            <a:r>
              <a:rPr lang="en-US" dirty="0" smtClean="0"/>
              <a:t>Module Flow</a:t>
            </a:r>
            <a:endParaRPr lang="en-US" dirty="0"/>
          </a:p>
        </p:txBody>
      </p:sp>
    </p:spTree>
    <p:extLst>
      <p:ext uri="{BB962C8B-B14F-4D97-AF65-F5344CB8AC3E}">
        <p14:creationId xmlns:p14="http://schemas.microsoft.com/office/powerpoint/2010/main" val="2991500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Relational</a:t>
            </a:r>
            <a:endParaRPr lang="en-US" dirty="0"/>
          </a:p>
        </p:txBody>
      </p:sp>
    </p:spTree>
    <p:extLst>
      <p:ext uri="{BB962C8B-B14F-4D97-AF65-F5344CB8AC3E}">
        <p14:creationId xmlns:p14="http://schemas.microsoft.com/office/powerpoint/2010/main" val="40872638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GB" sz="2400" dirty="0"/>
              <a:t>Relational operators are </a:t>
            </a:r>
            <a:r>
              <a:rPr lang="en-GB" sz="2400" dirty="0" smtClean="0"/>
              <a:t>u</a:t>
            </a:r>
            <a:r>
              <a:rPr lang="en-US" sz="2400" dirty="0" err="1" smtClean="0"/>
              <a:t>sed</a:t>
            </a:r>
            <a:r>
              <a:rPr lang="en-US" sz="2400" dirty="0" smtClean="0"/>
              <a:t> to compare values</a:t>
            </a:r>
          </a:p>
          <a:p>
            <a:r>
              <a:rPr lang="en-GB" sz="2400" dirty="0" smtClean="0"/>
              <a:t>Often used within flow control</a:t>
            </a:r>
          </a:p>
          <a:p>
            <a:r>
              <a:rPr lang="en-GB" sz="2400" dirty="0" smtClean="0"/>
              <a:t>Return a Boolean result</a:t>
            </a:r>
            <a:endParaRPr lang="en-US" sz="2400" dirty="0" smtClean="0"/>
          </a:p>
          <a:p>
            <a:endParaRPr lang="en-GB" dirty="0"/>
          </a:p>
        </p:txBody>
      </p:sp>
      <p:sp>
        <p:nvSpPr>
          <p:cNvPr id="3" name="Title 2"/>
          <p:cNvSpPr>
            <a:spLocks noGrp="1"/>
          </p:cNvSpPr>
          <p:nvPr>
            <p:ph type="title"/>
          </p:nvPr>
        </p:nvSpPr>
        <p:spPr/>
        <p:txBody>
          <a:bodyPr/>
          <a:lstStyle/>
          <a:p>
            <a:r>
              <a:rPr lang="en-GB" dirty="0" smtClean="0"/>
              <a:t>Relational Operators</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1042759459"/>
              </p:ext>
            </p:extLst>
          </p:nvPr>
        </p:nvGraphicFramePr>
        <p:xfrm>
          <a:off x="643742" y="3068960"/>
          <a:ext cx="10996873" cy="2595880"/>
        </p:xfrm>
        <a:graphic>
          <a:graphicData uri="http://schemas.openxmlformats.org/drawingml/2006/table">
            <a:tbl>
              <a:tblPr firstRow="1" bandRow="1">
                <a:tableStyleId>{5C22544A-7EE6-4342-B048-85BDC9FD1C3A}</a:tableStyleId>
              </a:tblPr>
              <a:tblGrid>
                <a:gridCol w="1281707"/>
                <a:gridCol w="6855179"/>
                <a:gridCol w="2859987"/>
              </a:tblGrid>
              <a:tr h="370840">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Are</a:t>
                      </a:r>
                      <a:r>
                        <a:rPr lang="en-GB" baseline="0" dirty="0" smtClean="0"/>
                        <a:t> both operands equal?</a:t>
                      </a:r>
                      <a:endParaRPr lang="en-US" dirty="0"/>
                    </a:p>
                  </a:txBody>
                  <a:tcPr/>
                </a:tc>
                <a:tc>
                  <a:txBody>
                    <a:bodyPr/>
                    <a:lstStyle/>
                    <a:p>
                      <a:r>
                        <a:rPr lang="en-GB" dirty="0" smtClean="0"/>
                        <a:t>a == b</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Are both operands</a:t>
                      </a:r>
                      <a:r>
                        <a:rPr lang="en-GB" baseline="0" dirty="0" smtClean="0"/>
                        <a:t> </a:t>
                      </a:r>
                      <a:r>
                        <a:rPr lang="en-GB" b="1" baseline="0" dirty="0" smtClean="0"/>
                        <a:t>not </a:t>
                      </a:r>
                      <a:r>
                        <a:rPr lang="en-GB" b="0" baseline="0" dirty="0" smtClean="0"/>
                        <a:t>equal?</a:t>
                      </a:r>
                      <a:endParaRPr lang="en-US" b="1" dirty="0"/>
                    </a:p>
                  </a:txBody>
                  <a:tcPr/>
                </a:tc>
                <a:tc>
                  <a:txBody>
                    <a:bodyPr/>
                    <a:lstStyle/>
                    <a:p>
                      <a:r>
                        <a:rPr lang="en-GB" dirty="0" smtClean="0"/>
                        <a:t>a != b</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&lt;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Is the left operand</a:t>
                      </a:r>
                      <a:r>
                        <a:rPr lang="en-GB" b="0" baseline="0" dirty="0" smtClean="0"/>
                        <a:t> less than the right?</a:t>
                      </a:r>
                      <a:endParaRPr lang="en-US" b="0" dirty="0"/>
                    </a:p>
                  </a:txBody>
                  <a:tcPr/>
                </a:tc>
                <a:tc>
                  <a:txBody>
                    <a:bodyPr/>
                    <a:lstStyle/>
                    <a:p>
                      <a:r>
                        <a:rPr lang="en-GB" dirty="0" smtClean="0"/>
                        <a:t>a &lt; b</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&gt;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Is</a:t>
                      </a:r>
                      <a:r>
                        <a:rPr lang="en-GB" b="0" baseline="0" dirty="0" smtClean="0"/>
                        <a:t> the left operand greater than the right?</a:t>
                      </a:r>
                      <a:endParaRPr lang="en-US" b="0" dirty="0"/>
                    </a:p>
                  </a:txBody>
                  <a:tcPr/>
                </a:tc>
                <a:tc>
                  <a:txBody>
                    <a:bodyPr/>
                    <a:lstStyle/>
                    <a:p>
                      <a:r>
                        <a:rPr lang="en-GB" dirty="0" smtClean="0"/>
                        <a:t>a &gt;</a:t>
                      </a:r>
                      <a:r>
                        <a:rPr lang="en-GB" baseline="0" dirty="0" smtClean="0"/>
                        <a:t> b</a:t>
                      </a:r>
                    </a:p>
                  </a:txBody>
                  <a:tcPr/>
                </a:tc>
              </a:tr>
              <a:tr h="370840">
                <a:tc>
                  <a:txBody>
                    <a:bodyPr/>
                    <a:lstStyle/>
                    <a:p>
                      <a:pPr algn="ctr"/>
                      <a:r>
                        <a:rPr lang="en-GB" noProof="0" dirty="0" smtClean="0">
                          <a:solidFill>
                            <a:srgbClr val="0000FF"/>
                          </a:solidFill>
                          <a:latin typeface="Courier New" panose="02070309020205020404" pitchFamily="49" charset="0"/>
                          <a:cs typeface="Courier New" panose="02070309020205020404" pitchFamily="49" charset="0"/>
                        </a:rPr>
                        <a:t>&gt;=</a:t>
                      </a:r>
                      <a:endParaRPr lang="en-GB" noProof="0"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Is the left operand</a:t>
                      </a:r>
                      <a:r>
                        <a:rPr lang="en-GB" b="0" baseline="0" dirty="0" smtClean="0"/>
                        <a:t> greater than or equal to the right?</a:t>
                      </a:r>
                      <a:endParaRPr lang="en-US" b="0" dirty="0"/>
                    </a:p>
                  </a:txBody>
                  <a:tcPr/>
                </a:tc>
                <a:tc>
                  <a:txBody>
                    <a:bodyPr/>
                    <a:lstStyle/>
                    <a:p>
                      <a:r>
                        <a:rPr lang="en-GB" baseline="0" dirty="0" smtClean="0"/>
                        <a:t>a &gt;= b</a:t>
                      </a:r>
                    </a:p>
                  </a:txBody>
                  <a:tcPr/>
                </a:tc>
              </a:tr>
              <a:tr h="370840">
                <a:tc>
                  <a:txBody>
                    <a:bodyPr/>
                    <a:lstStyle/>
                    <a:p>
                      <a:pPr algn="ctr"/>
                      <a:r>
                        <a:rPr lang="en-GB" noProof="0" dirty="0" smtClean="0">
                          <a:solidFill>
                            <a:srgbClr val="0000FF"/>
                          </a:solidFill>
                          <a:latin typeface="Courier New" panose="02070309020205020404" pitchFamily="49" charset="0"/>
                          <a:cs typeface="Courier New" panose="02070309020205020404" pitchFamily="49" charset="0"/>
                        </a:rPr>
                        <a:t>&lt;=</a:t>
                      </a:r>
                      <a:endParaRPr lang="en-GB" noProof="0" dirty="0">
                        <a:solidFill>
                          <a:srgbClr val="0000FF"/>
                        </a:solidFill>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t>Is the left operand</a:t>
                      </a:r>
                      <a:r>
                        <a:rPr lang="en-GB" b="0" baseline="0" dirty="0" smtClean="0"/>
                        <a:t> less than or equal to the right?</a:t>
                      </a:r>
                      <a:endParaRPr lang="en-US" b="0" dirty="0" smtClean="0"/>
                    </a:p>
                  </a:txBody>
                  <a:tcPr/>
                </a:tc>
                <a:tc>
                  <a:txBody>
                    <a:bodyPr/>
                    <a:lstStyle/>
                    <a:p>
                      <a:r>
                        <a:rPr lang="en-GB" baseline="0" dirty="0" smtClean="0"/>
                        <a:t>a &lt;= b</a:t>
                      </a:r>
                    </a:p>
                  </a:txBody>
                  <a:tcPr/>
                </a:tc>
              </a:tr>
            </a:tbl>
          </a:graphicData>
        </a:graphic>
      </p:graphicFrame>
    </p:spTree>
    <p:extLst>
      <p:ext uri="{BB962C8B-B14F-4D97-AF65-F5344CB8AC3E}">
        <p14:creationId xmlns:p14="http://schemas.microsoft.com/office/powerpoint/2010/main" val="27043089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Write a program that will</a:t>
            </a:r>
          </a:p>
          <a:p>
            <a:pPr lvl="1"/>
            <a:r>
              <a:rPr lang="en-US" sz="2400" dirty="0"/>
              <a:t>Allow the user to input two </a:t>
            </a:r>
            <a:r>
              <a:rPr lang="en-US" sz="2400" dirty="0" smtClean="0"/>
              <a:t>numbers</a:t>
            </a:r>
            <a:endParaRPr lang="en-US" sz="2400" dirty="0"/>
          </a:p>
          <a:p>
            <a:pPr lvl="1"/>
            <a:r>
              <a:rPr lang="en-US" sz="2400" dirty="0"/>
              <a:t>Perform the following </a:t>
            </a:r>
            <a:r>
              <a:rPr lang="en-US" sz="2400" dirty="0" smtClean="0"/>
              <a:t>comparisons and </a:t>
            </a:r>
            <a:r>
              <a:rPr lang="en-US" sz="2400" dirty="0"/>
              <a:t>print the results:</a:t>
            </a:r>
          </a:p>
          <a:p>
            <a:pPr lvl="2"/>
            <a:r>
              <a:rPr lang="en-US" dirty="0" smtClean="0"/>
              <a:t>Greater than</a:t>
            </a:r>
          </a:p>
          <a:p>
            <a:pPr lvl="2"/>
            <a:r>
              <a:rPr lang="en-US" dirty="0" smtClean="0"/>
              <a:t>Less than</a:t>
            </a:r>
            <a:endParaRPr lang="en-US" dirty="0"/>
          </a:p>
          <a:p>
            <a:pPr lvl="2"/>
            <a:r>
              <a:rPr lang="en-US" dirty="0" smtClean="0"/>
              <a:t>Equal to </a:t>
            </a:r>
          </a:p>
          <a:p>
            <a:pPr lvl="2"/>
            <a:r>
              <a:rPr lang="en-US" dirty="0" smtClean="0"/>
              <a:t>Not equal to</a:t>
            </a:r>
            <a:endParaRPr lang="en-US" dirty="0"/>
          </a:p>
          <a:p>
            <a:pPr lvl="2"/>
            <a:r>
              <a:rPr lang="en-US" dirty="0" smtClean="0"/>
              <a:t>Greater than or equal to ( &gt;= )</a:t>
            </a:r>
            <a:endParaRPr lang="en-US" dirty="0"/>
          </a:p>
          <a:p>
            <a:pPr lvl="2"/>
            <a:r>
              <a:rPr lang="en-US" dirty="0" smtClean="0"/>
              <a:t>Less than or equal to ( &lt;= )</a:t>
            </a:r>
            <a:endParaRPr lang="en-US" dirty="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Relational Operators</a:t>
            </a:r>
            <a:endParaRPr lang="en-US" dirty="0"/>
          </a:p>
        </p:txBody>
      </p:sp>
    </p:spTree>
    <p:extLst>
      <p:ext uri="{BB962C8B-B14F-4D97-AF65-F5344CB8AC3E}">
        <p14:creationId xmlns:p14="http://schemas.microsoft.com/office/powerpoint/2010/main" val="129348744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636912"/>
            <a:ext cx="10959008" cy="227754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#Prompt the user to input two values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another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endParaRPr lang="en-US" sz="1200" dirty="0">
              <a:solidFill>
                <a:srgbClr val="000000"/>
              </a:solidFill>
              <a:latin typeface="Courier New" panose="02070309020205020404" pitchFamily="49" charset="0"/>
              <a:cs typeface="Courier New" panose="02070309020205020404" pitchFamily="49" charset="0"/>
            </a:endParaRPr>
          </a:p>
          <a:p>
            <a:pPr lvl="0"/>
            <a:endParaRPr lang="en-US" sz="1000" dirty="0">
              <a:latin typeface="Arial" panose="020B0604020202020204" pitchFamily="34" charset="0"/>
            </a:endParaRPr>
          </a:p>
        </p:txBody>
      </p:sp>
    </p:spTree>
    <p:extLst>
      <p:ext uri="{BB962C8B-B14F-4D97-AF65-F5344CB8AC3E}">
        <p14:creationId xmlns:p14="http://schemas.microsoft.com/office/powerpoint/2010/main" val="92553740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Flow Control</a:t>
            </a:r>
            <a:endParaRPr lang="en-US" dirty="0"/>
          </a:p>
        </p:txBody>
      </p:sp>
    </p:spTree>
    <p:extLst>
      <p:ext uri="{BB962C8B-B14F-4D97-AF65-F5344CB8AC3E}">
        <p14:creationId xmlns:p14="http://schemas.microsoft.com/office/powerpoint/2010/main" val="26263696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7349964" y="2543108"/>
          <a:ext cx="4583881" cy="3440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smtClean="0"/>
              <a:t>Flow Control</a:t>
            </a:r>
            <a:endParaRPr lang="en-US" dirty="0"/>
          </a:p>
        </p:txBody>
      </p:sp>
      <p:sp>
        <p:nvSpPr>
          <p:cNvPr id="5" name="Rectangle 4"/>
          <p:cNvSpPr/>
          <p:nvPr/>
        </p:nvSpPr>
        <p:spPr>
          <a:xfrm>
            <a:off x="1415480" y="2708920"/>
            <a:ext cx="6264696" cy="310854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food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"Chocolate"</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drink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"Cola"</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food chocolate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"Food: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food</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drink value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"Drink: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drink</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"You should probably eat some fruit."</a:t>
            </a:r>
            <a:endParaRPr lang="en-US" sz="1600" dirty="0">
              <a:solidFill>
                <a:srgbClr val="000000"/>
              </a:solidFill>
              <a:highlight>
                <a:srgbClr val="FFFFFF"/>
              </a:highlight>
            </a:endParaRPr>
          </a:p>
        </p:txBody>
      </p:sp>
      <p:sp>
        <p:nvSpPr>
          <p:cNvPr id="6" name="Content Placeholder 3"/>
          <p:cNvSpPr txBox="1">
            <a:spLocks/>
          </p:cNvSpPr>
          <p:nvPr/>
        </p:nvSpPr>
        <p:spPr>
          <a:xfrm>
            <a:off x="1007436" y="1700809"/>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The examples covered so far have been flat in design</a:t>
            </a:r>
            <a:endParaRPr lang="en-US" sz="2400" dirty="0" smtClean="0"/>
          </a:p>
        </p:txBody>
      </p:sp>
    </p:spTree>
    <p:extLst>
      <p:ext uri="{BB962C8B-B14F-4D97-AF65-F5344CB8AC3E}">
        <p14:creationId xmlns:p14="http://schemas.microsoft.com/office/powerpoint/2010/main" val="16477476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Start</a:t>
            </a:r>
            <a:endParaRPr lang="en-US" dirty="0"/>
          </a:p>
        </p:txBody>
      </p:sp>
      <p:sp>
        <p:nvSpPr>
          <p:cNvPr id="16" name="Rounded Rectangle 15"/>
          <p:cNvSpPr/>
          <p:nvPr/>
        </p:nvSpPr>
        <p:spPr>
          <a:xfrm>
            <a:off x="4655840" y="2636912"/>
            <a:ext cx="1728192" cy="57606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 Something</a:t>
            </a:r>
            <a:endParaRPr lang="en-US" dirty="0"/>
          </a:p>
        </p:txBody>
      </p:sp>
      <p:sp>
        <p:nvSpPr>
          <p:cNvPr id="17" name="Rounded Rectangle 16"/>
          <p:cNvSpPr/>
          <p:nvPr/>
        </p:nvSpPr>
        <p:spPr>
          <a:xfrm>
            <a:off x="4655840" y="3568959"/>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a:t>
            </a:r>
            <a:endParaRPr lang="en-US" dirty="0"/>
          </a:p>
        </p:txBody>
      </p:sp>
      <p:sp>
        <p:nvSpPr>
          <p:cNvPr id="18" name="Rounded Rectangle 17"/>
          <p:cNvSpPr/>
          <p:nvPr/>
        </p:nvSpPr>
        <p:spPr>
          <a:xfrm>
            <a:off x="4655840" y="530120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Finish</a:t>
            </a:r>
            <a:endParaRPr lang="en-US" dirty="0"/>
          </a:p>
        </p:txBody>
      </p:sp>
      <p:sp>
        <p:nvSpPr>
          <p:cNvPr id="19" name="Rounded Rectangle 18"/>
          <p:cNvSpPr/>
          <p:nvPr/>
        </p:nvSpPr>
        <p:spPr>
          <a:xfrm>
            <a:off x="6960096" y="263691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 Else</a:t>
            </a:r>
            <a:endParaRPr lang="en-US" dirty="0"/>
          </a:p>
        </p:txBody>
      </p:sp>
      <p:sp>
        <p:nvSpPr>
          <p:cNvPr id="20" name="Rounded Rectangle 19"/>
          <p:cNvSpPr/>
          <p:nvPr/>
        </p:nvSpPr>
        <p:spPr>
          <a:xfrm>
            <a:off x="4655840" y="443711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 </a:t>
            </a:r>
            <a:r>
              <a:rPr lang="en-GB" dirty="0" smtClean="0"/>
              <a:t>something</a:t>
            </a:r>
            <a:endParaRPr lang="en-US" dirty="0"/>
          </a:p>
        </p:txBody>
      </p:sp>
      <p:sp>
        <p:nvSpPr>
          <p:cNvPr id="21" name="Rounded Rectangle 20"/>
          <p:cNvSpPr/>
          <p:nvPr/>
        </p:nvSpPr>
        <p:spPr>
          <a:xfrm>
            <a:off x="6960096" y="35730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 Something Else</a:t>
            </a:r>
            <a:endParaRPr lang="en-US" dirty="0"/>
          </a:p>
        </p:txBody>
      </p:sp>
      <p:sp>
        <p:nvSpPr>
          <p:cNvPr id="31" name="Rounded Rectangle 30"/>
          <p:cNvSpPr/>
          <p:nvPr/>
        </p:nvSpPr>
        <p:spPr>
          <a:xfrm>
            <a:off x="6960096" y="443711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 Something Else</a:t>
            </a:r>
            <a:endParaRPr lang="en-US" dirty="0"/>
          </a:p>
        </p:txBody>
      </p:sp>
      <p:grpSp>
        <p:nvGrpSpPr>
          <p:cNvPr id="32" name="Group 31"/>
          <p:cNvGrpSpPr/>
          <p:nvPr/>
        </p:nvGrpSpPr>
        <p:grpSpPr>
          <a:xfrm>
            <a:off x="7733201" y="3317170"/>
            <a:ext cx="181981" cy="151651"/>
            <a:chOff x="2200949" y="1037650"/>
            <a:chExt cx="181981" cy="151651"/>
          </a:xfrm>
        </p:grpSpPr>
        <p:sp>
          <p:nvSpPr>
            <p:cNvPr id="33" name="Right Arrow 32"/>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35" name="Group 34"/>
          <p:cNvGrpSpPr/>
          <p:nvPr/>
        </p:nvGrpSpPr>
        <p:grpSpPr>
          <a:xfrm>
            <a:off x="7696806" y="4253275"/>
            <a:ext cx="181981" cy="151651"/>
            <a:chOff x="2200949" y="1037650"/>
            <a:chExt cx="181981" cy="151651"/>
          </a:xfrm>
        </p:grpSpPr>
        <p:sp>
          <p:nvSpPr>
            <p:cNvPr id="36" name="Right Arrow 35"/>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38" name="Group 37"/>
          <p:cNvGrpSpPr/>
          <p:nvPr/>
        </p:nvGrpSpPr>
        <p:grpSpPr>
          <a:xfrm>
            <a:off x="5431539" y="4230527"/>
            <a:ext cx="181981" cy="151651"/>
            <a:chOff x="2200949" y="1037650"/>
            <a:chExt cx="181981" cy="151651"/>
          </a:xfrm>
        </p:grpSpPr>
        <p:sp>
          <p:nvSpPr>
            <p:cNvPr id="39" name="Right Arrow 3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1" name="Group 40"/>
          <p:cNvGrpSpPr/>
          <p:nvPr/>
        </p:nvGrpSpPr>
        <p:grpSpPr>
          <a:xfrm>
            <a:off x="5431539" y="2438649"/>
            <a:ext cx="181981" cy="151651"/>
            <a:chOff x="2200949" y="1037650"/>
            <a:chExt cx="181981" cy="151651"/>
          </a:xfrm>
        </p:grpSpPr>
        <p:sp>
          <p:nvSpPr>
            <p:cNvPr id="42" name="Right Arrow 4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4" name="Group 43"/>
          <p:cNvGrpSpPr/>
          <p:nvPr/>
        </p:nvGrpSpPr>
        <p:grpSpPr>
          <a:xfrm>
            <a:off x="5462217" y="5077549"/>
            <a:ext cx="181981" cy="151651"/>
            <a:chOff x="2200949" y="1037650"/>
            <a:chExt cx="181981" cy="151651"/>
          </a:xfrm>
        </p:grpSpPr>
        <p:sp>
          <p:nvSpPr>
            <p:cNvPr id="45" name="Right Arrow 4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7" name="Group 46"/>
          <p:cNvGrpSpPr/>
          <p:nvPr/>
        </p:nvGrpSpPr>
        <p:grpSpPr>
          <a:xfrm rot="5400000">
            <a:off x="6577256" y="4649318"/>
            <a:ext cx="181981" cy="151651"/>
            <a:chOff x="2200949" y="1037650"/>
            <a:chExt cx="181981" cy="151651"/>
          </a:xfrm>
        </p:grpSpPr>
        <p:sp>
          <p:nvSpPr>
            <p:cNvPr id="48" name="Right Arrow 47"/>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9"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50" name="Group 49"/>
          <p:cNvGrpSpPr/>
          <p:nvPr/>
        </p:nvGrpSpPr>
        <p:grpSpPr>
          <a:xfrm>
            <a:off x="5462217" y="3317169"/>
            <a:ext cx="181981" cy="151651"/>
            <a:chOff x="2200949" y="1037650"/>
            <a:chExt cx="181981" cy="151651"/>
          </a:xfrm>
          <a:solidFill>
            <a:srgbClr val="FF0000"/>
          </a:solidFill>
        </p:grpSpPr>
        <p:sp>
          <p:nvSpPr>
            <p:cNvPr id="51" name="Right Arrow 5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53" name="Group 52"/>
          <p:cNvGrpSpPr/>
          <p:nvPr/>
        </p:nvGrpSpPr>
        <p:grpSpPr>
          <a:xfrm rot="16200000">
            <a:off x="6581073" y="2868102"/>
            <a:ext cx="181981" cy="151651"/>
            <a:chOff x="2200949" y="1037650"/>
            <a:chExt cx="181981" cy="151651"/>
          </a:xfrm>
          <a:solidFill>
            <a:srgbClr val="92D050"/>
          </a:solidFill>
        </p:grpSpPr>
        <p:sp>
          <p:nvSpPr>
            <p:cNvPr id="54" name="Right Arrow 5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spTree>
    <p:extLst>
      <p:ext uri="{BB962C8B-B14F-4D97-AF65-F5344CB8AC3E}">
        <p14:creationId xmlns:p14="http://schemas.microsoft.com/office/powerpoint/2010/main" val="13024100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Start</a:t>
            </a:r>
            <a:endParaRPr lang="en-US" dirty="0"/>
          </a:p>
        </p:txBody>
      </p:sp>
      <p:sp>
        <p:nvSpPr>
          <p:cNvPr id="17" name="Rounded Rectangle 16"/>
          <p:cNvSpPr/>
          <p:nvPr/>
        </p:nvSpPr>
        <p:spPr>
          <a:xfrm>
            <a:off x="4655840" y="270892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a:t>
            </a:r>
            <a:endParaRPr lang="en-US" dirty="0"/>
          </a:p>
        </p:txBody>
      </p:sp>
      <p:sp>
        <p:nvSpPr>
          <p:cNvPr id="18" name="Rounded Rectangle 17"/>
          <p:cNvSpPr/>
          <p:nvPr/>
        </p:nvSpPr>
        <p:spPr>
          <a:xfrm>
            <a:off x="4655840" y="544522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Finish</a:t>
            </a:r>
            <a:endParaRPr lang="en-US" dirty="0"/>
          </a:p>
        </p:txBody>
      </p:sp>
      <p:sp>
        <p:nvSpPr>
          <p:cNvPr id="20" name="Rounded Rectangle 19"/>
          <p:cNvSpPr/>
          <p:nvPr/>
        </p:nvSpPr>
        <p:spPr>
          <a:xfrm>
            <a:off x="4655840" y="364502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a:t>
            </a:r>
            <a:endParaRPr lang="en-US" dirty="0"/>
          </a:p>
        </p:txBody>
      </p:sp>
      <p:grpSp>
        <p:nvGrpSpPr>
          <p:cNvPr id="38" name="Group 37"/>
          <p:cNvGrpSpPr/>
          <p:nvPr/>
        </p:nvGrpSpPr>
        <p:grpSpPr>
          <a:xfrm>
            <a:off x="5431539" y="3370488"/>
            <a:ext cx="181981" cy="151651"/>
            <a:chOff x="2200949" y="1037650"/>
            <a:chExt cx="181981" cy="151651"/>
          </a:xfrm>
        </p:grpSpPr>
        <p:sp>
          <p:nvSpPr>
            <p:cNvPr id="39" name="Right Arrow 3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1" name="Group 40"/>
          <p:cNvGrpSpPr/>
          <p:nvPr/>
        </p:nvGrpSpPr>
        <p:grpSpPr>
          <a:xfrm>
            <a:off x="5431539" y="2438649"/>
            <a:ext cx="181981" cy="151651"/>
            <a:chOff x="2200949" y="1037650"/>
            <a:chExt cx="181981" cy="151651"/>
          </a:xfrm>
        </p:grpSpPr>
        <p:sp>
          <p:nvSpPr>
            <p:cNvPr id="42" name="Right Arrow 4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4" name="Group 43"/>
          <p:cNvGrpSpPr/>
          <p:nvPr/>
        </p:nvGrpSpPr>
        <p:grpSpPr>
          <a:xfrm>
            <a:off x="5462217" y="4285461"/>
            <a:ext cx="181981" cy="151651"/>
            <a:chOff x="2200949" y="1037650"/>
            <a:chExt cx="181981" cy="151651"/>
          </a:xfrm>
        </p:grpSpPr>
        <p:sp>
          <p:nvSpPr>
            <p:cNvPr id="45" name="Right Arrow 4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sp>
        <p:nvSpPr>
          <p:cNvPr id="56" name="Rounded Rectangle 55"/>
          <p:cNvSpPr/>
          <p:nvPr/>
        </p:nvSpPr>
        <p:spPr>
          <a:xfrm>
            <a:off x="4655840" y="4484919"/>
            <a:ext cx="1728192" cy="57606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a:t>
            </a:r>
            <a:endParaRPr lang="en-US" dirty="0"/>
          </a:p>
        </p:txBody>
      </p:sp>
      <p:grpSp>
        <p:nvGrpSpPr>
          <p:cNvPr id="57" name="Group 56"/>
          <p:cNvGrpSpPr/>
          <p:nvPr/>
        </p:nvGrpSpPr>
        <p:grpSpPr>
          <a:xfrm>
            <a:off x="5462217" y="5165176"/>
            <a:ext cx="181981" cy="151651"/>
            <a:chOff x="2200949" y="1037650"/>
            <a:chExt cx="181981" cy="151651"/>
          </a:xfrm>
          <a:solidFill>
            <a:srgbClr val="FF0000"/>
          </a:solidFill>
        </p:grpSpPr>
        <p:sp>
          <p:nvSpPr>
            <p:cNvPr id="58" name="Right Arrow 5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sp>
        <p:nvSpPr>
          <p:cNvPr id="2" name="Curved Right Arrow 1"/>
          <p:cNvSpPr/>
          <p:nvPr/>
        </p:nvSpPr>
        <p:spPr>
          <a:xfrm flipH="1" flipV="1">
            <a:off x="6528048" y="2780928"/>
            <a:ext cx="792088" cy="2088232"/>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7464152" y="3645024"/>
            <a:ext cx="1636730" cy="369332"/>
          </a:xfrm>
          <a:prstGeom prst="rect">
            <a:avLst/>
          </a:prstGeom>
          <a:noFill/>
        </p:spPr>
        <p:txBody>
          <a:bodyPr wrap="none" rtlCol="0">
            <a:spAutoFit/>
          </a:bodyPr>
          <a:lstStyle/>
          <a:p>
            <a:r>
              <a:rPr lang="en-GB" dirty="0" smtClean="0"/>
              <a:t>Do it all again</a:t>
            </a:r>
            <a:endParaRPr lang="en-US" dirty="0"/>
          </a:p>
        </p:txBody>
      </p:sp>
    </p:spTree>
    <p:extLst>
      <p:ext uri="{BB962C8B-B14F-4D97-AF65-F5344CB8AC3E}">
        <p14:creationId xmlns:p14="http://schemas.microsoft.com/office/powerpoint/2010/main" val="565825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40884041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7436" y="1700809"/>
            <a:ext cx="10574965" cy="1656183"/>
          </a:xfrm>
        </p:spPr>
        <p:txBody>
          <a:bodyPr>
            <a:normAutofit/>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 provide a means to test a condition</a:t>
            </a:r>
          </a:p>
          <a:p>
            <a:r>
              <a:rPr lang="en-GB" sz="2400" dirty="0" smtClean="0"/>
              <a:t>Almost all programming languages have </a:t>
            </a:r>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a:t>
            </a:r>
            <a:endParaRPr lang="en-US" sz="2400" dirty="0"/>
          </a:p>
          <a:p>
            <a:r>
              <a:rPr lang="en-GB" sz="2400" dirty="0" smtClean="0"/>
              <a:t>Python </a:t>
            </a:r>
            <a:r>
              <a:rPr lang="en-GB" sz="2400" b="1" dirty="0">
                <a:solidFill>
                  <a:srgbClr val="0000FF"/>
                </a:solidFill>
                <a:latin typeface="Courier New" panose="02070309020205020404" pitchFamily="49" charset="0"/>
                <a:cs typeface="Courier New" panose="02070309020205020404" pitchFamily="49" charset="0"/>
              </a:rPr>
              <a:t>if</a:t>
            </a:r>
            <a:r>
              <a:rPr lang="en-GB" sz="2400" dirty="0" smtClean="0"/>
              <a:t> statements use the following syntax:</a:t>
            </a:r>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if</a:t>
            </a:r>
            <a:r>
              <a:rPr lang="en-GB" dirty="0" smtClean="0"/>
              <a:t> Statement</a:t>
            </a:r>
            <a:endParaRPr lang="en-US" dirty="0"/>
          </a:p>
        </p:txBody>
      </p:sp>
      <p:sp>
        <p:nvSpPr>
          <p:cNvPr id="5" name="Content Placeholder 1"/>
          <p:cNvSpPr txBox="1">
            <a:spLocks/>
          </p:cNvSpPr>
          <p:nvPr/>
        </p:nvSpPr>
        <p:spPr>
          <a:xfrm>
            <a:off x="2423592" y="3356992"/>
            <a:ext cx="7945423" cy="2520280"/>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latin typeface="Courier New" panose="02070309020205020404" pitchFamily="49" charset="0"/>
                <a:cs typeface="Courier New" panose="02070309020205020404" pitchFamily="49" charset="0"/>
              </a:rPr>
              <a:t>if </a:t>
            </a:r>
            <a:r>
              <a:rPr lang="en-GB" i="1" dirty="0" smtClean="0">
                <a:latin typeface="Courier New" panose="02070309020205020404" pitchFamily="49" charset="0"/>
                <a:cs typeface="Courier New" panose="02070309020205020404" pitchFamily="49" charset="0"/>
              </a:rPr>
              <a:t>expression</a:t>
            </a:r>
            <a:r>
              <a:rPr lang="en-GB" dirty="0" smtClean="0">
                <a:latin typeface="Courier New" panose="02070309020205020404" pitchFamily="49" charset="0"/>
                <a:cs typeface="Courier New" panose="02070309020205020404" pitchFamily="49" charset="0"/>
              </a:rPr>
              <a:t>:</a:t>
            </a:r>
          </a:p>
          <a:p>
            <a:pPr marL="0" indent="0">
              <a:buNone/>
            </a:pPr>
            <a:r>
              <a:rPr lang="en-GB" dirty="0" smtClean="0">
                <a:latin typeface="Courier New" panose="02070309020205020404" pitchFamily="49" charset="0"/>
                <a:cs typeface="Courier New" panose="02070309020205020404" pitchFamily="49" charset="0"/>
              </a:rPr>
              <a:t>    do something if true</a:t>
            </a:r>
          </a:p>
          <a:p>
            <a:pPr marL="0" indent="0">
              <a:buNone/>
            </a:pPr>
            <a:r>
              <a:rPr lang="en-GB" dirty="0" smtClean="0">
                <a:latin typeface="Courier New" panose="02070309020205020404" pitchFamily="49" charset="0"/>
                <a:cs typeface="Courier New" panose="02070309020205020404" pitchFamily="49" charset="0"/>
              </a:rPr>
              <a:t>else:</a:t>
            </a:r>
          </a:p>
          <a:p>
            <a:pPr marL="0" indent="0">
              <a:buNone/>
            </a:pPr>
            <a:r>
              <a:rPr lang="en-GB" dirty="0" smtClean="0">
                <a:latin typeface="Courier New" panose="02070309020205020404" pitchFamily="49" charset="0"/>
                <a:cs typeface="Courier New" panose="02070309020205020404" pitchFamily="49" charset="0"/>
              </a:rPr>
              <a:t>    do something else if false</a:t>
            </a:r>
          </a:p>
        </p:txBody>
      </p:sp>
    </p:spTree>
    <p:extLst>
      <p:ext uri="{BB962C8B-B14F-4D97-AF65-F5344CB8AC3E}">
        <p14:creationId xmlns:p14="http://schemas.microsoft.com/office/powerpoint/2010/main" val="31648823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endParaRPr lang="en-US" sz="3600" dirty="0" smtClean="0"/>
          </a:p>
          <a:p>
            <a:pPr marL="0" indent="0">
              <a:buNone/>
            </a:pPr>
            <a:r>
              <a:rPr lang="en-US" sz="3600" dirty="0" smtClean="0"/>
              <a:t>Dave Davison – Head of Research and Development</a:t>
            </a:r>
          </a:p>
          <a:p>
            <a:endParaRPr lang="en-US" sz="3600" dirty="0" smtClean="0"/>
          </a:p>
          <a:p>
            <a:pPr marL="0" indent="0">
              <a:buNone/>
            </a:pPr>
            <a:r>
              <a:rPr lang="en-US" sz="3600" dirty="0" smtClean="0">
                <a:solidFill>
                  <a:srgbClr val="000000"/>
                </a:solidFill>
              </a:rPr>
              <a:t>Paul Fox – Senior Software Engineer</a:t>
            </a:r>
          </a:p>
          <a:p>
            <a:endParaRPr lang="en-US" sz="4000" dirty="0"/>
          </a:p>
        </p:txBody>
      </p:sp>
      <p:sp>
        <p:nvSpPr>
          <p:cNvPr id="2" name="Title 1"/>
          <p:cNvSpPr>
            <a:spLocks noGrp="1"/>
          </p:cNvSpPr>
          <p:nvPr>
            <p:ph type="title"/>
          </p:nvPr>
        </p:nvSpPr>
        <p:spPr/>
        <p:txBody>
          <a:bodyPr/>
          <a:lstStyle/>
          <a:p>
            <a:r>
              <a:rPr lang="en-US" dirty="0" smtClean="0"/>
              <a:t>Instructor Introductions</a:t>
            </a:r>
            <a:endParaRPr lang="en-US" dirty="0"/>
          </a:p>
        </p:txBody>
      </p:sp>
    </p:spTree>
    <p:extLst>
      <p:ext uri="{BB962C8B-B14F-4D97-AF65-F5344CB8AC3E}">
        <p14:creationId xmlns:p14="http://schemas.microsoft.com/office/powerpoint/2010/main" val="1473754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a:t>
            </a:r>
            <a:endParaRPr lang="en-US" dirty="0"/>
          </a:p>
        </p:txBody>
      </p:sp>
      <p:sp>
        <p:nvSpPr>
          <p:cNvPr id="5" name="Rectangle 4"/>
          <p:cNvSpPr/>
          <p:nvPr/>
        </p:nvSpPr>
        <p:spPr>
          <a:xfrm>
            <a:off x="609601" y="2193538"/>
            <a:ext cx="7430615" cy="32932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if</a:t>
            </a:r>
            <a:r>
              <a:rPr lang="en-US" sz="1600" dirty="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Dave loves </a:t>
            </a:r>
            <a:r>
              <a:rPr lang="en-US" sz="1600" dirty="0" smtClean="0">
                <a:solidFill>
                  <a:srgbClr val="808080"/>
                </a:solidFill>
                <a:highlight>
                  <a:srgbClr val="FFFFFF"/>
                </a:highlight>
                <a:latin typeface="Courier New" panose="02070309020205020404" pitchFamily="49" charset="0"/>
              </a:rPr>
              <a:t>	Python</a:t>
            </a:r>
            <a:r>
              <a:rPr lang="en-US" sz="1600" dirty="0">
                <a:solidFill>
                  <a:srgbClr val="808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else</a:t>
            </a:r>
            <a:r>
              <a:rPr lang="en-US" sz="1600" b="1" dirty="0" smtClean="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Failed"</a:t>
            </a:r>
            <a:endParaRPr lang="en-US" sz="1600" dirty="0">
              <a:solidFill>
                <a:srgbClr val="000000"/>
              </a:solidFill>
              <a:highlight>
                <a:srgbClr val="FFFFFF"/>
              </a:highlight>
              <a:latin typeface="Courier New" panose="02070309020205020404" pitchFamily="49" charset="0"/>
            </a:endParaRPr>
          </a:p>
          <a:p>
            <a:endParaRPr lang="en-US" sz="1600" b="1" dirty="0" smtClean="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400256" y="1506599"/>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Start</a:t>
            </a:r>
            <a:endParaRPr lang="en-US" sz="1400" dirty="0"/>
          </a:p>
        </p:txBody>
      </p:sp>
      <p:sp>
        <p:nvSpPr>
          <p:cNvPr id="9" name="Rounded Rectangle 8"/>
          <p:cNvSpPr/>
          <p:nvPr/>
        </p:nvSpPr>
        <p:spPr>
          <a:xfrm>
            <a:off x="8400256" y="3262528"/>
            <a:ext cx="1440160" cy="4800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If Password Correct</a:t>
            </a:r>
            <a:endParaRPr lang="en-US" sz="1400" dirty="0"/>
          </a:p>
        </p:txBody>
      </p:sp>
      <p:sp>
        <p:nvSpPr>
          <p:cNvPr id="10" name="Rounded Rectangle 9"/>
          <p:cNvSpPr/>
          <p:nvPr/>
        </p:nvSpPr>
        <p:spPr>
          <a:xfrm>
            <a:off x="8396439" y="568525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Finish</a:t>
            </a:r>
            <a:endParaRPr lang="en-US" sz="1400" dirty="0"/>
          </a:p>
        </p:txBody>
      </p:sp>
      <p:sp>
        <p:nvSpPr>
          <p:cNvPr id="12" name="Rounded Rectangle 11"/>
          <p:cNvSpPr/>
          <p:nvPr/>
        </p:nvSpPr>
        <p:spPr>
          <a:xfrm>
            <a:off x="8400256" y="413068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Print “Password Failed</a:t>
            </a:r>
            <a:r>
              <a:rPr lang="en-GB" sz="1200" dirty="0" smtClean="0"/>
              <a:t>”</a:t>
            </a:r>
            <a:endParaRPr lang="en-US" sz="1200" dirty="0"/>
          </a:p>
        </p:txBody>
      </p:sp>
      <p:sp>
        <p:nvSpPr>
          <p:cNvPr id="13" name="Rounded Rectangle 12"/>
          <p:cNvSpPr/>
          <p:nvPr/>
        </p:nvSpPr>
        <p:spPr>
          <a:xfrm>
            <a:off x="10416480" y="3717032"/>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Print “Accepted”</a:t>
            </a:r>
            <a:endParaRPr lang="en-US" sz="1400" dirty="0"/>
          </a:p>
        </p:txBody>
      </p:sp>
      <p:sp>
        <p:nvSpPr>
          <p:cNvPr id="14" name="Rounded Rectangle 13"/>
          <p:cNvSpPr/>
          <p:nvPr/>
        </p:nvSpPr>
        <p:spPr>
          <a:xfrm>
            <a:off x="10416480" y="4581128"/>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Print Secret Message</a:t>
            </a:r>
            <a:endParaRPr lang="en-US" sz="1400" dirty="0"/>
          </a:p>
        </p:txBody>
      </p:sp>
      <p:grpSp>
        <p:nvGrpSpPr>
          <p:cNvPr id="18" name="Group 17"/>
          <p:cNvGrpSpPr/>
          <p:nvPr/>
        </p:nvGrpSpPr>
        <p:grpSpPr>
          <a:xfrm>
            <a:off x="11056917" y="4326556"/>
            <a:ext cx="151651" cy="126376"/>
            <a:chOff x="2200949" y="1037650"/>
            <a:chExt cx="181981" cy="151651"/>
          </a:xfrm>
        </p:grpSpPr>
        <p:sp>
          <p:nvSpPr>
            <p:cNvPr id="19" name="Right Arrow 1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21" name="Group 20"/>
          <p:cNvGrpSpPr/>
          <p:nvPr/>
        </p:nvGrpSpPr>
        <p:grpSpPr>
          <a:xfrm>
            <a:off x="9022301" y="2942584"/>
            <a:ext cx="151651" cy="126376"/>
            <a:chOff x="2200949" y="1037650"/>
            <a:chExt cx="181981" cy="151651"/>
          </a:xfrm>
        </p:grpSpPr>
        <p:sp>
          <p:nvSpPr>
            <p:cNvPr id="22" name="Right Arrow 2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24" name="Group 23"/>
          <p:cNvGrpSpPr/>
          <p:nvPr/>
        </p:nvGrpSpPr>
        <p:grpSpPr>
          <a:xfrm>
            <a:off x="9040693" y="2044192"/>
            <a:ext cx="151651" cy="126376"/>
            <a:chOff x="2200949" y="1037650"/>
            <a:chExt cx="181981" cy="151651"/>
          </a:xfrm>
        </p:grpSpPr>
        <p:sp>
          <p:nvSpPr>
            <p:cNvPr id="25" name="Right Arrow 2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27" name="Group 26"/>
          <p:cNvGrpSpPr/>
          <p:nvPr/>
        </p:nvGrpSpPr>
        <p:grpSpPr>
          <a:xfrm>
            <a:off x="9040693" y="4700383"/>
            <a:ext cx="151651" cy="126376"/>
            <a:chOff x="2200949" y="1037650"/>
            <a:chExt cx="181981" cy="151651"/>
          </a:xfrm>
        </p:grpSpPr>
        <p:sp>
          <p:nvSpPr>
            <p:cNvPr id="28" name="Right Arrow 27"/>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30" name="Group 29"/>
          <p:cNvGrpSpPr/>
          <p:nvPr/>
        </p:nvGrpSpPr>
        <p:grpSpPr>
          <a:xfrm rot="3600000">
            <a:off x="10052622" y="4903233"/>
            <a:ext cx="151651" cy="126376"/>
            <a:chOff x="2200949" y="1037650"/>
            <a:chExt cx="181981" cy="151651"/>
          </a:xfrm>
        </p:grpSpPr>
        <p:sp>
          <p:nvSpPr>
            <p:cNvPr id="31" name="Right Arrow 30"/>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33" name="Group 32"/>
          <p:cNvGrpSpPr/>
          <p:nvPr/>
        </p:nvGrpSpPr>
        <p:grpSpPr>
          <a:xfrm>
            <a:off x="9026110" y="3887602"/>
            <a:ext cx="151651" cy="126376"/>
            <a:chOff x="2200949" y="1037650"/>
            <a:chExt cx="181981" cy="151651"/>
          </a:xfrm>
          <a:solidFill>
            <a:srgbClr val="FF0000"/>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36" name="Group 35"/>
          <p:cNvGrpSpPr/>
          <p:nvPr/>
        </p:nvGrpSpPr>
        <p:grpSpPr>
          <a:xfrm rot="17580000">
            <a:off x="10057335" y="3703372"/>
            <a:ext cx="151651" cy="126376"/>
            <a:chOff x="2200949" y="1037650"/>
            <a:chExt cx="181981" cy="151651"/>
          </a:xfrm>
          <a:solidFill>
            <a:srgbClr val="92D050"/>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sp>
        <p:nvSpPr>
          <p:cNvPr id="39" name="Rounded Rectangle 38"/>
          <p:cNvSpPr/>
          <p:nvPr/>
        </p:nvSpPr>
        <p:spPr>
          <a:xfrm>
            <a:off x="8396439" y="2266579"/>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Get Message</a:t>
            </a:r>
            <a:endParaRPr lang="en-US" sz="1400" dirty="0"/>
          </a:p>
        </p:txBody>
      </p:sp>
      <p:sp>
        <p:nvSpPr>
          <p:cNvPr id="41" name="Rounded Rectangle 40"/>
          <p:cNvSpPr/>
          <p:nvPr/>
        </p:nvSpPr>
        <p:spPr>
          <a:xfrm>
            <a:off x="8381856" y="493379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Print </a:t>
            </a:r>
            <a:r>
              <a:rPr lang="en-GB" sz="1200" dirty="0"/>
              <a:t>“Goodbye</a:t>
            </a:r>
            <a:r>
              <a:rPr lang="en-GB" sz="1200" dirty="0" smtClean="0"/>
              <a:t>!”</a:t>
            </a:r>
            <a:endParaRPr lang="en-US" sz="1200" dirty="0"/>
          </a:p>
        </p:txBody>
      </p:sp>
      <p:grpSp>
        <p:nvGrpSpPr>
          <p:cNvPr id="42" name="Group 41"/>
          <p:cNvGrpSpPr/>
          <p:nvPr/>
        </p:nvGrpSpPr>
        <p:grpSpPr>
          <a:xfrm>
            <a:off x="9040693" y="5486183"/>
            <a:ext cx="151651" cy="126376"/>
            <a:chOff x="2200949" y="1037650"/>
            <a:chExt cx="181981" cy="151651"/>
          </a:xfrm>
        </p:grpSpPr>
        <p:sp>
          <p:nvSpPr>
            <p:cNvPr id="43" name="Right Arrow 42"/>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spTree>
    <p:extLst>
      <p:ext uri="{BB962C8B-B14F-4D97-AF65-F5344CB8AC3E}">
        <p14:creationId xmlns:p14="http://schemas.microsoft.com/office/powerpoint/2010/main" val="42734325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11534578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solidFill>
                  <a:srgbClr val="31383D"/>
                </a:solidFill>
              </a:rPr>
              <a:t>Write a program that will</a:t>
            </a:r>
          </a:p>
          <a:p>
            <a:pPr lvl="1"/>
            <a:r>
              <a:rPr lang="en-US" sz="2400" dirty="0" smtClean="0">
                <a:solidFill>
                  <a:srgbClr val="31383D"/>
                </a:solidFill>
              </a:rPr>
              <a:t>Accept a numeric value from user input</a:t>
            </a:r>
          </a:p>
          <a:p>
            <a:pPr lvl="1"/>
            <a:r>
              <a:rPr lang="en-US" sz="2400" dirty="0" smtClean="0">
                <a:solidFill>
                  <a:srgbClr val="31383D"/>
                </a:solidFill>
              </a:rPr>
              <a:t>Output a message if the number is odd</a:t>
            </a:r>
          </a:p>
          <a:p>
            <a:pPr lvl="1"/>
            <a:r>
              <a:rPr lang="en-US" sz="2400" dirty="0" smtClean="0">
                <a:solidFill>
                  <a:srgbClr val="31383D"/>
                </a:solidFill>
              </a:rPr>
              <a:t>Output a message if the number is even</a:t>
            </a:r>
          </a:p>
          <a:p>
            <a:pPr lvl="1"/>
            <a:endParaRPr lang="en-US" sz="2400" dirty="0" smtClean="0">
              <a:solidFill>
                <a:srgbClr val="31383D"/>
              </a:solidFill>
            </a:endParaRPr>
          </a:p>
          <a:p>
            <a:r>
              <a:rPr lang="en-US" sz="2400" dirty="0" smtClean="0">
                <a:solidFill>
                  <a:srgbClr val="31383D"/>
                </a:solidFill>
              </a:rPr>
              <a:t>Bonus points:</a:t>
            </a:r>
          </a:p>
          <a:p>
            <a:pPr lvl="2"/>
            <a:r>
              <a:rPr lang="en-US" dirty="0" smtClean="0">
                <a:solidFill>
                  <a:srgbClr val="31383D"/>
                </a:solidFill>
              </a:rPr>
              <a:t>Output an error message if the number is zero</a:t>
            </a:r>
          </a:p>
          <a:p>
            <a:pPr lvl="1"/>
            <a:endParaRPr lang="en-US" dirty="0">
              <a:solidFill>
                <a:srgbClr val="31383D"/>
              </a:solidFill>
            </a:endParaRPr>
          </a:p>
        </p:txBody>
      </p:sp>
      <p:sp>
        <p:nvSpPr>
          <p:cNvPr id="3" name="Title 2"/>
          <p:cNvSpPr>
            <a:spLocks noGrp="1"/>
          </p:cNvSpPr>
          <p:nvPr>
            <p:ph type="title"/>
          </p:nvPr>
        </p:nvSpPr>
        <p:spPr/>
        <p:txBody>
          <a:bodyPr/>
          <a:lstStyle/>
          <a:p>
            <a:r>
              <a:rPr lang="en-US" dirty="0" smtClean="0">
                <a:solidFill>
                  <a:srgbClr val="C4A174"/>
                </a:solidFill>
              </a:rPr>
              <a:t>Exercise :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39813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1628800"/>
            <a:ext cx="11103024"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#Get a number from the user</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number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number: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#Bonus: Test so see if we have a zero</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not valid input.'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#Test to see if the number is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even.'</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#Otherwise it must be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odd</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
        <p:nvSpPr>
          <p:cNvPr id="4" name="Content Placeholder 1"/>
          <p:cNvSpPr>
            <a:spLocks noGrp="1"/>
          </p:cNvSpPr>
          <p:nvPr>
            <p:ph idx="1"/>
          </p:nvPr>
        </p:nvSpPr>
        <p:spPr>
          <a:xfrm>
            <a:off x="609601" y="4149080"/>
            <a:ext cx="11103023" cy="2016223"/>
          </a:xfrm>
        </p:spPr>
        <p:txBody>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solidFill>
                  <a:srgbClr val="0000FF"/>
                </a:solidFill>
                <a:latin typeface="Courier New" panose="02070309020205020404" pitchFamily="49" charset="0"/>
                <a:cs typeface="Courier New" panose="02070309020205020404" pitchFamily="49" charset="0"/>
              </a:rPr>
              <a:t> </a:t>
            </a:r>
            <a:r>
              <a:rPr lang="en-GB" sz="2400" dirty="0" smtClean="0">
                <a:solidFill>
                  <a:srgbClr val="000000"/>
                </a:solidFill>
                <a:cs typeface="Courier New" panose="02070309020205020404" pitchFamily="49" charset="0"/>
              </a:rPr>
              <a:t>statements require an expression</a:t>
            </a:r>
          </a:p>
          <a:p>
            <a:r>
              <a:rPr lang="en-GB" sz="2400" dirty="0" smtClean="0">
                <a:solidFill>
                  <a:srgbClr val="000000"/>
                </a:solidFill>
                <a:cs typeface="Courier New" panose="02070309020205020404" pitchFamily="49" charset="0"/>
              </a:rPr>
              <a:t>Expressions must return a Boolean value</a:t>
            </a:r>
          </a:p>
          <a:p>
            <a:r>
              <a:rPr lang="en-GB" sz="2400" dirty="0" smtClean="0">
                <a:solidFill>
                  <a:srgbClr val="000000"/>
                </a:solidFill>
                <a:cs typeface="Courier New" panose="02070309020205020404" pitchFamily="49" charset="0"/>
              </a:rPr>
              <a:t>We can provide several expressions with </a:t>
            </a:r>
            <a:r>
              <a:rPr lang="en-GB" sz="2400" b="1" dirty="0" err="1">
                <a:solidFill>
                  <a:srgbClr val="0000FF"/>
                </a:solidFill>
                <a:latin typeface="Courier New" panose="02070309020205020404" pitchFamily="49" charset="0"/>
                <a:cs typeface="Courier New" panose="02070309020205020404" pitchFamily="49" charset="0"/>
              </a:rPr>
              <a:t>elif</a:t>
            </a:r>
            <a:r>
              <a:rPr lang="en-GB" sz="2400" dirty="0" smtClean="0">
                <a:solidFill>
                  <a:srgbClr val="000000"/>
                </a:solidFill>
                <a:cs typeface="Courier New" panose="02070309020205020404" pitchFamily="49" charset="0"/>
              </a:rPr>
              <a:t> </a:t>
            </a:r>
            <a:endParaRPr lang="en-GB" sz="2400" dirty="0" smtClean="0">
              <a:solidFill>
                <a:srgbClr val="000000"/>
              </a:solidFill>
            </a:endParaRPr>
          </a:p>
          <a:p>
            <a:endParaRPr lang="en-US" dirty="0"/>
          </a:p>
        </p:txBody>
      </p:sp>
    </p:spTree>
    <p:extLst>
      <p:ext uri="{BB962C8B-B14F-4D97-AF65-F5344CB8AC3E}">
        <p14:creationId xmlns:p14="http://schemas.microsoft.com/office/powerpoint/2010/main" val="25542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Lists and Tuples</a:t>
            </a:r>
            <a:endParaRPr lang="en-US" dirty="0"/>
          </a:p>
        </p:txBody>
      </p:sp>
    </p:spTree>
    <p:extLst>
      <p:ext uri="{BB962C8B-B14F-4D97-AF65-F5344CB8AC3E}">
        <p14:creationId xmlns:p14="http://schemas.microsoft.com/office/powerpoint/2010/main" val="29962581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numCol="2">
            <a:noAutofit/>
          </a:bodyPr>
          <a:lstStyle/>
          <a:p>
            <a:r>
              <a:rPr lang="en-US" sz="2400" dirty="0" smtClean="0"/>
              <a:t>What are lists and tuples?</a:t>
            </a:r>
          </a:p>
          <a:p>
            <a:pPr lvl="1"/>
            <a:r>
              <a:rPr lang="en-US" sz="2400" dirty="0" smtClean="0"/>
              <a:t>Numbers, strings and Booleans are great, but there are many times when you will want to represent more complex data</a:t>
            </a:r>
          </a:p>
          <a:p>
            <a:pPr lvl="1"/>
            <a:r>
              <a:rPr lang="en-US" sz="2400" dirty="0" smtClean="0"/>
              <a:t>Most languages have ways to store data in useful ways</a:t>
            </a:r>
          </a:p>
          <a:p>
            <a:pPr lvl="1"/>
            <a:r>
              <a:rPr lang="en-US" sz="2400" dirty="0" smtClean="0"/>
              <a:t>Lists and tuples, along with dictionaries, are some of Python’s ways of handling this</a:t>
            </a:r>
          </a:p>
          <a:p>
            <a:endParaRPr lang="en-US" sz="2400" dirty="0" smtClean="0"/>
          </a:p>
          <a:p>
            <a:r>
              <a:rPr lang="en-US" sz="2400" dirty="0" smtClean="0"/>
              <a:t>So what are they then?</a:t>
            </a:r>
          </a:p>
          <a:p>
            <a:pPr lvl="1"/>
            <a:r>
              <a:rPr lang="en-US" sz="2400" dirty="0" smtClean="0"/>
              <a:t>Both are ways of holding several items of data at once, similar to a mathematical set</a:t>
            </a:r>
          </a:p>
          <a:p>
            <a:pPr lvl="1"/>
            <a:r>
              <a:rPr lang="en-US" sz="2400" dirty="0" smtClean="0"/>
              <a:t>Lists are dynamic – their contents can change</a:t>
            </a:r>
          </a:p>
          <a:p>
            <a:pPr lvl="1"/>
            <a:r>
              <a:rPr lang="en-US" sz="2400" dirty="0" smtClean="0"/>
              <a:t>Tuples are immutable – their contents cannot change</a:t>
            </a:r>
          </a:p>
          <a:p>
            <a:pPr lvl="1"/>
            <a:r>
              <a:rPr lang="en-US" sz="2400" dirty="0" smtClean="0"/>
              <a:t>Both can be used in flow control statements as the </a:t>
            </a:r>
            <a:r>
              <a:rPr lang="en-US" sz="2400" i="1" dirty="0" smtClean="0"/>
              <a:t>iterator</a:t>
            </a:r>
            <a:r>
              <a:rPr lang="en-US" sz="2400" dirty="0" smtClean="0"/>
              <a:t> </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2601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The main characteristics of a List are:</a:t>
            </a:r>
          </a:p>
          <a:p>
            <a:endParaRPr lang="en-US" sz="2400" dirty="0" smtClean="0"/>
          </a:p>
          <a:p>
            <a:pPr lvl="1"/>
            <a:r>
              <a:rPr lang="en-US" sz="2400" dirty="0" smtClean="0"/>
              <a:t>Constructed using comma separated values between square brackets – for example, [1, 2, 3]</a:t>
            </a:r>
          </a:p>
          <a:p>
            <a:pPr lvl="1"/>
            <a:r>
              <a:rPr lang="en-US" sz="2400" dirty="0" smtClean="0"/>
              <a:t>Each element in the list has an index</a:t>
            </a:r>
          </a:p>
          <a:p>
            <a:pPr lvl="1"/>
            <a:r>
              <a:rPr lang="en-US" sz="2400" dirty="0"/>
              <a:t>Indices </a:t>
            </a:r>
            <a:r>
              <a:rPr lang="en-US" sz="2400" dirty="0" smtClean="0"/>
              <a:t>start at zero – we say they’re ‘zero-based’</a:t>
            </a:r>
          </a:p>
          <a:p>
            <a:pPr lvl="1"/>
            <a:r>
              <a:rPr lang="en-US" sz="2400" dirty="0" smtClean="0"/>
              <a:t>Elements can be of mixed data types – numbers, strings, objects</a:t>
            </a:r>
          </a:p>
          <a:p>
            <a:pPr lvl="1"/>
            <a:r>
              <a:rPr lang="en-US" sz="2400" dirty="0" smtClean="0"/>
              <a:t>Like strings, in Python Lists have built-in methods for common operations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81050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98368"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#Numeric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5, 8, 13, 21]</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#Mixed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[‘Ford’, True, ‘Prefect’, 42]</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[5])</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[1:3])</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[0] + ‘ ‘ + </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[2])</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can contain</a:t>
            </a:r>
          </a:p>
          <a:p>
            <a:pPr lvl="1"/>
            <a:r>
              <a:rPr lang="en-US" sz="2400" dirty="0" smtClean="0"/>
              <a:t>Numbers</a:t>
            </a:r>
          </a:p>
          <a:p>
            <a:pPr lvl="1"/>
            <a:r>
              <a:rPr lang="en-US" sz="2400" dirty="0" smtClean="0"/>
              <a:t>Strings</a:t>
            </a:r>
          </a:p>
          <a:p>
            <a:pPr lvl="1"/>
            <a:r>
              <a:rPr lang="en-US" sz="2400" dirty="0" smtClean="0"/>
              <a:t>A mixture of the above</a:t>
            </a:r>
          </a:p>
          <a:p>
            <a:r>
              <a:rPr lang="en-US" sz="2400" dirty="0" smtClean="0"/>
              <a:t>List elements can be accessed by index</a:t>
            </a:r>
          </a:p>
          <a:p>
            <a:r>
              <a:rPr lang="en-US" sz="2400" dirty="0" smtClean="0"/>
              <a:t>Lists can be sliced</a:t>
            </a:r>
          </a:p>
          <a:p>
            <a:r>
              <a:rPr lang="en-US" sz="2400" dirty="0" smtClean="0"/>
              <a:t>Lists can be used in expressions</a:t>
            </a:r>
          </a:p>
          <a:p>
            <a:r>
              <a:rPr lang="en-US" sz="2400" dirty="0" smtClean="0"/>
              <a:t>Variables can provide the list index</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275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26360"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Updating</a:t>
            </a:r>
          </a:p>
          <a:p>
            <a:r>
              <a:rPr lang="en-US" sz="1200" dirty="0" err="1">
                <a:solidFill>
                  <a:srgbClr val="000000"/>
                </a:solidFill>
                <a:highlight>
                  <a:srgbClr val="FFFFFF"/>
                </a:highlight>
                <a:latin typeface="Courier New" panose="02070309020205020404" pitchFamily="49" charset="0"/>
              </a:rPr>
              <a:t>alist</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5</a:t>
            </a:r>
            <a:r>
              <a:rPr lang="en-US" sz="1200" dirty="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15</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alist.append</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15</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alist.extend</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blist.remove</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‘Bart’</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item = </a:t>
            </a:r>
            <a:r>
              <a:rPr lang="en-US" sz="1200" dirty="0" err="1" smtClean="0">
                <a:solidFill>
                  <a:srgbClr val="000000"/>
                </a:solidFill>
                <a:highlight>
                  <a:srgbClr val="FFFFFF"/>
                </a:highlight>
                <a:latin typeface="Courier New" panose="02070309020205020404" pitchFamily="49" charset="0"/>
              </a:rPr>
              <a:t>blist.pop</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2</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index = </a:t>
            </a:r>
            <a:r>
              <a:rPr lang="en-US" sz="1200" dirty="0" err="1" smtClean="0">
                <a:solidFill>
                  <a:srgbClr val="000000"/>
                </a:solidFill>
                <a:highlight>
                  <a:srgbClr val="FFFFFF"/>
                </a:highlight>
                <a:latin typeface="Courier New" panose="02070309020205020404" pitchFamily="49" charset="0"/>
              </a:rPr>
              <a:t>blist.index</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a:t>
            </a:r>
            <a:r>
              <a:rPr lang="en-US" sz="1200" dirty="0" err="1" smtClean="0">
                <a:solidFill>
                  <a:srgbClr val="FF0000"/>
                </a:solidFill>
                <a:highlight>
                  <a:srgbClr val="FFFFFF"/>
                </a:highlight>
                <a:latin typeface="Courier New" panose="02070309020205020404" pitchFamily="49" charset="0"/>
              </a:rPr>
              <a:t>Magggie</a:t>
            </a:r>
            <a:r>
              <a:rPr lang="en-US" sz="1200" dirty="0" smtClean="0">
                <a:solidFill>
                  <a:srgbClr val="FF0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(item)</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(index)</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are mutable</a:t>
            </a:r>
          </a:p>
          <a:p>
            <a:r>
              <a:rPr lang="en-US" sz="2400" dirty="0" smtClean="0"/>
              <a:t>Values can be changed</a:t>
            </a:r>
          </a:p>
          <a:p>
            <a:r>
              <a:rPr lang="en-US" sz="2400" dirty="0" smtClean="0"/>
              <a:t>Values can be added</a:t>
            </a:r>
          </a:p>
          <a:p>
            <a:r>
              <a:rPr lang="en-US" sz="2400" dirty="0" smtClean="0"/>
              <a:t>One list can be added to another</a:t>
            </a:r>
          </a:p>
          <a:p>
            <a:r>
              <a:rPr lang="en-US" sz="2400" dirty="0" smtClean="0"/>
              <a:t>Values can be removed</a:t>
            </a:r>
          </a:p>
          <a:p>
            <a:r>
              <a:rPr lang="en-US" sz="2400" dirty="0" smtClean="0"/>
              <a:t>Values can be popped – removed and returned</a:t>
            </a:r>
          </a:p>
          <a:p>
            <a:r>
              <a:rPr lang="en-US" sz="2400" dirty="0" smtClean="0"/>
              <a:t>Values can be located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4809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The main characteristics of a Tuple are:</a:t>
            </a:r>
          </a:p>
          <a:p>
            <a:endParaRPr lang="en-US" sz="2400" dirty="0" smtClean="0"/>
          </a:p>
          <a:p>
            <a:pPr lvl="1"/>
            <a:r>
              <a:rPr lang="en-US" sz="2400" dirty="0" smtClean="0"/>
              <a:t>Constructed using comma separated values between parentheses – for example, (1, 2, 3)</a:t>
            </a:r>
          </a:p>
          <a:p>
            <a:pPr lvl="1"/>
            <a:r>
              <a:rPr lang="en-US" sz="2400" dirty="0" smtClean="0"/>
              <a:t>Like </a:t>
            </a:r>
            <a:r>
              <a:rPr lang="en-US" sz="2400" dirty="0"/>
              <a:t>L</a:t>
            </a:r>
            <a:r>
              <a:rPr lang="en-US" sz="2400" dirty="0" smtClean="0"/>
              <a:t>ists, each element in the tuple has an index</a:t>
            </a:r>
          </a:p>
          <a:p>
            <a:pPr lvl="1"/>
            <a:r>
              <a:rPr lang="en-US" sz="2400" dirty="0" smtClean="0"/>
              <a:t>Similarly, indices are zero-based</a:t>
            </a:r>
          </a:p>
          <a:p>
            <a:pPr lvl="1"/>
            <a:r>
              <a:rPr lang="en-US" sz="2400" dirty="0" smtClean="0"/>
              <a:t>Like Lists again, elements can be of mixed data types – numbers, strings, objects</a:t>
            </a:r>
          </a:p>
          <a:p>
            <a:pPr lvl="1"/>
            <a:r>
              <a:rPr lang="en-US" sz="2400" dirty="0" smtClean="0"/>
              <a:t>Tuples have built-in methods like Lists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11820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 to Programming</a:t>
            </a:r>
            <a:endParaRPr lang="en-US" dirty="0"/>
          </a:p>
        </p:txBody>
      </p:sp>
    </p:spTree>
    <p:extLst>
      <p:ext uri="{BB962C8B-B14F-4D97-AF65-F5344CB8AC3E}">
        <p14:creationId xmlns:p14="http://schemas.microsoft.com/office/powerpoint/2010/main" val="21495340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Tuples</a:t>
            </a:r>
            <a:endParaRPr lang="en-US" dirty="0"/>
          </a:p>
        </p:txBody>
      </p:sp>
      <p:sp>
        <p:nvSpPr>
          <p:cNvPr id="9" name="Rectangle 8"/>
          <p:cNvSpPr/>
          <p:nvPr/>
        </p:nvSpPr>
        <p:spPr>
          <a:xfrm>
            <a:off x="609600" y="1655219"/>
            <a:ext cx="5198368"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tuples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(1, 2, 3, 4, 5, 6)</a:t>
            </a:r>
          </a:p>
          <a:p>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(‘Peter’, ‘Lois’, ‘Chris’, ‘</a:t>
            </a:r>
            <a:r>
              <a:rPr lang="en-US" sz="1200" dirty="0" err="1" smtClean="0">
                <a:solidFill>
                  <a:srgbClr val="FF0000"/>
                </a:solidFill>
                <a:highlight>
                  <a:srgbClr val="FFFFFF"/>
                </a:highlight>
                <a:latin typeface="Courier New" panose="02070309020205020404" pitchFamily="49" charset="0"/>
              </a:rPr>
              <a:t>Stewie</a:t>
            </a:r>
            <a:r>
              <a:rPr lang="en-US" sz="1200" dirty="0" smtClean="0">
                <a:solidFill>
                  <a:srgbClr val="FF0000"/>
                </a:solidFill>
                <a:highlight>
                  <a:srgbClr val="FFFFFF"/>
                </a:highlight>
                <a:latin typeface="Courier New" panose="02070309020205020404" pitchFamily="49" charset="0"/>
              </a:rPr>
              <a:t>’, ‘Brian’)</a:t>
            </a:r>
          </a:p>
          <a:p>
            <a:r>
              <a:rPr lang="en-US" sz="1200" dirty="0" err="1" smtClean="0">
                <a:solidFill>
                  <a:srgbClr val="000000"/>
                </a:solidFill>
                <a:highlight>
                  <a:srgbClr val="FFFFFF"/>
                </a:highlight>
                <a:latin typeface="Courier New" panose="02070309020205020404" pitchFamily="49" charset="0"/>
              </a:rPr>
              <a:t>ctuple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(‘Meg’)</a:t>
            </a:r>
          </a:p>
          <a:p>
            <a:r>
              <a:rPr lang="en-US" sz="1200" dirty="0" err="1" smtClean="0">
                <a:solidFill>
                  <a:srgbClr val="000000"/>
                </a:solidFill>
                <a:highlight>
                  <a:srgbClr val="FFFFFF"/>
                </a:highlight>
                <a:latin typeface="Courier New" panose="02070309020205020404" pitchFamily="49" charset="0"/>
              </a:rPr>
              <a:t>dtuple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[1]</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[1</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2]</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fails because tuples are immutable</a:t>
            </a:r>
          </a:p>
          <a:p>
            <a:r>
              <a:rPr lang="en-US" sz="1200" b="1" dirty="0" smtClean="0">
                <a:solidFill>
                  <a:srgbClr val="0000FF"/>
                </a:solidFill>
                <a:highlight>
                  <a:srgbClr val="FFFFFF"/>
                </a:highlight>
                <a:latin typeface="Courier New" panose="02070309020205020404" pitchFamily="49" charset="0"/>
              </a:rPr>
              <a:t>try</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[2]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42</a:t>
            </a:r>
          </a:p>
          <a:p>
            <a:r>
              <a:rPr lang="en-US" sz="1200" b="1" dirty="0" smtClean="0">
                <a:solidFill>
                  <a:srgbClr val="0000FF"/>
                </a:solidFill>
                <a:highlight>
                  <a:srgbClr val="FFFFFF"/>
                </a:highlight>
                <a:latin typeface="Courier New" panose="02070309020205020404" pitchFamily="49" charset="0"/>
              </a:rPr>
              <a:t>except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FF0000"/>
                </a:solidFill>
                <a:highlight>
                  <a:srgbClr val="FFFFFF"/>
                </a:highlight>
                <a:latin typeface="Courier New" panose="02070309020205020404" pitchFamily="49" charset="0"/>
              </a:rPr>
              <a:t>(‘An error was caught’)</a:t>
            </a:r>
          </a:p>
          <a:p>
            <a:endParaRPr lang="en-US" sz="1200" b="1" dirty="0" smtClean="0">
              <a:solidFill>
                <a:srgbClr val="0000FF"/>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However we can construct a new tuple from two others</a:t>
            </a:r>
          </a:p>
          <a:p>
            <a:r>
              <a:rPr lang="en-US" sz="1200" dirty="0" err="1" smtClean="0">
                <a:solidFill>
                  <a:srgbClr val="000000"/>
                </a:solidFill>
                <a:highlight>
                  <a:srgbClr val="FFFFFF"/>
                </a:highlight>
                <a:latin typeface="Courier New" panose="02070309020205020404" pitchFamily="49" charset="0"/>
              </a:rPr>
              <a:t>etuple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ctuple</a:t>
            </a:r>
            <a:endParaRPr lang="en-US" sz="1200" dirty="0" smtClean="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Or the contents of other objects</a:t>
            </a:r>
          </a:p>
          <a:p>
            <a:r>
              <a:rPr lang="en-US" sz="1200" dirty="0" err="1" smtClean="0">
                <a:solidFill>
                  <a:srgbClr val="000000"/>
                </a:solidFill>
                <a:highlight>
                  <a:srgbClr val="FFFFFF"/>
                </a:highlight>
                <a:latin typeface="Courier New" panose="02070309020205020404" pitchFamily="49" charset="0"/>
              </a:rPr>
              <a:t>ftuple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[3],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[4])</a:t>
            </a:r>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Tuples are immutable</a:t>
            </a:r>
          </a:p>
          <a:p>
            <a:r>
              <a:rPr lang="en-US" sz="2400" dirty="0" smtClean="0"/>
              <a:t>Can be created using various data types</a:t>
            </a:r>
          </a:p>
          <a:p>
            <a:r>
              <a:rPr lang="en-US" sz="2400" dirty="0" smtClean="0"/>
              <a:t>Including empty tuples</a:t>
            </a:r>
          </a:p>
          <a:p>
            <a:r>
              <a:rPr lang="en-US" sz="2400" dirty="0" smtClean="0"/>
              <a:t>Elements can be referenced by index</a:t>
            </a:r>
          </a:p>
          <a:p>
            <a:r>
              <a:rPr lang="en-US" sz="2400" dirty="0" smtClean="0"/>
              <a:t>Tuples can be sliced</a:t>
            </a:r>
          </a:p>
          <a:p>
            <a:r>
              <a:rPr lang="en-US" sz="2400" dirty="0" smtClean="0"/>
              <a:t>Values </a:t>
            </a:r>
            <a:r>
              <a:rPr lang="en-US" sz="2400" dirty="0"/>
              <a:t>cannot be </a:t>
            </a:r>
            <a:r>
              <a:rPr lang="en-US" sz="2400" dirty="0" smtClean="0"/>
              <a:t>changed</a:t>
            </a:r>
          </a:p>
          <a:p>
            <a:r>
              <a:rPr lang="en-US" sz="2400" dirty="0" smtClean="0"/>
              <a:t>We can make new tuples by combining existing ones</a:t>
            </a:r>
          </a:p>
          <a:p>
            <a:r>
              <a:rPr lang="en-US" sz="2400" dirty="0" smtClean="0"/>
              <a:t>Or from elements of existing tuples</a:t>
            </a:r>
            <a:endParaRPr lang="en-US" sz="2400" dirty="0"/>
          </a:p>
          <a:p>
            <a:endParaRPr lang="en-US" sz="2400"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5214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18" end="1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xEl>
                                              <p:pRg st="21" end="2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Lists and Tuples</a:t>
            </a:r>
            <a:endParaRPr lang="en-US" dirty="0"/>
          </a:p>
        </p:txBody>
      </p:sp>
    </p:spTree>
    <p:extLst>
      <p:ext uri="{BB962C8B-B14F-4D97-AF65-F5344CB8AC3E}">
        <p14:creationId xmlns:p14="http://schemas.microsoft.com/office/powerpoint/2010/main" val="134467432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Open the file ‘Exercises/Lists and Tuples Exercise.py’</a:t>
            </a:r>
          </a:p>
          <a:p>
            <a:endParaRPr lang="en-US" sz="2400" dirty="0" smtClean="0"/>
          </a:p>
          <a:p>
            <a:r>
              <a:rPr lang="en-US" sz="2400" dirty="0" smtClean="0"/>
              <a:t>Follow the instructions found in the comments</a:t>
            </a:r>
          </a:p>
          <a:p>
            <a:endParaRPr lang="en-US" sz="2400" dirty="0" smtClean="0"/>
          </a:p>
          <a:p>
            <a:r>
              <a:rPr lang="en-US" sz="2400" dirty="0" smtClean="0"/>
              <a:t>Bonus points:</a:t>
            </a:r>
          </a:p>
          <a:p>
            <a:endParaRPr lang="en-US" sz="2400" dirty="0" smtClean="0"/>
          </a:p>
          <a:p>
            <a:pPr lvl="1"/>
            <a:r>
              <a:rPr lang="en-US" sz="2400" dirty="0" smtClean="0"/>
              <a:t>Find an easier way to do it</a:t>
            </a:r>
            <a:endParaRPr lang="en-US" sz="2400" dirty="0"/>
          </a:p>
        </p:txBody>
      </p:sp>
      <p:sp>
        <p:nvSpPr>
          <p:cNvPr id="3" name="Title 2"/>
          <p:cNvSpPr>
            <a:spLocks noGrp="1"/>
          </p:cNvSpPr>
          <p:nvPr>
            <p:ph type="title"/>
          </p:nvPr>
        </p:nvSpPr>
        <p:spPr/>
        <p:txBody>
          <a:bodyPr/>
          <a:lstStyle/>
          <a:p>
            <a:r>
              <a:rPr lang="en-US" dirty="0" smtClean="0"/>
              <a:t>Exercise: Lists and Tuples</a:t>
            </a:r>
            <a:endParaRPr lang="en-US" dirty="0"/>
          </a:p>
        </p:txBody>
      </p:sp>
    </p:spTree>
    <p:extLst>
      <p:ext uri="{BB962C8B-B14F-4D97-AF65-F5344CB8AC3E}">
        <p14:creationId xmlns:p14="http://schemas.microsoft.com/office/powerpoint/2010/main" val="6707084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Lists and Tuples</a:t>
            </a:r>
            <a:endParaRPr lang="en-US" dirty="0"/>
          </a:p>
        </p:txBody>
      </p:sp>
      <p:sp>
        <p:nvSpPr>
          <p:cNvPr id="5" name="Rectangle 4"/>
          <p:cNvSpPr/>
          <p:nvPr/>
        </p:nvSpPr>
        <p:spPr>
          <a:xfrm>
            <a:off x="609600" y="1988840"/>
            <a:ext cx="109590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short_words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'an', 'of', 'are', 'the'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long_words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'python', 'part', 'language', 'lists', 'important'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output_list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5</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6</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7</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8</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(output)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Lists are an important part of the Python language.</a:t>
            </a:r>
          </a:p>
        </p:txBody>
      </p:sp>
    </p:spTree>
    <p:extLst>
      <p:ext uri="{BB962C8B-B14F-4D97-AF65-F5344CB8AC3E}">
        <p14:creationId xmlns:p14="http://schemas.microsoft.com/office/powerpoint/2010/main" val="225949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Dictionaries</a:t>
            </a:r>
            <a:endParaRPr lang="en-US" dirty="0"/>
          </a:p>
        </p:txBody>
      </p:sp>
    </p:spTree>
    <p:extLst>
      <p:ext uri="{BB962C8B-B14F-4D97-AF65-F5344CB8AC3E}">
        <p14:creationId xmlns:p14="http://schemas.microsoft.com/office/powerpoint/2010/main" val="26087746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dictionary?</a:t>
            </a:r>
          </a:p>
          <a:p>
            <a:pPr lvl="1"/>
            <a:r>
              <a:rPr lang="en-US" sz="2400" dirty="0"/>
              <a:t>Also known as </a:t>
            </a:r>
            <a:r>
              <a:rPr lang="en-US" sz="2400" dirty="0" smtClean="0"/>
              <a:t>a ‘map’, a dictionary is an unordered </a:t>
            </a:r>
            <a:r>
              <a:rPr lang="en-US" sz="2400" dirty="0"/>
              <a:t>set of </a:t>
            </a:r>
            <a:r>
              <a:rPr lang="en-US" sz="2400" i="1" dirty="0" err="1"/>
              <a:t>key:value</a:t>
            </a:r>
            <a:r>
              <a:rPr lang="en-US" sz="2400" dirty="0"/>
              <a:t> </a:t>
            </a:r>
            <a:r>
              <a:rPr lang="en-US" sz="2400" dirty="0" smtClean="0"/>
              <a:t>pairs</a:t>
            </a:r>
          </a:p>
          <a:p>
            <a:r>
              <a:rPr lang="en-US" sz="2400" dirty="0" smtClean="0"/>
              <a:t>Dictionaries are extremely useful tools for storing data</a:t>
            </a:r>
          </a:p>
          <a:p>
            <a:r>
              <a:rPr lang="en-US" sz="2400" dirty="0" smtClean="0"/>
              <a:t>Constructed using curly braces – {}</a:t>
            </a:r>
          </a:p>
          <a:p>
            <a:pPr lvl="1"/>
            <a:r>
              <a:rPr lang="en-US" sz="2400" dirty="0" smtClean="0">
                <a:latin typeface="Courier New" panose="02070309020205020404" pitchFamily="49" charset="0"/>
                <a:cs typeface="Courier New" panose="02070309020205020404" pitchFamily="49" charset="0"/>
              </a:rPr>
              <a:t>{‘name’: ‘Paul’, ‘location’: ‘Bristol’}</a:t>
            </a:r>
          </a:p>
          <a:p>
            <a:r>
              <a:rPr lang="en-US" sz="2400" dirty="0" smtClean="0"/>
              <a:t>Indexed by unique keys</a:t>
            </a:r>
          </a:p>
          <a:p>
            <a:pPr lvl="1"/>
            <a:r>
              <a:rPr lang="en-US" sz="2400" dirty="0" smtClean="0"/>
              <a:t>Keys cannot be sets, lists, or other similar objects</a:t>
            </a:r>
          </a:p>
          <a:p>
            <a:r>
              <a:rPr lang="en-US" sz="2400" dirty="0" smtClean="0"/>
              <a:t>Can be used as </a:t>
            </a:r>
            <a:r>
              <a:rPr lang="en-US" sz="2400" i="1" dirty="0" smtClean="0"/>
              <a:t>iterator</a:t>
            </a:r>
            <a:r>
              <a:rPr lang="en-US" sz="2400" dirty="0" smtClean="0"/>
              <a:t> in flow control statements</a:t>
            </a:r>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27630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sz="2400" dirty="0" smtClean="0"/>
          </a:p>
          <a:p>
            <a:r>
              <a:rPr lang="en-US" sz="2400" dirty="0" smtClean="0"/>
              <a:t>Dictionaries are mutable</a:t>
            </a:r>
          </a:p>
          <a:p>
            <a:endParaRPr lang="en-US" sz="2400" dirty="0" smtClean="0"/>
          </a:p>
          <a:p>
            <a:endParaRPr lang="en-US" sz="2400" dirty="0" smtClean="0"/>
          </a:p>
          <a:p>
            <a:r>
              <a:rPr lang="en-US" sz="2400" dirty="0" smtClean="0"/>
              <a:t>Dictionaries have built-in methods for common operations</a:t>
            </a:r>
          </a:p>
          <a:p>
            <a:endParaRPr lang="en-US" sz="2400" dirty="0" smtClean="0"/>
          </a:p>
          <a:p>
            <a:endParaRPr lang="en-US" sz="2400" dirty="0" smtClean="0"/>
          </a:p>
          <a:p>
            <a:r>
              <a:rPr lang="en-US" sz="2400" dirty="0" smtClean="0"/>
              <a:t>Some statement keywords provide method shortcuts</a:t>
            </a:r>
            <a:endParaRPr lang="en-US" sz="2400" dirty="0"/>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40503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Dictionaries: Examples</a:t>
            </a:r>
            <a:endParaRPr lang="en-US" dirty="0"/>
          </a:p>
        </p:txBody>
      </p:sp>
      <p:sp>
        <p:nvSpPr>
          <p:cNvPr id="5" name="Rectangle 4"/>
          <p:cNvSpPr/>
          <p:nvPr/>
        </p:nvSpPr>
        <p:spPr>
          <a:xfrm>
            <a:off x="609600" y="1556792"/>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dictionaries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{‘Alex’: 10, ‘Bob’: 20, ‘Chris’: 30}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a:t>
            </a:r>
          </a:p>
          <a:p>
            <a:r>
              <a:rPr lang="en-US" sz="1200" dirty="0" err="1" smtClean="0">
                <a:solidFill>
                  <a:srgbClr val="000000"/>
                </a:solidFill>
                <a:highlight>
                  <a:srgbClr val="FFFFFF"/>
                </a:highlight>
                <a:latin typeface="Courier New" panose="02070309020205020404" pitchFamily="49" charset="0"/>
              </a:rPr>
              <a:t>cdict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([(‘Alex’,10),(‘Bob’,20),(‘Chris’,30)])</a:t>
            </a:r>
          </a:p>
          <a:p>
            <a:r>
              <a:rPr lang="en-US" sz="1200" dirty="0" err="1" smtClean="0">
                <a:solidFill>
                  <a:srgbClr val="000000"/>
                </a:solidFill>
                <a:highlight>
                  <a:srgbClr val="FFFFFF"/>
                </a:highlight>
                <a:latin typeface="Courier New" panose="02070309020205020404" pitchFamily="49" charset="0"/>
              </a:rPr>
              <a:t>ddict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prstClr val="black"/>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 Bob=20, Chris=30)</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 by key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[‘Alex’]</a:t>
            </a:r>
          </a:p>
          <a:p>
            <a:r>
              <a:rPr lang="en-US" sz="1200" dirty="0">
                <a:solidFill>
                  <a:srgbClr val="008000"/>
                </a:solidFill>
                <a:highlight>
                  <a:srgbClr val="FFFFFF"/>
                </a:highlight>
                <a:latin typeface="Courier New" panose="02070309020205020404" pitchFamily="49" charset="0"/>
              </a:rPr>
              <a:t># Accessing by </a:t>
            </a:r>
            <a:r>
              <a:rPr lang="en-US" sz="1200" dirty="0" smtClean="0">
                <a:solidFill>
                  <a:srgbClr val="008000"/>
                </a:solidFill>
                <a:highlight>
                  <a:srgbClr val="FFFFFF"/>
                </a:highlight>
                <a:latin typeface="Courier New" panose="02070309020205020404" pitchFamily="49" charset="0"/>
              </a:rPr>
              <a:t>iteration</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for</a:t>
            </a:r>
            <a:r>
              <a:rPr lang="en-US" sz="1200" dirty="0" smtClean="0">
                <a:solidFill>
                  <a:srgbClr val="000000"/>
                </a:solidFill>
                <a:highlight>
                  <a:srgbClr val="FFFFFF"/>
                </a:highlight>
                <a:latin typeface="Courier New" panose="02070309020205020404" pitchFamily="49" charset="0"/>
              </a:rPr>
              <a:t> key </a:t>
            </a:r>
            <a:r>
              <a:rPr lang="en-US" sz="1200" b="1" dirty="0" smtClean="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b="1" dirty="0" smtClean="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by key</a:t>
            </a: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[‘Bob’]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p>
          <a:p>
            <a:endParaRPr lang="en-US" sz="1200" dirty="0" smtClean="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b="1" dirty="0" smtClean="0">
              <a:solidFill>
                <a:srgbClr val="0000FF"/>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412776"/>
            <a:ext cx="5558409" cy="4680520"/>
          </a:xfrm>
        </p:spPr>
        <p:txBody>
          <a:bodyPr>
            <a:normAutofit/>
          </a:bodyPr>
          <a:lstStyle/>
          <a:p>
            <a:r>
              <a:rPr lang="en-US" sz="2400" dirty="0" smtClean="0"/>
              <a:t>Dictionaries </a:t>
            </a:r>
            <a:r>
              <a:rPr lang="en-US" sz="2400" dirty="0"/>
              <a:t>have several </a:t>
            </a:r>
            <a:r>
              <a:rPr lang="en-US" sz="2400" dirty="0" smtClean="0"/>
              <a:t>constructors</a:t>
            </a:r>
          </a:p>
          <a:p>
            <a:endParaRPr lang="en-US" sz="2400" dirty="0"/>
          </a:p>
          <a:p>
            <a:r>
              <a:rPr lang="en-US" sz="2400" dirty="0" smtClean="0"/>
              <a:t>Values can be accessed by key</a:t>
            </a:r>
          </a:p>
          <a:p>
            <a:endParaRPr lang="en-US" sz="2400" dirty="0" smtClean="0"/>
          </a:p>
          <a:p>
            <a:r>
              <a:rPr lang="en-US" sz="2400" dirty="0" smtClean="0"/>
              <a:t>Keys can be iterated</a:t>
            </a:r>
          </a:p>
          <a:p>
            <a:endParaRPr lang="en-US" sz="2400" dirty="0" smtClean="0"/>
          </a:p>
          <a:p>
            <a:r>
              <a:rPr lang="en-US" sz="2400" dirty="0" smtClean="0"/>
              <a:t>Values can be changed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72856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Dictionaries</a:t>
            </a:r>
            <a:endParaRPr lang="en-US" dirty="0"/>
          </a:p>
        </p:txBody>
      </p:sp>
    </p:spTree>
    <p:extLst>
      <p:ext uri="{BB962C8B-B14F-4D97-AF65-F5344CB8AC3E}">
        <p14:creationId xmlns:p14="http://schemas.microsoft.com/office/powerpoint/2010/main" val="267136814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Open the file Exercises/Dictionaries Exercise.py</a:t>
            </a:r>
          </a:p>
          <a:p>
            <a:endParaRPr lang="en-US" sz="2400" dirty="0" smtClean="0"/>
          </a:p>
          <a:p>
            <a:r>
              <a:rPr lang="en-US" sz="2400" dirty="0" smtClean="0"/>
              <a:t>Follow the instructions given in the comments</a:t>
            </a:r>
          </a:p>
          <a:p>
            <a:pPr marL="0" indent="0">
              <a:buNone/>
            </a:pPr>
            <a:endParaRPr lang="en-US" sz="2400" dirty="0" smtClean="0"/>
          </a:p>
          <a:p>
            <a:r>
              <a:rPr lang="en-US" sz="2400" dirty="0" smtClean="0"/>
              <a:t>Bonus points:</a:t>
            </a:r>
          </a:p>
          <a:p>
            <a:endParaRPr lang="en-US" sz="2400" dirty="0" smtClean="0"/>
          </a:p>
          <a:p>
            <a:pPr lvl="1"/>
            <a:r>
              <a:rPr lang="en-US" sz="2400" dirty="0" smtClean="0"/>
              <a:t>Do it in 11 lines or less (including the existing comments)</a:t>
            </a:r>
            <a:endParaRPr lang="en-US" sz="2400" dirty="0"/>
          </a:p>
        </p:txBody>
      </p:sp>
      <p:sp>
        <p:nvSpPr>
          <p:cNvPr id="3" name="Title 2"/>
          <p:cNvSpPr>
            <a:spLocks noGrp="1"/>
          </p:cNvSpPr>
          <p:nvPr>
            <p:ph type="title"/>
          </p:nvPr>
        </p:nvSpPr>
        <p:spPr/>
        <p:txBody>
          <a:bodyPr/>
          <a:lstStyle/>
          <a:p>
            <a:r>
              <a:rPr lang="en-US" dirty="0" smtClean="0"/>
              <a:t>Exercise: Dictionaries</a:t>
            </a:r>
            <a:endParaRPr lang="en-US" dirty="0"/>
          </a:p>
        </p:txBody>
      </p:sp>
    </p:spTree>
    <p:extLst>
      <p:ext uri="{BB962C8B-B14F-4D97-AF65-F5344CB8AC3E}">
        <p14:creationId xmlns:p14="http://schemas.microsoft.com/office/powerpoint/2010/main" val="3938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GI Template Jamie Main v.1 201311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GI Rockwell">
      <a:majorFont>
        <a:latin typeface="Rockwell"/>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32432</TotalTime>
  <Words>32123</Words>
  <Application>Microsoft Office PowerPoint</Application>
  <PresentationFormat>Widescreen</PresentationFormat>
  <Paragraphs>3906</Paragraphs>
  <Slides>278</Slides>
  <Notes>243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278</vt:i4>
      </vt:variant>
    </vt:vector>
  </HeadingPairs>
  <TitlesOfParts>
    <vt:vector size="284" baseType="lpstr">
      <vt:lpstr>Arial</vt:lpstr>
      <vt:lpstr>Calibri</vt:lpstr>
      <vt:lpstr>Calibri Light</vt:lpstr>
      <vt:lpstr>Courier New</vt:lpstr>
      <vt:lpstr>Rockwell</vt:lpstr>
      <vt:lpstr>PGI Template Jamie Main v.1 20131104</vt:lpstr>
      <vt:lpstr>Programming Fundamentals</vt:lpstr>
      <vt:lpstr>Introduction</vt:lpstr>
      <vt:lpstr>Module Aims</vt:lpstr>
      <vt:lpstr>Module Content</vt:lpstr>
      <vt:lpstr>Module Content</vt:lpstr>
      <vt:lpstr>Module Introduction</vt:lpstr>
      <vt:lpstr>Module Flow</vt:lpstr>
      <vt:lpstr>Instructor Introductions</vt:lpstr>
      <vt:lpstr>Introduction to Programming</vt:lpstr>
      <vt:lpstr>The Why of Programming</vt:lpstr>
      <vt:lpstr>What is a Computer Program</vt:lpstr>
      <vt:lpstr>What is a Computer Program</vt:lpstr>
      <vt:lpstr>What is a Computer Program</vt:lpstr>
      <vt:lpstr>What is a Computer Program</vt:lpstr>
      <vt:lpstr>Which programming language?</vt:lpstr>
      <vt:lpstr>Popular Languages</vt:lpstr>
      <vt:lpstr>Languages Share Common Concepts</vt:lpstr>
      <vt:lpstr>Python’s Interactive Interpreter</vt:lpstr>
      <vt:lpstr>Interactive Interpreter</vt:lpstr>
      <vt:lpstr>Exercise: Hello World</vt:lpstr>
      <vt:lpstr>Exercise: Hello World 2</vt:lpstr>
      <vt:lpstr>Exercise: Hello World 3</vt:lpstr>
      <vt:lpstr>Exercise: Hello World 3 – Answer 1</vt:lpstr>
      <vt:lpstr>Exercise: Hello World 3 – Answer 2</vt:lpstr>
      <vt:lpstr>Exercise: Hello World 3 – Answer 3</vt:lpstr>
      <vt:lpstr>Exercise: Hello World 3 – Answer x,y,z</vt:lpstr>
      <vt:lpstr>Which one is right?</vt:lpstr>
      <vt:lpstr>Entering Data</vt:lpstr>
      <vt:lpstr>Entering Data: raw_input</vt:lpstr>
      <vt:lpstr>Exercise: Master of the Hello World</vt:lpstr>
      <vt:lpstr>Exercise: Master of the Hello World</vt:lpstr>
      <vt:lpstr>Solution: Master of the Hello World</vt:lpstr>
      <vt:lpstr>Python Comments</vt:lpstr>
      <vt:lpstr>Comments - Why</vt:lpstr>
      <vt:lpstr>Comments – Single Line</vt:lpstr>
      <vt:lpstr>Comments – Multiline</vt:lpstr>
      <vt:lpstr>Comments – Before</vt:lpstr>
      <vt:lpstr>PowerPoint Presentation</vt:lpstr>
      <vt:lpstr>Exercise: Champion of Comments</vt:lpstr>
      <vt:lpstr>Exercise: Champion of Comments</vt:lpstr>
      <vt:lpstr>Solution: Champion of Comments</vt:lpstr>
      <vt:lpstr>Variables and Data Types</vt:lpstr>
      <vt:lpstr>Variables</vt:lpstr>
      <vt:lpstr>Data Types</vt:lpstr>
      <vt:lpstr>Data Types</vt:lpstr>
      <vt:lpstr>Data Types: Numbers</vt:lpstr>
      <vt:lpstr>Numbers</vt:lpstr>
      <vt:lpstr>Numbers: Examples</vt:lpstr>
      <vt:lpstr>Numbers: Exercise</vt:lpstr>
      <vt:lpstr>Data Types: Strings</vt:lpstr>
      <vt:lpstr>Strings</vt:lpstr>
      <vt:lpstr>Strings</vt:lpstr>
      <vt:lpstr>Strings: Examples</vt:lpstr>
      <vt:lpstr>Strings: Exercise</vt:lpstr>
      <vt:lpstr>Data Types: Booleans</vt:lpstr>
      <vt:lpstr>Booleans</vt:lpstr>
      <vt:lpstr>Booleans</vt:lpstr>
      <vt:lpstr>Booleans</vt:lpstr>
      <vt:lpstr>Booleans: Examples</vt:lpstr>
      <vt:lpstr>Booleans: Exercise</vt:lpstr>
      <vt:lpstr>Operators</vt:lpstr>
      <vt:lpstr>Operators Explained</vt:lpstr>
      <vt:lpstr>Operators Explained (Contd.)</vt:lpstr>
      <vt:lpstr>Operators – Arithmetic</vt:lpstr>
      <vt:lpstr>Arithmetic Operators</vt:lpstr>
      <vt:lpstr>Arithmetic Operator: Example</vt:lpstr>
      <vt:lpstr>Exercise: Arithmetic Operations</vt:lpstr>
      <vt:lpstr>Exercise: Arithmetic Operators</vt:lpstr>
      <vt:lpstr>Exercise: Solution</vt:lpstr>
      <vt:lpstr>Operators – Relational</vt:lpstr>
      <vt:lpstr>Relational Operators</vt:lpstr>
      <vt:lpstr>Exercise: Relational Operators</vt:lpstr>
      <vt:lpstr>Exercise: Solution</vt:lpstr>
      <vt:lpstr>Introduction to Flow Control</vt:lpstr>
      <vt:lpstr>Flow Control</vt:lpstr>
      <vt:lpstr>Flow Control</vt:lpstr>
      <vt:lpstr>Flow Control</vt:lpstr>
      <vt:lpstr>Flow Control: The if Statement</vt:lpstr>
      <vt:lpstr>Introducing the if Statement</vt:lpstr>
      <vt:lpstr>Flow Control: Password Example</vt:lpstr>
      <vt:lpstr>Exercise: if statement</vt:lpstr>
      <vt:lpstr>Exercise : if statement</vt:lpstr>
      <vt:lpstr>Exercise: Solution</vt:lpstr>
      <vt:lpstr>Data Types II: Lists and Tuples</vt:lpstr>
      <vt:lpstr>Lists and Tuples</vt:lpstr>
      <vt:lpstr>Lists and Tuples</vt:lpstr>
      <vt:lpstr>Lists: Examples</vt:lpstr>
      <vt:lpstr>Lists: Examples</vt:lpstr>
      <vt:lpstr>Lists and Tuples</vt:lpstr>
      <vt:lpstr>Tuples</vt:lpstr>
      <vt:lpstr>Exercise: Lists and Tuples</vt:lpstr>
      <vt:lpstr>Exercise: Lists and Tuples</vt:lpstr>
      <vt:lpstr>Exercise: Lists and Tuples</vt:lpstr>
      <vt:lpstr>Data Types II: Dictionaries</vt:lpstr>
      <vt:lpstr>Dictionaries</vt:lpstr>
      <vt:lpstr>Dictionaries</vt:lpstr>
      <vt:lpstr>Dictionaries: Examples</vt:lpstr>
      <vt:lpstr>Exercise: Dictionaries</vt:lpstr>
      <vt:lpstr>Exercise: Dictionaries</vt:lpstr>
      <vt:lpstr>Exercise: Dictionaries</vt:lpstr>
      <vt:lpstr>Flow Control: The for Statement</vt:lpstr>
      <vt:lpstr>Introducing the for Statement</vt:lpstr>
      <vt:lpstr>Flow Control: Password Example 2</vt:lpstr>
      <vt:lpstr>Introducing the range() function</vt:lpstr>
      <vt:lpstr>Exercise: for loops – FizzBuzz function</vt:lpstr>
      <vt:lpstr>Exercise: FizzBuzz</vt:lpstr>
      <vt:lpstr>Exercise : Solution</vt:lpstr>
      <vt:lpstr>Flow Control Summary</vt:lpstr>
      <vt:lpstr>Introduction to File Handling</vt:lpstr>
      <vt:lpstr>File types</vt:lpstr>
      <vt:lpstr>File IO</vt:lpstr>
      <vt:lpstr>File IO</vt:lpstr>
      <vt:lpstr>File IO: File Operations</vt:lpstr>
      <vt:lpstr>File IO: File Operations</vt:lpstr>
      <vt:lpstr>File IO: File Operations</vt:lpstr>
      <vt:lpstr>File IO</vt:lpstr>
      <vt:lpstr>File IO: File Operations Examples</vt:lpstr>
      <vt:lpstr>Exercise: File Operations</vt:lpstr>
      <vt:lpstr>Exercise: File Operations</vt:lpstr>
      <vt:lpstr>Exercise: File Operations</vt:lpstr>
      <vt:lpstr>Operators: Part Deux</vt:lpstr>
      <vt:lpstr>Operators Part 2</vt:lpstr>
      <vt:lpstr>Membership: Examples</vt:lpstr>
      <vt:lpstr>Identity: Examples</vt:lpstr>
      <vt:lpstr>Exercise: Membership operators</vt:lpstr>
      <vt:lpstr>Exercise: Membership operators</vt:lpstr>
      <vt:lpstr>Exercise: Solution</vt:lpstr>
      <vt:lpstr>Introduction to Functions</vt:lpstr>
      <vt:lpstr>Functions</vt:lpstr>
      <vt:lpstr>Functions</vt:lpstr>
      <vt:lpstr>Functions</vt:lpstr>
      <vt:lpstr>Functions: Example</vt:lpstr>
      <vt:lpstr>Exercise: Functions</vt:lpstr>
      <vt:lpstr>Exercise: Functions</vt:lpstr>
      <vt:lpstr>Exercise: Solution</vt:lpstr>
      <vt:lpstr>Introduction to Scope</vt:lpstr>
      <vt:lpstr>Scope</vt:lpstr>
      <vt:lpstr>Scope</vt:lpstr>
      <vt:lpstr>Scope: Example</vt:lpstr>
      <vt:lpstr>Scope: Example</vt:lpstr>
      <vt:lpstr>Scope</vt:lpstr>
      <vt:lpstr>Scope</vt:lpstr>
      <vt:lpstr>Exercise: Scope</vt:lpstr>
      <vt:lpstr>Exercise: Solution</vt:lpstr>
      <vt:lpstr>Introduction to Libraries</vt:lpstr>
      <vt:lpstr>Libraries, a.k.a Modules</vt:lpstr>
      <vt:lpstr>Libraries, a.k.a Modules</vt:lpstr>
      <vt:lpstr>Libraries, a.k.a Modules</vt:lpstr>
      <vt:lpstr>Libraries, a.k.a Modules</vt:lpstr>
      <vt:lpstr>Libraries: Examples</vt:lpstr>
      <vt:lpstr>Exercise: Libraries</vt:lpstr>
      <vt:lpstr>Exercise: Libraries</vt:lpstr>
      <vt:lpstr>Exercise: Solution</vt:lpstr>
      <vt:lpstr>Introduction to Debugging</vt:lpstr>
      <vt:lpstr>Debugging</vt:lpstr>
      <vt:lpstr>Debugging</vt:lpstr>
      <vt:lpstr>Debugging</vt:lpstr>
      <vt:lpstr>Debugging: Examples</vt:lpstr>
      <vt:lpstr>Exercise: Debugging</vt:lpstr>
      <vt:lpstr>Exercise: Debugging</vt:lpstr>
      <vt:lpstr>Exercise: Debugging Solution</vt:lpstr>
      <vt:lpstr>Introduction to Error Handling</vt:lpstr>
      <vt:lpstr>Error Handling</vt:lpstr>
      <vt:lpstr>Error Handling: Example</vt:lpstr>
      <vt:lpstr>Exercise: Error Handling</vt:lpstr>
      <vt:lpstr>Exercise: Debugging</vt:lpstr>
      <vt:lpstr>Exercise: Error Handling</vt:lpstr>
      <vt:lpstr>Introduction to Threading</vt:lpstr>
      <vt:lpstr>Threading</vt:lpstr>
      <vt:lpstr>Threading: Creation</vt:lpstr>
      <vt:lpstr>Threading: Blocking</vt:lpstr>
      <vt:lpstr>Threading: Locking</vt:lpstr>
      <vt:lpstr>Threading: Signalling</vt:lpstr>
      <vt:lpstr>Threading: Timers</vt:lpstr>
      <vt:lpstr>Threading: Gotchas</vt:lpstr>
      <vt:lpstr>Threading: Examples</vt:lpstr>
      <vt:lpstr>Exercise: Threading</vt:lpstr>
      <vt:lpstr>Exercise: Threading</vt:lpstr>
      <vt:lpstr>Exercise: Threading</vt:lpstr>
      <vt:lpstr>Introduction to Cryptography</vt:lpstr>
      <vt:lpstr>Cryptography</vt:lpstr>
      <vt:lpstr>Cryptography</vt:lpstr>
      <vt:lpstr>Cryptography: Example</vt:lpstr>
      <vt:lpstr>Cryptography: Exercise</vt:lpstr>
      <vt:lpstr>Cryptography: Exercise</vt:lpstr>
      <vt:lpstr>Introduction to Databases</vt:lpstr>
      <vt:lpstr>Databases</vt:lpstr>
      <vt:lpstr>Databases</vt:lpstr>
      <vt:lpstr>Databases</vt:lpstr>
      <vt:lpstr>Databases</vt:lpstr>
      <vt:lpstr>Databases</vt:lpstr>
      <vt:lpstr>Databases</vt:lpstr>
      <vt:lpstr>Databases</vt:lpstr>
      <vt:lpstr>Databases: Examples</vt:lpstr>
      <vt:lpstr>Databases: Examples</vt:lpstr>
      <vt:lpstr>Databases: Examples</vt:lpstr>
      <vt:lpstr>Databases: Examples</vt:lpstr>
      <vt:lpstr>Databases: Examples</vt:lpstr>
      <vt:lpstr>Exercise: Databases</vt:lpstr>
      <vt:lpstr>Exercise: Databases</vt:lpstr>
      <vt:lpstr>Exercise: Databases</vt:lpstr>
      <vt:lpstr>Introduction to Lua</vt:lpstr>
      <vt:lpstr>What is Lua?</vt:lpstr>
      <vt:lpstr>Lua vs Python</vt:lpstr>
      <vt:lpstr>Why Lua?</vt:lpstr>
      <vt:lpstr>Where is Lua?</vt:lpstr>
      <vt:lpstr>Where is Lua used?</vt:lpstr>
      <vt:lpstr>Where is Lua used?</vt:lpstr>
      <vt:lpstr>Where else is Lua?</vt:lpstr>
      <vt:lpstr>Exercise: Hello World</vt:lpstr>
      <vt:lpstr>Comments – Single Line</vt:lpstr>
      <vt:lpstr>Comments – Multiline</vt:lpstr>
      <vt:lpstr>Types and Variables</vt:lpstr>
      <vt:lpstr>Variables</vt:lpstr>
      <vt:lpstr>Reading Input</vt:lpstr>
      <vt:lpstr>Exercise: Reading Input</vt:lpstr>
      <vt:lpstr>Strings</vt:lpstr>
      <vt:lpstr>if then else</vt:lpstr>
      <vt:lpstr>Exercise: if then</vt:lpstr>
      <vt:lpstr>Solution: if then</vt:lpstr>
      <vt:lpstr>for loop number</vt:lpstr>
      <vt:lpstr>Exercise: for loop</vt:lpstr>
      <vt:lpstr>Solution: for loop</vt:lpstr>
      <vt:lpstr>Bonus Solution: for loop</vt:lpstr>
      <vt:lpstr>for loop generic</vt:lpstr>
      <vt:lpstr>The Way Forward</vt:lpstr>
      <vt:lpstr>Introduction to the Stack and the Heap</vt:lpstr>
      <vt:lpstr>Stack and Heap</vt:lpstr>
      <vt:lpstr>Stack and Heap</vt:lpstr>
      <vt:lpstr>Stack and Heap</vt:lpstr>
      <vt:lpstr>Software Engineering: Developing in a Team</vt:lpstr>
      <vt:lpstr>Introduction to 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Introduction to Developing Collaboratively </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Summary: Developing Collaboratively</vt:lpstr>
      <vt:lpstr>Introduction to Good Coding Practices</vt:lpstr>
      <vt:lpstr>Good Coding Practices</vt:lpstr>
      <vt:lpstr>Good Coding Practices</vt:lpstr>
      <vt:lpstr>Good Coding Practices</vt:lpstr>
      <vt:lpstr>Introduction to Secure Code Development</vt:lpstr>
      <vt:lpstr>Secure Code Development</vt:lpstr>
      <vt:lpstr>Secure Code Development</vt:lpstr>
      <vt:lpstr>Secure Code Development</vt:lpstr>
      <vt:lpstr>Secure Code Development</vt:lpstr>
      <vt:lpstr>Introduction to Compiled vs Interpreted Languages</vt:lpstr>
      <vt:lpstr>Compiled vs Interpreted</vt:lpstr>
      <vt:lpstr>Compiled vs Interpreted</vt:lpstr>
      <vt:lpstr>Compiled vs Interpreted</vt:lpstr>
      <vt:lpstr>Programming with Apache Lucene</vt:lpstr>
      <vt:lpstr>Programming with Apache Lucene</vt:lpstr>
      <vt:lpstr>Programming with Apache Lucene</vt:lpstr>
      <vt:lpstr>Programming with Apache Lucene</vt:lpstr>
      <vt:lpstr>Programming with Apache Lucene</vt:lpstr>
      <vt:lpstr>Programming with Apache Lucene</vt:lpstr>
      <vt:lpstr>Example: pysolr</vt:lpstr>
      <vt:lpstr>Appendix: Learning Resources</vt:lpstr>
      <vt:lpstr>Learning Resources</vt:lpstr>
      <vt:lpstr>Learning Resources</vt:lpstr>
      <vt:lpstr>Appendix: String Methods</vt:lpstr>
      <vt:lpstr>Strings: Python Methods</vt:lpstr>
      <vt:lpstr>Strings: Python Methods</vt:lpstr>
    </vt:vector>
  </TitlesOfParts>
  <Company>PVI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McPherson</dc:creator>
  <cp:lastModifiedBy>Paul Fox</cp:lastModifiedBy>
  <cp:revision>1486</cp:revision>
  <cp:lastPrinted>2016-03-03T09:07:21Z</cp:lastPrinted>
  <dcterms:created xsi:type="dcterms:W3CDTF">2014-07-02T14:58:32Z</dcterms:created>
  <dcterms:modified xsi:type="dcterms:W3CDTF">2016-03-04T11:43:52Z</dcterms:modified>
</cp:coreProperties>
</file>